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9"/>
  </p:notesMasterIdLst>
  <p:sldIdLst>
    <p:sldId id="256" r:id="rId2"/>
    <p:sldId id="258" r:id="rId3"/>
    <p:sldId id="259" r:id="rId4"/>
    <p:sldId id="260" r:id="rId5"/>
    <p:sldId id="286" r:id="rId6"/>
    <p:sldId id="288" r:id="rId7"/>
    <p:sldId id="289" r:id="rId8"/>
    <p:sldId id="287" r:id="rId9"/>
    <p:sldId id="290" r:id="rId10"/>
    <p:sldId id="262" r:id="rId11"/>
    <p:sldId id="291" r:id="rId12"/>
    <p:sldId id="292" r:id="rId13"/>
    <p:sldId id="261" r:id="rId14"/>
    <p:sldId id="266" r:id="rId15"/>
    <p:sldId id="293" r:id="rId16"/>
    <p:sldId id="265" r:id="rId17"/>
    <p:sldId id="294" r:id="rId18"/>
    <p:sldId id="295" r:id="rId19"/>
    <p:sldId id="297" r:id="rId20"/>
    <p:sldId id="304" r:id="rId21"/>
    <p:sldId id="296" r:id="rId22"/>
    <p:sldId id="298" r:id="rId23"/>
    <p:sldId id="312" r:id="rId24"/>
    <p:sldId id="313" r:id="rId25"/>
    <p:sldId id="300" r:id="rId26"/>
    <p:sldId id="301" r:id="rId27"/>
    <p:sldId id="302" r:id="rId28"/>
    <p:sldId id="305" r:id="rId29"/>
    <p:sldId id="306" r:id="rId30"/>
    <p:sldId id="299" r:id="rId31"/>
    <p:sldId id="303" r:id="rId32"/>
    <p:sldId id="307" r:id="rId33"/>
    <p:sldId id="308" r:id="rId34"/>
    <p:sldId id="314" r:id="rId35"/>
    <p:sldId id="310" r:id="rId36"/>
    <p:sldId id="311" r:id="rId37"/>
    <p:sldId id="280" r:id="rId38"/>
  </p:sldIdLst>
  <p:sldSz cx="9144000" cy="5143500" type="screen16x9"/>
  <p:notesSz cx="6858000" cy="9144000"/>
  <p:embeddedFontLst>
    <p:embeddedFont>
      <p:font typeface="Nixie One" panose="020B0604020202020204" charset="0"/>
      <p:regular r:id="rId40"/>
    </p:embeddedFont>
    <p:embeddedFont>
      <p:font typeface="Helvetica Neue" panose="020B0604020202020204" charset="0"/>
      <p:regular r:id="rId41"/>
      <p:bold r:id="rId42"/>
      <p:italic r:id="rId43"/>
      <p:boldItalic r:id="rId44"/>
    </p:embeddedFont>
    <p:embeddedFont>
      <p:font typeface="Muli"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2B89C0-5737-4444-8DA1-35D0AD75EED2}">
  <a:tblStyle styleId="{182B89C0-5737-4444-8DA1-35D0AD75EED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62" autoAdjust="0"/>
  </p:normalViewPr>
  <p:slideViewPr>
    <p:cSldViewPr snapToGrid="0">
      <p:cViewPr varScale="1">
        <p:scale>
          <a:sx n="94" d="100"/>
          <a:sy n="94" d="100"/>
        </p:scale>
        <p:origin x="653"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err="1"/>
              <a:t>There</a:t>
            </a:r>
            <a:r>
              <a:rPr lang="fi-FI" dirty="0"/>
              <a:t> is = </a:t>
            </a:r>
            <a:r>
              <a:rPr lang="fi-FI" dirty="0" err="1"/>
              <a:t>based</a:t>
            </a:r>
            <a:r>
              <a:rPr lang="fi-FI" dirty="0"/>
              <a:t> on </a:t>
            </a:r>
            <a:r>
              <a:rPr lang="fi-FI" dirty="0" err="1"/>
              <a:t>research</a:t>
            </a:r>
            <a:r>
              <a:rPr lang="fi-FI" dirty="0"/>
              <a:t> </a:t>
            </a:r>
            <a:r>
              <a:rPr lang="fi-FI" dirty="0" err="1"/>
              <a:t>findings</a:t>
            </a:r>
            <a:r>
              <a:rPr lang="fi-FI" dirty="0"/>
              <a:t>! Lifelong </a:t>
            </a:r>
            <a:r>
              <a:rPr lang="fi-FI" dirty="0" err="1"/>
              <a:t>learning</a:t>
            </a:r>
            <a:r>
              <a:rPr lang="fi-FI" dirty="0"/>
              <a:t> is </a:t>
            </a:r>
            <a:r>
              <a:rPr lang="fi-FI" dirty="0" err="1"/>
              <a:t>the</a:t>
            </a:r>
            <a:r>
              <a:rPr lang="fi-FI" dirty="0"/>
              <a:t> </a:t>
            </a:r>
            <a:r>
              <a:rPr lang="fi-FI" dirty="0" err="1"/>
              <a:t>most</a:t>
            </a:r>
            <a:r>
              <a:rPr lang="fi-FI" dirty="0"/>
              <a:t> </a:t>
            </a:r>
            <a:r>
              <a:rPr lang="fi-FI" dirty="0" err="1"/>
              <a:t>important</a:t>
            </a:r>
            <a:r>
              <a:rPr lang="fi-FI" dirty="0"/>
              <a:t> in Europe, and </a:t>
            </a:r>
            <a:r>
              <a:rPr lang="fi-FI" dirty="0" err="1"/>
              <a:t>so</a:t>
            </a:r>
            <a:r>
              <a:rPr lang="fi-FI" dirty="0"/>
              <a:t> </a:t>
            </a:r>
            <a:r>
              <a:rPr lang="fi-FI" dirty="0" err="1"/>
              <a:t>we</a:t>
            </a:r>
            <a:r>
              <a:rPr lang="fi-FI" dirty="0"/>
              <a:t> </a:t>
            </a:r>
            <a:r>
              <a:rPr lang="fi-FI" dirty="0" err="1"/>
              <a:t>need</a:t>
            </a:r>
            <a:r>
              <a:rPr lang="fi-FI" dirty="0"/>
              <a:t> </a:t>
            </a:r>
            <a:r>
              <a:rPr lang="fi-FI" dirty="0" err="1"/>
              <a:t>career</a:t>
            </a:r>
            <a:r>
              <a:rPr lang="fi-FI" dirty="0"/>
              <a:t> management </a:t>
            </a:r>
            <a:r>
              <a:rPr lang="fi-FI" dirty="0" err="1"/>
              <a:t>skills</a:t>
            </a:r>
            <a:r>
              <a:rPr lang="fi-FI" dirty="0"/>
              <a:t> and </a:t>
            </a:r>
            <a:r>
              <a:rPr lang="fi-FI" dirty="0" err="1"/>
              <a:t>thus</a:t>
            </a:r>
            <a:r>
              <a:rPr lang="fi-FI" dirty="0"/>
              <a:t> </a:t>
            </a:r>
            <a:r>
              <a:rPr lang="fi-FI" dirty="0" err="1"/>
              <a:t>we</a:t>
            </a:r>
            <a:r>
              <a:rPr lang="fi-FI" dirty="0"/>
              <a:t> </a:t>
            </a:r>
            <a:r>
              <a:rPr lang="fi-FI" dirty="0" err="1"/>
              <a:t>need</a:t>
            </a:r>
            <a:r>
              <a:rPr lang="fi-FI" dirty="0"/>
              <a:t> to </a:t>
            </a:r>
            <a:r>
              <a:rPr lang="fi-FI" dirty="0" err="1"/>
              <a:t>do</a:t>
            </a:r>
            <a:r>
              <a:rPr lang="fi-FI" dirty="0"/>
              <a:t> </a:t>
            </a:r>
            <a:r>
              <a:rPr lang="fi-FI" dirty="0" err="1"/>
              <a:t>career</a:t>
            </a:r>
            <a:r>
              <a:rPr lang="fi-FI" dirty="0"/>
              <a:t> </a:t>
            </a:r>
            <a:r>
              <a:rPr lang="fi-FI" dirty="0" err="1"/>
              <a:t>planning</a:t>
            </a:r>
            <a:r>
              <a:rPr lang="fi-FI" dirty="0"/>
              <a: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39700" indent="0">
              <a:buNone/>
            </a:pPr>
            <a:endParaRPr lang="fi-FI" dirty="0"/>
          </a:p>
        </p:txBody>
      </p:sp>
    </p:spTree>
    <p:extLst>
      <p:ext uri="{BB962C8B-B14F-4D97-AF65-F5344CB8AC3E}">
        <p14:creationId xmlns:p14="http://schemas.microsoft.com/office/powerpoint/2010/main" val="281194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45956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95005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err="1"/>
              <a:t>Huom</a:t>
            </a:r>
            <a:r>
              <a:rPr lang="fi-FI" dirty="0"/>
              <a:t>! </a:t>
            </a:r>
            <a:r>
              <a:rPr lang="fi-FI" dirty="0" err="1"/>
              <a:t>All</a:t>
            </a:r>
            <a:r>
              <a:rPr lang="fi-FI" dirty="0"/>
              <a:t> </a:t>
            </a:r>
            <a:r>
              <a:rPr lang="fi-FI" dirty="0" err="1"/>
              <a:t>strenghts</a:t>
            </a:r>
            <a:r>
              <a:rPr lang="fi-FI" dirty="0"/>
              <a:t> </a:t>
            </a:r>
            <a:r>
              <a:rPr lang="fi-FI" dirty="0" err="1"/>
              <a:t>are</a:t>
            </a:r>
            <a:r>
              <a:rPr lang="fi-FI" dirty="0"/>
              <a:t> as </a:t>
            </a:r>
            <a:r>
              <a:rPr lang="fi-FI" dirty="0" err="1"/>
              <a:t>important</a:t>
            </a:r>
            <a:r>
              <a:rPr lang="fi-FI" dirty="0"/>
              <a:t>. </a:t>
            </a:r>
            <a:r>
              <a:rPr lang="fi-FI" dirty="0" err="1"/>
              <a:t>They</a:t>
            </a:r>
            <a:r>
              <a:rPr lang="fi-FI" dirty="0"/>
              <a:t> </a:t>
            </a:r>
            <a:r>
              <a:rPr lang="fi-FI" dirty="0" err="1"/>
              <a:t>are</a:t>
            </a:r>
            <a:r>
              <a:rPr lang="fi-FI" dirty="0"/>
              <a:t> in </a:t>
            </a:r>
            <a:r>
              <a:rPr lang="fi-FI" dirty="0" err="1"/>
              <a:t>our</a:t>
            </a:r>
            <a:r>
              <a:rPr lang="fi-FI" dirty="0"/>
              <a:t> </a:t>
            </a:r>
            <a:r>
              <a:rPr lang="fi-FI" dirty="0" err="1"/>
              <a:t>personality</a:t>
            </a:r>
            <a:r>
              <a:rPr lang="fi-FI" dirty="0"/>
              <a:t>, </a:t>
            </a:r>
            <a:r>
              <a:rPr lang="fi-FI" dirty="0" err="1"/>
              <a:t>or</a:t>
            </a:r>
            <a:r>
              <a:rPr lang="fi-FI" dirty="0"/>
              <a:t> </a:t>
            </a:r>
            <a:r>
              <a:rPr lang="fi-FI" dirty="0" err="1"/>
              <a:t>something</a:t>
            </a:r>
            <a:r>
              <a:rPr lang="fi-FI" dirty="0"/>
              <a:t> </a:t>
            </a:r>
            <a:r>
              <a:rPr lang="fi-FI" dirty="0" err="1"/>
              <a:t>we</a:t>
            </a:r>
            <a:r>
              <a:rPr lang="fi-FI" dirty="0"/>
              <a:t> </a:t>
            </a:r>
            <a:r>
              <a:rPr lang="fi-FI" dirty="0" err="1"/>
              <a:t>have</a:t>
            </a:r>
            <a:r>
              <a:rPr lang="fi-FI" dirty="0"/>
              <a:t> </a:t>
            </a:r>
            <a:r>
              <a:rPr lang="fi-FI" dirty="0" err="1"/>
              <a:t>learned</a:t>
            </a:r>
            <a:r>
              <a:rPr lang="fi-FI" dirty="0"/>
              <a:t>. </a:t>
            </a:r>
            <a:endParaRPr dirty="0"/>
          </a:p>
        </p:txBody>
      </p:sp>
    </p:spTree>
    <p:extLst>
      <p:ext uri="{BB962C8B-B14F-4D97-AF65-F5344CB8AC3E}">
        <p14:creationId xmlns:p14="http://schemas.microsoft.com/office/powerpoint/2010/main" val="3739595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532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08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err="1"/>
              <a:t>After</a:t>
            </a:r>
            <a:r>
              <a:rPr lang="fi-FI" dirty="0"/>
              <a:t> </a:t>
            </a:r>
            <a:r>
              <a:rPr lang="fi-FI" dirty="0" err="1"/>
              <a:t>this</a:t>
            </a:r>
            <a:r>
              <a:rPr lang="fi-FI" dirty="0"/>
              <a:t>, </a:t>
            </a:r>
            <a:r>
              <a:rPr lang="fi-FI" dirty="0" err="1"/>
              <a:t>participants</a:t>
            </a:r>
            <a:r>
              <a:rPr lang="fi-FI"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354307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dirty="0" err="1"/>
              <a:t>Discuss</a:t>
            </a:r>
            <a:r>
              <a:rPr lang="fi-FI" dirty="0"/>
              <a:t> </a:t>
            </a:r>
            <a:r>
              <a:rPr lang="fi-FI" dirty="0" err="1"/>
              <a:t>this</a:t>
            </a:r>
            <a:r>
              <a:rPr lang="fi-FI" dirty="0"/>
              <a:t> in </a:t>
            </a:r>
            <a:r>
              <a:rPr lang="fi-FI" dirty="0" err="1"/>
              <a:t>your</a:t>
            </a:r>
            <a:r>
              <a:rPr lang="fi-FI" dirty="0"/>
              <a:t> </a:t>
            </a:r>
            <a:r>
              <a:rPr lang="fi-FI" dirty="0" err="1"/>
              <a:t>small</a:t>
            </a:r>
            <a:r>
              <a:rPr lang="fi-FI" dirty="0"/>
              <a:t> </a:t>
            </a:r>
            <a:r>
              <a:rPr lang="fi-FI" dirty="0" err="1"/>
              <a:t>group</a:t>
            </a:r>
            <a:r>
              <a:rPr lang="fi-FI" dirty="0"/>
              <a:t> for a </a:t>
            </a:r>
            <a:r>
              <a:rPr lang="fi-FI" dirty="0" err="1"/>
              <a:t>while</a:t>
            </a:r>
            <a:r>
              <a:rPr lang="fi-FI" dirty="0"/>
              <a:t>! </a:t>
            </a:r>
          </a:p>
        </p:txBody>
      </p:sp>
    </p:spTree>
    <p:extLst>
      <p:ext uri="{BB962C8B-B14F-4D97-AF65-F5344CB8AC3E}">
        <p14:creationId xmlns:p14="http://schemas.microsoft.com/office/powerpoint/2010/main" val="187321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962357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823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7136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224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39700" indent="0">
              <a:buNone/>
            </a:pPr>
            <a:endParaRPr lang="fi-FI" dirty="0"/>
          </a:p>
        </p:txBody>
      </p:sp>
    </p:spTree>
    <p:extLst>
      <p:ext uri="{BB962C8B-B14F-4D97-AF65-F5344CB8AC3E}">
        <p14:creationId xmlns:p14="http://schemas.microsoft.com/office/powerpoint/2010/main" val="404171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en-US" dirty="0"/>
              <a:t>New skills for new economies</a:t>
            </a:r>
          </a:p>
          <a:p>
            <a:r>
              <a:rPr lang="en-US" dirty="0"/>
              <a:t>https://www.weforum.org/agenda/2016/09/jobs-of-future-and-skills-you-need?utm_content=bufferee974&amp;utm_medium=social&amp;utm_source=twitter.com&amp;utm_campaign=buffer </a:t>
            </a:r>
          </a:p>
          <a:p>
            <a:endParaRPr lang="en-US" dirty="0"/>
          </a:p>
          <a:p>
            <a:r>
              <a:rPr lang="en-US" dirty="0"/>
              <a:t>So what skills should workers be acquiring to make sure they have value as the Fourth Industrial Revolution gathers pace? Some may be surprised to learn that skills we develop in pre-school will be valued highly.</a:t>
            </a:r>
          </a:p>
          <a:p>
            <a:r>
              <a:rPr lang="en-US" dirty="0"/>
              <a:t>David Deming, associate professor of education and economics at Harvard University, argues that soft skills like sharing and negotiating will be crucial. He says the modern workplace, where people move between different roles and projects, closely resembles pre-school classrooms, where we learn social skills such as empathy and cooperation. </a:t>
            </a:r>
          </a:p>
          <a:p>
            <a:r>
              <a:rPr lang="en-US" dirty="0"/>
              <a:t>Deming has mapped the changing needs of employers and identified key skills that will be required to thrive in the job market of the near future. Along with those soft skills, mathematical ability will be enormously beneficial.</a:t>
            </a:r>
          </a:p>
          <a:p>
            <a:r>
              <a:rPr lang="en-US" dirty="0"/>
              <a:t>Single-skillset jobs in decline</a:t>
            </a:r>
          </a:p>
          <a:p>
            <a:endParaRPr lang="en-US" dirty="0"/>
          </a:p>
          <a:p>
            <a:r>
              <a:rPr lang="en-US" dirty="0"/>
              <a:t>Deming shows that in recent years, many jobs requiring only mathematical skills have been automated. Bank tellers and statistical clerks have suffered. Roles which require predominantly social skills (childcare workers, for example) tend to be poorly paid as the supply of potential workers is very large.</a:t>
            </a:r>
          </a:p>
          <a:p>
            <a:endParaRPr lang="en-US" dirty="0"/>
          </a:p>
          <a:p>
            <a:r>
              <a:rPr lang="en-US" dirty="0"/>
              <a:t>The study shows that workers who successfully combine mathematical and interpersonal skills in the knowledge-based economies of the future should find many rewarding and lucrative opportunities.</a:t>
            </a:r>
          </a:p>
          <a:p>
            <a:endParaRPr lang="en-US" dirty="0"/>
          </a:p>
          <a:p>
            <a:r>
              <a:rPr lang="en-US" dirty="0"/>
              <a:t>Refocusing skills education</a:t>
            </a:r>
          </a:p>
          <a:p>
            <a:endParaRPr lang="en-US" dirty="0"/>
          </a:p>
          <a:p>
            <a:r>
              <a:rPr lang="en-US" dirty="0"/>
              <a:t>The challenge now, says Deming, is for educators to complement their teaching of technical skills like mathematics and computer science, with a focus on making sure the workers of the future have the soft skills to compete in the new jobs market.</a:t>
            </a:r>
            <a:endParaRPr lang="fi-FI" dirty="0"/>
          </a:p>
        </p:txBody>
      </p:sp>
    </p:spTree>
    <p:extLst>
      <p:ext uri="{BB962C8B-B14F-4D97-AF65-F5344CB8AC3E}">
        <p14:creationId xmlns:p14="http://schemas.microsoft.com/office/powerpoint/2010/main" val="3904331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Sitra</a:t>
            </a:r>
            <a:r>
              <a:rPr lang="en-US" dirty="0"/>
              <a:t> was a present given by Parliament to Finland on the country’s 50th anniversary. The independent fund has been commissioned with the task of probing the future and promoting qualitative and quantitative economic growth.</a:t>
            </a:r>
            <a:endParaRPr lang="fi-FI" dirty="0"/>
          </a:p>
          <a:p>
            <a:pPr marL="0" lvl="0" indent="0" algn="l" rtl="0">
              <a:spcBef>
                <a:spcPts val="0"/>
              </a:spcBef>
              <a:spcAft>
                <a:spcPts val="0"/>
              </a:spcAft>
              <a:buNone/>
            </a:pPr>
            <a:endParaRPr lang="fi-FI" dirty="0"/>
          </a:p>
          <a:p>
            <a:pPr marL="0" lvl="0" indent="0" algn="l" rtl="0">
              <a:spcBef>
                <a:spcPts val="0"/>
              </a:spcBef>
              <a:spcAft>
                <a:spcPts val="0"/>
              </a:spcAft>
              <a:buNone/>
            </a:pPr>
            <a:r>
              <a:rPr lang="en-US" dirty="0"/>
              <a:t>The secret to </a:t>
            </a:r>
            <a:r>
              <a:rPr lang="en-US" dirty="0" err="1"/>
              <a:t>Sitra’s</a:t>
            </a:r>
            <a:r>
              <a:rPr lang="en-US" dirty="0"/>
              <a:t> independence</a:t>
            </a:r>
          </a:p>
          <a:p>
            <a:pPr marL="0" lvl="0" indent="0" algn="l" rtl="0">
              <a:spcBef>
                <a:spcPts val="0"/>
              </a:spcBef>
              <a:spcAft>
                <a:spcPts val="0"/>
              </a:spcAft>
              <a:buNone/>
            </a:pPr>
            <a:r>
              <a:rPr lang="en-US" dirty="0" err="1"/>
              <a:t>Sitra’s</a:t>
            </a:r>
            <a:r>
              <a:rPr lang="en-US" dirty="0"/>
              <a:t> operations are funded by returns from an endowment originally granted by the Finnish Parliament. According to law, the funds must be invested securely and in a profitable manner.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Although the return from </a:t>
            </a:r>
            <a:r>
              <a:rPr lang="en-US" dirty="0" err="1"/>
              <a:t>Sitra’s</a:t>
            </a:r>
            <a:r>
              <a:rPr lang="en-US" dirty="0"/>
              <a:t> endowment fluctuates, it averages approximately 30 million euros a year. The amount is not very large in terms of the overall state budget, but if wisely allocated it does give Finland an opportunity to play a pioneering role, increase well-being and generate new business. </a:t>
            </a:r>
            <a:r>
              <a:rPr lang="en-US" dirty="0" err="1"/>
              <a:t>Sitra</a:t>
            </a:r>
            <a:r>
              <a:rPr lang="en-US" dirty="0"/>
              <a:t> is an investment of 30 million euros in the future, every year.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important facet of </a:t>
            </a:r>
            <a:r>
              <a:rPr lang="en-US" dirty="0" err="1"/>
              <a:t>Sitra’s</a:t>
            </a:r>
            <a:r>
              <a:rPr lang="en-US" dirty="0"/>
              <a:t> independence is the fact that it reports directly to the Finnish Parliament. We are not answerable to the government in power at any one time, nor to a certain party or a trend, but to the parliament.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profits accrued from our diverse investments secure the long-term future-oriented work carried out by </a:t>
            </a:r>
            <a:r>
              <a:rPr lang="en-US" dirty="0" err="1"/>
              <a:t>Sitra’s</a:t>
            </a:r>
            <a:r>
              <a:rPr lang="en-US" dirty="0"/>
              <a:t> staff, based on their expertise and vision.</a:t>
            </a:r>
            <a:endParaRPr lang="fi-FI" dirty="0"/>
          </a:p>
          <a:p>
            <a:pPr marL="0" lvl="0" indent="0" algn="l" rtl="0">
              <a:spcBef>
                <a:spcPts val="0"/>
              </a:spcBef>
              <a:spcAft>
                <a:spcPts val="0"/>
              </a:spcAft>
              <a:buNone/>
            </a:pPr>
            <a:endParaRPr lang="fi-FI" dirty="0"/>
          </a:p>
          <a:p>
            <a:pPr marL="0" lvl="0" indent="0" algn="l" rtl="0">
              <a:spcBef>
                <a:spcPts val="0"/>
              </a:spcBef>
              <a:spcAft>
                <a:spcPts val="0"/>
              </a:spcAft>
              <a:buNone/>
            </a:pPr>
            <a:endParaRPr lang="fi-FI" dirty="0"/>
          </a:p>
          <a:p>
            <a:pPr marL="0" lvl="0" indent="0" algn="l" rtl="0">
              <a:spcBef>
                <a:spcPts val="0"/>
              </a:spcBef>
              <a:spcAft>
                <a:spcPts val="0"/>
              </a:spcAft>
              <a:buNone/>
            </a:pPr>
            <a:r>
              <a:rPr lang="fi-FI" dirty="0"/>
              <a:t>Ketterä </a:t>
            </a:r>
            <a:r>
              <a:rPr lang="fi-FI" dirty="0" err="1"/>
              <a:t>agile</a:t>
            </a:r>
            <a:r>
              <a:rPr lang="fi-FI" dirty="0"/>
              <a:t> </a:t>
            </a:r>
            <a:r>
              <a:rPr lang="fi-FI" dirty="0" err="1"/>
              <a:t>nimble</a:t>
            </a:r>
            <a:r>
              <a:rPr lang="fi-FI" dirty="0"/>
              <a:t> </a:t>
            </a:r>
            <a:endParaRPr dirty="0"/>
          </a:p>
        </p:txBody>
      </p:sp>
    </p:spTree>
    <p:extLst>
      <p:ext uri="{BB962C8B-B14F-4D97-AF65-F5344CB8AC3E}">
        <p14:creationId xmlns:p14="http://schemas.microsoft.com/office/powerpoint/2010/main" val="124588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72634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Career Definition 1: A Synonym for "Occupation"</a:t>
            </a:r>
          </a:p>
          <a:p>
            <a:pPr marL="0" lvl="0" indent="0" algn="l" rtl="0">
              <a:spcBef>
                <a:spcPts val="0"/>
              </a:spcBef>
              <a:spcAft>
                <a:spcPts val="0"/>
              </a:spcAft>
              <a:buNone/>
            </a:pPr>
            <a:r>
              <a:rPr lang="en-US" dirty="0"/>
              <a:t>We often use the word "career" as a synonym for occupation, trade, profession, or vocation. This definition refers to what a person does to earn a living. There are thousands of careers. They range from those that require extensive education and training to others for which you need hardly any preparation. Examples of careers are engineer, carpenter, doctor, ​​veterinary assistant, cashier, teacher, and hairstylist.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Career Definition 2: A Series of Jobs or a Career Path</a:t>
            </a:r>
          </a:p>
          <a:p>
            <a:pPr marL="0" lvl="0" indent="0" algn="l" rtl="0">
              <a:spcBef>
                <a:spcPts val="0"/>
              </a:spcBef>
              <a:spcAft>
                <a:spcPts val="0"/>
              </a:spcAft>
              <a:buNone/>
            </a:pPr>
            <a:r>
              <a:rPr lang="en-US" dirty="0"/>
              <a:t>The second meaning is much more complicated. It concerns an individuals progression through a series of jobs over his or her lifetime and includes that person's education and unpaid work experiences, such as internships and volunteer opportunities. When it is defined in this context, it covers everything related to career development including career choice and advancement. Your career can take a variety of paths.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97329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9403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0647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err="1"/>
              <a:t>Not</a:t>
            </a:r>
            <a:r>
              <a:rPr lang="fi-FI" dirty="0"/>
              <a:t> just ”</a:t>
            </a:r>
            <a:r>
              <a:rPr lang="fi-FI" dirty="0" err="1"/>
              <a:t>while</a:t>
            </a:r>
            <a:r>
              <a:rPr lang="fi-FI" dirty="0"/>
              <a:t> </a:t>
            </a:r>
            <a:r>
              <a:rPr lang="fi-FI" dirty="0" err="1"/>
              <a:t>we</a:t>
            </a:r>
            <a:r>
              <a:rPr lang="fi-FI" dirty="0"/>
              <a:t> </a:t>
            </a:r>
            <a:r>
              <a:rPr lang="fi-FI" dirty="0" err="1"/>
              <a:t>work</a:t>
            </a:r>
            <a:r>
              <a:rPr lang="fi-FI" dirty="0"/>
              <a:t>” </a:t>
            </a:r>
            <a:r>
              <a:rPr lang="fi-FI" dirty="0" err="1"/>
              <a:t>but</a:t>
            </a:r>
            <a:r>
              <a:rPr lang="fi-FI" dirty="0"/>
              <a:t> ”</a:t>
            </a:r>
            <a:r>
              <a:rPr lang="fi-FI" dirty="0" err="1"/>
              <a:t>while</a:t>
            </a:r>
            <a:r>
              <a:rPr lang="fi-FI" dirty="0"/>
              <a:t> </a:t>
            </a:r>
            <a:r>
              <a:rPr lang="fi-FI" dirty="0" err="1"/>
              <a:t>we</a:t>
            </a:r>
            <a:r>
              <a:rPr lang="fi-FI" dirty="0"/>
              <a:t> live </a:t>
            </a:r>
            <a:r>
              <a:rPr lang="fi-FI" dirty="0" err="1"/>
              <a:t>these</a:t>
            </a:r>
            <a:r>
              <a:rPr lang="fi-FI" dirty="0"/>
              <a:t> </a:t>
            </a:r>
            <a:r>
              <a:rPr lang="fi-FI" dirty="0" err="1"/>
              <a:t>years</a:t>
            </a:r>
            <a:r>
              <a:rPr lang="fi-FI" dirty="0"/>
              <a:t>”: </a:t>
            </a:r>
            <a:r>
              <a:rPr lang="fi-FI" dirty="0" err="1"/>
              <a:t>study</a:t>
            </a:r>
            <a:r>
              <a:rPr lang="fi-FI" dirty="0"/>
              <a:t>, </a:t>
            </a:r>
            <a:r>
              <a:rPr lang="fi-FI" dirty="0" err="1"/>
              <a:t>stay</a:t>
            </a:r>
            <a:r>
              <a:rPr lang="fi-FI" dirty="0"/>
              <a:t> home </a:t>
            </a:r>
            <a:r>
              <a:rPr lang="fi-FI" dirty="0" err="1"/>
              <a:t>with</a:t>
            </a:r>
            <a:r>
              <a:rPr lang="fi-FI" dirty="0"/>
              <a:t> </a:t>
            </a:r>
            <a:r>
              <a:rPr lang="fi-FI" dirty="0" err="1"/>
              <a:t>children</a:t>
            </a:r>
            <a:r>
              <a:rPr lang="fi-FI" dirty="0"/>
              <a:t>, </a:t>
            </a:r>
            <a:r>
              <a:rPr lang="fi-FI" dirty="0" err="1"/>
              <a:t>engage</a:t>
            </a:r>
            <a:r>
              <a:rPr lang="fi-FI" dirty="0"/>
              <a:t> </a:t>
            </a:r>
            <a:r>
              <a:rPr lang="fi-FI" dirty="0" err="1"/>
              <a:t>ourselves</a:t>
            </a:r>
            <a:r>
              <a:rPr lang="fi-FI" dirty="0"/>
              <a:t> in </a:t>
            </a:r>
            <a:r>
              <a:rPr lang="fi-FI" dirty="0" err="1"/>
              <a:t>voluntary</a:t>
            </a:r>
            <a:r>
              <a:rPr lang="fi-FI" dirty="0"/>
              <a:t> </a:t>
            </a:r>
            <a:r>
              <a:rPr lang="fi-FI" dirty="0" err="1"/>
              <a:t>work</a:t>
            </a:r>
            <a:r>
              <a:rPr lang="fi-FI" dirty="0"/>
              <a:t> etc.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436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39700" indent="0">
              <a:buNone/>
            </a:pPr>
            <a:endParaRPr lang="fi-FI" dirty="0"/>
          </a:p>
        </p:txBody>
      </p:sp>
    </p:spTree>
    <p:extLst>
      <p:ext uri="{BB962C8B-B14F-4D97-AF65-F5344CB8AC3E}">
        <p14:creationId xmlns:p14="http://schemas.microsoft.com/office/powerpoint/2010/main" val="319284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en-US" dirty="0"/>
              <a:t>Career planning is a subset of career management. Career planning applies the concepts of strategic planning and marketing to taking charge of one's professional future. A career is an ongoing process and so it needs to be assessed on continuous basis.</a:t>
            </a:r>
          </a:p>
          <a:p>
            <a:r>
              <a:rPr lang="en-US" dirty="0"/>
              <a:t>This process of re-assessing individual learning and development over a period of time is called Career Planning.</a:t>
            </a:r>
          </a:p>
          <a:p>
            <a:endParaRPr lang="en-US" dirty="0"/>
          </a:p>
          <a:p>
            <a:r>
              <a:rPr lang="en-US" dirty="0"/>
              <a:t>Career planning is not something that you do once and then forget. Considering that research has found that the average worker will change careers – not jobs but careers – five to seven times in their lifetime, career planning is an activity you should do at least once a year.</a:t>
            </a:r>
          </a:p>
          <a:p>
            <a:endParaRPr lang="en-US" dirty="0"/>
          </a:p>
          <a:p>
            <a:r>
              <a:rPr lang="en-US" dirty="0"/>
              <a:t>Succeeding in a constantly changing workplace/ working life requires a career management plan. </a:t>
            </a:r>
          </a:p>
          <a:p>
            <a:r>
              <a:rPr lang="en-US" dirty="0"/>
              <a:t>The goal of career management and planning is to produce the desired results for our careers that impact our lives in a positive way. Career management allows us to prepare and maintain a degree of control over the expected outcomes.</a:t>
            </a:r>
          </a:p>
          <a:p>
            <a:r>
              <a:rPr lang="en-US" dirty="0"/>
              <a:t>Career management means that you are the one who decides what you want to do in your professional life.</a:t>
            </a:r>
          </a:p>
          <a:p>
            <a:r>
              <a:rPr lang="en-US" dirty="0"/>
              <a:t>You control where you work, and what -- and how far -- you need to advance. You have the power with a good career management firm.</a:t>
            </a:r>
          </a:p>
          <a:p>
            <a:r>
              <a:rPr lang="en-US" dirty="0"/>
              <a:t>In our professional lives, career management is a necessary tool to assist us in achieving both personal and professional goals. With good career management, we can make the proper and timely decisions along the way with confidence.</a:t>
            </a:r>
          </a:p>
          <a:p>
            <a:endParaRPr lang="fi-FI" dirty="0"/>
          </a:p>
        </p:txBody>
      </p:sp>
    </p:spTree>
    <p:extLst>
      <p:ext uri="{BB962C8B-B14F-4D97-AF65-F5344CB8AC3E}">
        <p14:creationId xmlns:p14="http://schemas.microsoft.com/office/powerpoint/2010/main" val="159201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39700" indent="0">
              <a:buNone/>
            </a:pPr>
            <a:r>
              <a:rPr lang="en-US" dirty="0"/>
              <a:t>SOME THINGS TO KEEP IN MIND</a:t>
            </a:r>
          </a:p>
          <a:p>
            <a:r>
              <a:rPr lang="en-US" dirty="0"/>
              <a:t>There is no one, perfect career for anyone. There may be a number of career fields which will fit you and which you will find satisfying.</a:t>
            </a:r>
          </a:p>
          <a:p>
            <a:r>
              <a:rPr lang="en-US" dirty="0"/>
              <a:t>In any job, there will be aspects of the work that you like and some aspects that you don’t like. No job is perfect.</a:t>
            </a:r>
          </a:p>
          <a:p>
            <a:r>
              <a:rPr lang="en-US" dirty="0"/>
              <a:t>People can shape their own careers. Think not only about what careers might fit who you are, but how you can mold your job or work environment to fit your personal style and utilize your particular skills and strengths most productively.</a:t>
            </a:r>
          </a:p>
          <a:p>
            <a:r>
              <a:rPr lang="en-US" dirty="0"/>
              <a:t>Career planning is a lifelong process. Most people change careers a number of times throughout their lives. Therefore, it is important to learn what is involved in an effective career planning process. You may find yourself using this process again and again throughout your lifetime.</a:t>
            </a:r>
          </a:p>
          <a:p>
            <a:endParaRPr lang="en-US" dirty="0"/>
          </a:p>
          <a:p>
            <a:r>
              <a:rPr lang="en-US" dirty="0"/>
              <a:t>Career planning is part "happenstance". Planning will get you started and keep you going, but unplanned events and other life experiences will also play a role in the direction your career path takes. Be prepared to take advantage of opportunities as they arise. Remember, opportunities are sometimes disguised as setbacks. Keep a positive attitude; Make the most of unexpected events; keep your career options open; make mistakes and learn from them; and continue to learn and build your skills as long as you live.</a:t>
            </a:r>
            <a:endParaRPr lang="fi-FI" dirty="0"/>
          </a:p>
        </p:txBody>
      </p:sp>
    </p:spTree>
    <p:extLst>
      <p:ext uri="{BB962C8B-B14F-4D97-AF65-F5344CB8AC3E}">
        <p14:creationId xmlns:p14="http://schemas.microsoft.com/office/powerpoint/2010/main" val="330663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35536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8"/>
        <p:cNvGrpSpPr/>
        <p:nvPr/>
      </p:nvGrpSpPr>
      <p:grpSpPr>
        <a:xfrm>
          <a:off x="0" y="0"/>
          <a:ext cx="0" cy="0"/>
          <a:chOff x="0" y="0"/>
          <a:chExt cx="0" cy="0"/>
        </a:xfrm>
      </p:grpSpPr>
      <p:sp>
        <p:nvSpPr>
          <p:cNvPr id="89" name="Google Shape;89;p4"/>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2" name="Google Shape;92;p4"/>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9"/>
        <p:cNvGrpSpPr/>
        <p:nvPr/>
      </p:nvGrpSpPr>
      <p:grpSpPr>
        <a:xfrm>
          <a:off x="0" y="0"/>
          <a:ext cx="0" cy="0"/>
          <a:chOff x="0" y="0"/>
          <a:chExt cx="0" cy="0"/>
        </a:xfrm>
      </p:grpSpPr>
      <p:sp>
        <p:nvSpPr>
          <p:cNvPr id="130" name="Google Shape;130;p5"/>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 name="Google Shape;132;p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3" name="Google Shape;133;p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Font typeface="Muli"/>
              <a:buChar char="◇"/>
              <a:defRPr>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endParaRPr/>
          </a:p>
        </p:txBody>
      </p:sp>
      <p:sp>
        <p:nvSpPr>
          <p:cNvPr id="134" name="Google Shape;134;p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5"/>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eaderproject.eu/cms-framework.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ctrTitle"/>
          </p:nvPr>
        </p:nvSpPr>
        <p:spPr>
          <a:xfrm>
            <a:off x="701040" y="1991824"/>
            <a:ext cx="7894319" cy="13152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FI" sz="4000" b="1" dirty="0"/>
              <a:t>CAREER MANAGEMENT SKILLS </a:t>
            </a:r>
            <a:r>
              <a:rPr lang="fi-FI" b="1" dirty="0"/>
              <a:t/>
            </a:r>
            <a:br>
              <a:rPr lang="fi-FI" b="1" dirty="0"/>
            </a:br>
            <a:r>
              <a:rPr lang="fi-FI" sz="3600" dirty="0"/>
              <a:t>Wo</a:t>
            </a:r>
            <a:r>
              <a:rPr lang="fi-FI" sz="3200" dirty="0"/>
              <a:t>rkshop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p:nvPr/>
        </p:nvSpPr>
        <p:spPr>
          <a:xfrm rot="-5400000">
            <a:off x="-626210" y="1351736"/>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0" name="Google Shape;380;p17"/>
          <p:cNvSpPr txBox="1">
            <a:spLocks noGrp="1"/>
          </p:cNvSpPr>
          <p:nvPr>
            <p:ph type="ctrTitle" idx="4294967295"/>
          </p:nvPr>
        </p:nvSpPr>
        <p:spPr>
          <a:xfrm>
            <a:off x="2273890" y="150489"/>
            <a:ext cx="49911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sz="4800" dirty="0"/>
              <a:t>EU: </a:t>
            </a:r>
            <a:endParaRPr sz="4800" dirty="0"/>
          </a:p>
        </p:txBody>
      </p:sp>
      <p:sp>
        <p:nvSpPr>
          <p:cNvPr id="381" name="Google Shape;381;p17"/>
          <p:cNvSpPr txBox="1">
            <a:spLocks noGrp="1"/>
          </p:cNvSpPr>
          <p:nvPr>
            <p:ph type="subTitle" idx="4294967295"/>
          </p:nvPr>
        </p:nvSpPr>
        <p:spPr>
          <a:xfrm>
            <a:off x="2273890" y="731520"/>
            <a:ext cx="6123350" cy="2428651"/>
          </a:xfrm>
          <a:prstGeom prst="rect">
            <a:avLst/>
          </a:prstGeom>
        </p:spPr>
        <p:txBody>
          <a:bodyPr spcFirstLastPara="1" wrap="square" lIns="91425" tIns="91425" rIns="91425" bIns="91425" anchor="t" anchorCtr="0">
            <a:noAutofit/>
          </a:bodyPr>
          <a:lstStyle/>
          <a:p>
            <a:pPr marL="0" lvl="0" indent="0">
              <a:buNone/>
            </a:pPr>
            <a:r>
              <a:rPr lang="en-US" sz="2300" dirty="0"/>
              <a:t>“There is a growing need to equip individuals with </a:t>
            </a:r>
            <a:r>
              <a:rPr lang="en-US" sz="2300" b="1" dirty="0"/>
              <a:t>career management skills </a:t>
            </a:r>
            <a:r>
              <a:rPr lang="en-US" sz="2300" dirty="0"/>
              <a:t>in order to facilitate orientation in complex education landscapes and </a:t>
            </a:r>
            <a:r>
              <a:rPr lang="en-US" sz="2300" dirty="0" err="1"/>
              <a:t>labour</a:t>
            </a:r>
            <a:r>
              <a:rPr lang="en-US" sz="2300" dirty="0"/>
              <a:t> markets of the 21st century: the ability of an individual to identify own interests and strengths, to relate these to education pathways and the world of work, to collect relevant information, make structured educational and occupational decisions and to implement these.</a:t>
            </a:r>
            <a:endParaRPr sz="2300" dirty="0"/>
          </a:p>
        </p:txBody>
      </p:sp>
      <p:grpSp>
        <p:nvGrpSpPr>
          <p:cNvPr id="382" name="Google Shape;382;p17"/>
          <p:cNvGrpSpPr/>
          <p:nvPr/>
        </p:nvGrpSpPr>
        <p:grpSpPr>
          <a:xfrm>
            <a:off x="90102" y="1716160"/>
            <a:ext cx="1032405" cy="1032468"/>
            <a:chOff x="6654650" y="3665275"/>
            <a:chExt cx="409100" cy="409125"/>
          </a:xfrm>
        </p:grpSpPr>
        <p:sp>
          <p:nvSpPr>
            <p:cNvPr id="383" name="Google Shape;383;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7"/>
          <p:cNvGrpSpPr/>
          <p:nvPr/>
        </p:nvGrpSpPr>
        <p:grpSpPr>
          <a:xfrm rot="-731900">
            <a:off x="64984" y="3092520"/>
            <a:ext cx="688564" cy="688681"/>
            <a:chOff x="570875" y="4322250"/>
            <a:chExt cx="443300" cy="443325"/>
          </a:xfrm>
        </p:grpSpPr>
        <p:sp>
          <p:nvSpPr>
            <p:cNvPr id="386" name="Google Shape;386;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E2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E2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E2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E2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17"/>
          <p:cNvSpPr/>
          <p:nvPr/>
        </p:nvSpPr>
        <p:spPr>
          <a:xfrm>
            <a:off x="1249895" y="2639230"/>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2327381">
            <a:off x="1220786" y="1598881"/>
            <a:ext cx="443468" cy="42338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2327012">
            <a:off x="1233087" y="2273606"/>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1328D3-934A-46FD-B17E-7F024DB27668}"/>
              </a:ext>
            </a:extLst>
          </p:cNvPr>
          <p:cNvSpPr>
            <a:spLocks noGrp="1"/>
          </p:cNvSpPr>
          <p:nvPr>
            <p:ph type="title"/>
          </p:nvPr>
        </p:nvSpPr>
        <p:spPr>
          <a:xfrm>
            <a:off x="1732700" y="583175"/>
            <a:ext cx="6564633" cy="645300"/>
          </a:xfrm>
        </p:spPr>
        <p:txBody>
          <a:bodyPr/>
          <a:lstStyle/>
          <a:p>
            <a:r>
              <a:rPr lang="fi-FI" dirty="0"/>
              <a:t>1. Personal </a:t>
            </a:r>
            <a:r>
              <a:rPr lang="fi-FI" dirty="0" err="1"/>
              <a:t>effectiveness</a:t>
            </a:r>
            <a:endParaRPr lang="fi-FI" dirty="0"/>
          </a:p>
        </p:txBody>
      </p:sp>
      <p:sp>
        <p:nvSpPr>
          <p:cNvPr id="3" name="Tekstin paikkamerkki 2">
            <a:extLst>
              <a:ext uri="{FF2B5EF4-FFF2-40B4-BE49-F238E27FC236}">
                <a16:creationId xmlns:a16="http://schemas.microsoft.com/office/drawing/2014/main" id="{D3ACDCE0-009A-441C-BEDD-812F128FB858}"/>
              </a:ext>
            </a:extLst>
          </p:cNvPr>
          <p:cNvSpPr>
            <a:spLocks noGrp="1"/>
          </p:cNvSpPr>
          <p:nvPr>
            <p:ph type="body" idx="1"/>
          </p:nvPr>
        </p:nvSpPr>
        <p:spPr>
          <a:xfrm>
            <a:off x="1732700" y="1016000"/>
            <a:ext cx="5763122" cy="2899025"/>
          </a:xfrm>
        </p:spPr>
        <p:txBody>
          <a:bodyPr/>
          <a:lstStyle/>
          <a:p>
            <a:r>
              <a:rPr lang="en-US" sz="1600" dirty="0"/>
              <a:t>I know who I am and what I am good at.</a:t>
            </a:r>
          </a:p>
          <a:p>
            <a:r>
              <a:rPr lang="en-US" sz="1600" dirty="0"/>
              <a:t>I’m able to reflect on my strengths and address my weaknesses.</a:t>
            </a:r>
          </a:p>
          <a:p>
            <a:r>
              <a:rPr lang="en-US" sz="1600" dirty="0"/>
              <a:t>I make effective decisions relating to my life, learning and work.</a:t>
            </a:r>
          </a:p>
          <a:p>
            <a:r>
              <a:rPr lang="en-US" sz="1600" dirty="0"/>
              <a:t>I remain positive when facing setbacks and I stay positive for the future.</a:t>
            </a:r>
          </a:p>
          <a:p>
            <a:r>
              <a:rPr lang="en-US" sz="1600" dirty="0"/>
              <a:t>I make use of technologies to develop my career</a:t>
            </a:r>
          </a:p>
          <a:p>
            <a:r>
              <a:rPr lang="en-US" sz="1600" dirty="0"/>
              <a:t>I am able to set myself career goals</a:t>
            </a:r>
          </a:p>
          <a:p>
            <a:r>
              <a:rPr lang="en-US" sz="1600" dirty="0"/>
              <a:t>I generate ideas that help me to achieve my goals</a:t>
            </a:r>
          </a:p>
          <a:p>
            <a:r>
              <a:rPr lang="en-US" sz="1600" dirty="0"/>
              <a:t>I </a:t>
            </a:r>
            <a:r>
              <a:rPr lang="en-US" sz="1600" dirty="0" err="1"/>
              <a:t>I</a:t>
            </a:r>
            <a:r>
              <a:rPr lang="en-US" sz="1600" dirty="0"/>
              <a:t> can review my skills in relation to what employers are looking for</a:t>
            </a:r>
            <a:endParaRPr lang="fi-FI" sz="1600" dirty="0"/>
          </a:p>
        </p:txBody>
      </p:sp>
      <p:sp>
        <p:nvSpPr>
          <p:cNvPr id="4" name="Dian numeron paikkamerkki 3">
            <a:extLst>
              <a:ext uri="{FF2B5EF4-FFF2-40B4-BE49-F238E27FC236}">
                <a16:creationId xmlns:a16="http://schemas.microsoft.com/office/drawing/2014/main" id="{106EE544-4B5E-4777-8979-E6FD9F4B2A2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23723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0E93EE-D45F-40C2-8616-D25F8490A64A}"/>
              </a:ext>
            </a:extLst>
          </p:cNvPr>
          <p:cNvSpPr>
            <a:spLocks noGrp="1"/>
          </p:cNvSpPr>
          <p:nvPr>
            <p:ph type="title"/>
          </p:nvPr>
        </p:nvSpPr>
        <p:spPr>
          <a:xfrm>
            <a:off x="1732700" y="655321"/>
            <a:ext cx="5826340" cy="4130204"/>
          </a:xfrm>
        </p:spPr>
        <p:txBody>
          <a:bodyPr/>
          <a:lstStyle/>
          <a:p>
            <a:r>
              <a:rPr lang="fi-FI" sz="3300" dirty="0"/>
              <a:t>2. </a:t>
            </a:r>
            <a:r>
              <a:rPr lang="fi-FI" sz="3300" dirty="0" err="1"/>
              <a:t>Managing</a:t>
            </a:r>
            <a:r>
              <a:rPr lang="fi-FI" sz="3300" dirty="0"/>
              <a:t> </a:t>
            </a:r>
            <a:r>
              <a:rPr lang="fi-FI" sz="3300" dirty="0" err="1"/>
              <a:t>relationships</a:t>
            </a:r>
            <a:r>
              <a:rPr lang="fi-FI" sz="3300" dirty="0"/>
              <a:t> </a:t>
            </a:r>
            <a:br>
              <a:rPr lang="fi-FI" sz="3300" dirty="0"/>
            </a:br>
            <a:r>
              <a:rPr lang="fi-FI" sz="3300" dirty="0"/>
              <a:t>3. </a:t>
            </a:r>
            <a:r>
              <a:rPr lang="fi-FI" sz="3300" dirty="0" err="1"/>
              <a:t>Finding</a:t>
            </a:r>
            <a:r>
              <a:rPr lang="fi-FI" sz="3300" dirty="0"/>
              <a:t> </a:t>
            </a:r>
            <a:r>
              <a:rPr lang="fi-FI" sz="3300" dirty="0" err="1"/>
              <a:t>work</a:t>
            </a:r>
            <a:r>
              <a:rPr lang="fi-FI" sz="3300" dirty="0"/>
              <a:t> and </a:t>
            </a:r>
            <a:r>
              <a:rPr lang="fi-FI" sz="3300" dirty="0" err="1"/>
              <a:t>accessing</a:t>
            </a:r>
            <a:r>
              <a:rPr lang="fi-FI" sz="3300" dirty="0"/>
              <a:t> </a:t>
            </a:r>
            <a:r>
              <a:rPr lang="fi-FI" sz="3300" dirty="0" err="1"/>
              <a:t>learning</a:t>
            </a:r>
            <a:r>
              <a:rPr lang="fi-FI" sz="3300" dirty="0"/>
              <a:t> </a:t>
            </a:r>
            <a:br>
              <a:rPr lang="fi-FI" sz="3300" dirty="0"/>
            </a:br>
            <a:r>
              <a:rPr lang="fi-FI" sz="3300" dirty="0"/>
              <a:t>4. </a:t>
            </a:r>
            <a:r>
              <a:rPr lang="fi-FI" sz="3300" dirty="0" err="1"/>
              <a:t>Managing</a:t>
            </a:r>
            <a:r>
              <a:rPr lang="fi-FI" sz="3300" dirty="0"/>
              <a:t> life and </a:t>
            </a:r>
            <a:r>
              <a:rPr lang="fi-FI" sz="3300" dirty="0" err="1"/>
              <a:t>career</a:t>
            </a:r>
            <a:r>
              <a:rPr lang="fi-FI" sz="3300" dirty="0"/>
              <a:t> </a:t>
            </a:r>
            <a:br>
              <a:rPr lang="fi-FI" sz="3300" dirty="0"/>
            </a:br>
            <a:r>
              <a:rPr lang="fi-FI" sz="3300" dirty="0"/>
              <a:t>5. </a:t>
            </a:r>
            <a:r>
              <a:rPr lang="fi-FI" sz="3300" dirty="0" err="1"/>
              <a:t>Understanding</a:t>
            </a:r>
            <a:r>
              <a:rPr lang="fi-FI" sz="3300" dirty="0"/>
              <a:t> </a:t>
            </a:r>
            <a:r>
              <a:rPr lang="fi-FI" sz="3300" dirty="0" err="1"/>
              <a:t>the</a:t>
            </a:r>
            <a:r>
              <a:rPr lang="fi-FI" sz="3300" dirty="0"/>
              <a:t> </a:t>
            </a:r>
            <a:r>
              <a:rPr lang="fi-FI" sz="3300" dirty="0" err="1"/>
              <a:t>world</a:t>
            </a:r>
            <a:r>
              <a:rPr lang="fi-FI" sz="3300" dirty="0"/>
              <a:t> </a:t>
            </a:r>
            <a:br>
              <a:rPr lang="fi-FI" sz="3300" dirty="0"/>
            </a:br>
            <a:r>
              <a:rPr lang="fi-FI" sz="2800" dirty="0"/>
              <a:t>(</a:t>
            </a:r>
            <a:r>
              <a:rPr lang="fi-FI" sz="2800" dirty="0" err="1"/>
              <a:t>Find</a:t>
            </a:r>
            <a:r>
              <a:rPr lang="fi-FI" sz="2800" dirty="0"/>
              <a:t> </a:t>
            </a:r>
            <a:r>
              <a:rPr lang="fi-FI" sz="2800" dirty="0" err="1"/>
              <a:t>all</a:t>
            </a:r>
            <a:r>
              <a:rPr lang="fi-FI" sz="2800" dirty="0"/>
              <a:t> </a:t>
            </a:r>
            <a:r>
              <a:rPr lang="fi-FI" sz="2800" dirty="0" err="1"/>
              <a:t>CMS:s</a:t>
            </a:r>
            <a:r>
              <a:rPr lang="fi-FI" sz="2800" dirty="0"/>
              <a:t> </a:t>
            </a:r>
            <a:r>
              <a:rPr lang="fi-FI" sz="2800" dirty="0" err="1">
                <a:hlinkClick r:id="rId3"/>
              </a:rPr>
              <a:t>here</a:t>
            </a:r>
            <a:r>
              <a:rPr lang="fi-FI" sz="2800" dirty="0"/>
              <a:t>) </a:t>
            </a:r>
            <a:endParaRPr lang="fi-FI" sz="3300" dirty="0"/>
          </a:p>
        </p:txBody>
      </p:sp>
      <p:sp>
        <p:nvSpPr>
          <p:cNvPr id="4" name="Dian numeron paikkamerkki 3">
            <a:extLst>
              <a:ext uri="{FF2B5EF4-FFF2-40B4-BE49-F238E27FC236}">
                <a16:creationId xmlns:a16="http://schemas.microsoft.com/office/drawing/2014/main" id="{D4F30E6F-6128-4136-BFB0-F2F2E4CD84A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7864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
          <p:cNvSpPr txBox="1">
            <a:spLocks noGrp="1"/>
          </p:cNvSpPr>
          <p:nvPr>
            <p:ph type="title"/>
          </p:nvPr>
        </p:nvSpPr>
        <p:spPr>
          <a:xfrm>
            <a:off x="1732700" y="1103422"/>
            <a:ext cx="4944300" cy="64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i-FI" sz="4800" b="1" dirty="0" err="1"/>
              <a:t>Today</a:t>
            </a:r>
            <a:r>
              <a:rPr lang="fi-FI" sz="4800" b="1" dirty="0"/>
              <a:t> </a:t>
            </a:r>
            <a:r>
              <a:rPr lang="fi-FI" sz="4800" b="1" dirty="0" err="1"/>
              <a:t>we</a:t>
            </a:r>
            <a:r>
              <a:rPr lang="fi-FI" sz="4800" b="1" dirty="0"/>
              <a:t>… </a:t>
            </a:r>
            <a:endParaRPr sz="4800" b="1" dirty="0"/>
          </a:p>
        </p:txBody>
      </p:sp>
      <p:sp>
        <p:nvSpPr>
          <p:cNvPr id="373" name="Google Shape;373;p16"/>
          <p:cNvSpPr txBox="1">
            <a:spLocks noGrp="1"/>
          </p:cNvSpPr>
          <p:nvPr>
            <p:ph type="body" idx="1"/>
          </p:nvPr>
        </p:nvSpPr>
        <p:spPr>
          <a:xfrm>
            <a:off x="1732700" y="1748722"/>
            <a:ext cx="5678600" cy="2166303"/>
          </a:xfrm>
          <a:prstGeom prst="rect">
            <a:avLst/>
          </a:prstGeom>
        </p:spPr>
        <p:txBody>
          <a:bodyPr spcFirstLastPara="1" wrap="square" lIns="91425" tIns="91425" rIns="91425" bIns="91425" anchor="t" anchorCtr="0">
            <a:noAutofit/>
          </a:bodyPr>
          <a:lstStyle/>
          <a:p>
            <a:pPr marL="139700" lvl="0" indent="0" algn="l" rtl="0">
              <a:spcBef>
                <a:spcPts val="600"/>
              </a:spcBef>
              <a:spcAft>
                <a:spcPts val="0"/>
              </a:spcAft>
              <a:buSzPts val="1400"/>
              <a:buNone/>
            </a:pPr>
            <a:r>
              <a:rPr lang="fi-FI" sz="2800" dirty="0" err="1"/>
              <a:t>Take</a:t>
            </a:r>
            <a:r>
              <a:rPr lang="fi-FI" sz="2800" dirty="0"/>
              <a:t> a look in </a:t>
            </a:r>
            <a:r>
              <a:rPr lang="fi-FI" sz="2800" dirty="0" err="1"/>
              <a:t>our</a:t>
            </a:r>
            <a:r>
              <a:rPr lang="fi-FI" sz="2800" dirty="0"/>
              <a:t> </a:t>
            </a:r>
            <a:r>
              <a:rPr lang="fi-FI" sz="2800" dirty="0" err="1"/>
              <a:t>career</a:t>
            </a:r>
            <a:r>
              <a:rPr lang="fi-FI" sz="2800" dirty="0"/>
              <a:t> management </a:t>
            </a:r>
            <a:r>
              <a:rPr lang="fi-FI" sz="2800" dirty="0" err="1"/>
              <a:t>skills</a:t>
            </a:r>
            <a:r>
              <a:rPr lang="fi-FI" sz="2800" dirty="0"/>
              <a:t>… </a:t>
            </a:r>
          </a:p>
          <a:p>
            <a:pPr marL="139700" lvl="0" indent="0" algn="l" rtl="0">
              <a:spcBef>
                <a:spcPts val="600"/>
              </a:spcBef>
              <a:spcAft>
                <a:spcPts val="0"/>
              </a:spcAft>
              <a:buSzPts val="1400"/>
              <a:buNone/>
            </a:pPr>
            <a:r>
              <a:rPr lang="fi-FI" sz="2800" dirty="0" err="1"/>
              <a:t>by</a:t>
            </a:r>
            <a:r>
              <a:rPr lang="fi-FI" sz="2800" dirty="0"/>
              <a:t> </a:t>
            </a:r>
            <a:r>
              <a:rPr lang="fi-FI" sz="2800" dirty="0" err="1"/>
              <a:t>identifying</a:t>
            </a:r>
            <a:r>
              <a:rPr lang="fi-FI" sz="2800" dirty="0"/>
              <a:t> </a:t>
            </a:r>
            <a:r>
              <a:rPr lang="fi-FI" sz="2800" dirty="0" err="1"/>
              <a:t>our</a:t>
            </a:r>
            <a:r>
              <a:rPr lang="fi-FI" sz="2800" dirty="0"/>
              <a:t> </a:t>
            </a:r>
            <a:r>
              <a:rPr lang="fi-FI" sz="2800" dirty="0" err="1"/>
              <a:t>strenghts</a:t>
            </a:r>
            <a:r>
              <a:rPr lang="fi-FI" sz="2800" dirty="0"/>
              <a:t> and </a:t>
            </a:r>
            <a:r>
              <a:rPr lang="fi-FI" sz="2800" dirty="0" err="1"/>
              <a:t>preparing</a:t>
            </a:r>
            <a:r>
              <a:rPr lang="fi-FI" sz="2800" dirty="0"/>
              <a:t> </a:t>
            </a:r>
            <a:r>
              <a:rPr lang="fi-FI" sz="2800" dirty="0" err="1"/>
              <a:t>ourselves</a:t>
            </a:r>
            <a:r>
              <a:rPr lang="fi-FI" sz="2800" dirty="0"/>
              <a:t> for </a:t>
            </a:r>
            <a:r>
              <a:rPr lang="fi-FI" sz="2800" dirty="0" err="1"/>
              <a:t>the</a:t>
            </a:r>
            <a:r>
              <a:rPr lang="fi-FI" sz="2800" dirty="0"/>
              <a:t> </a:t>
            </a:r>
            <a:r>
              <a:rPr lang="fi-FI" sz="2800" dirty="0" err="1"/>
              <a:t>future</a:t>
            </a:r>
            <a:r>
              <a:rPr lang="fi-FI" sz="2800" dirty="0"/>
              <a:t>! </a:t>
            </a:r>
            <a:endParaRPr sz="2800" dirty="0"/>
          </a:p>
          <a:p>
            <a:pPr marL="0" lvl="0" indent="0" algn="l" rtl="0">
              <a:spcBef>
                <a:spcPts val="600"/>
              </a:spcBef>
              <a:spcAft>
                <a:spcPts val="0"/>
              </a:spcAft>
              <a:buNone/>
            </a:pPr>
            <a:endParaRPr sz="2800" dirty="0"/>
          </a:p>
        </p:txBody>
      </p:sp>
      <p:sp>
        <p:nvSpPr>
          <p:cNvPr id="374" name="Google Shape;374;p1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21"/>
          <p:cNvSpPr txBox="1">
            <a:spLocks noGrp="1"/>
          </p:cNvSpPr>
          <p:nvPr>
            <p:ph type="title" idx="4294967295"/>
          </p:nvPr>
        </p:nvSpPr>
        <p:spPr>
          <a:xfrm>
            <a:off x="287907" y="2159001"/>
            <a:ext cx="8033133" cy="2805474"/>
          </a:xfrm>
          <a:prstGeom prst="rect">
            <a:avLst/>
          </a:prstGeom>
          <a:solidFill>
            <a:srgbClr val="DDEDF0">
              <a:alpha val="74902"/>
            </a:srgbClr>
          </a:solidFill>
        </p:spPr>
        <p:txBody>
          <a:bodyPr spcFirstLastPara="1" wrap="square" lIns="91425" tIns="91425" rIns="91425" bIns="91425" anchor="b" anchorCtr="0">
            <a:noAutofit/>
          </a:bodyPr>
          <a:lstStyle/>
          <a:p>
            <a:r>
              <a:rPr lang="fi-FI" sz="2800" b="1" dirty="0" err="1">
                <a:solidFill>
                  <a:srgbClr val="0E293C"/>
                </a:solidFill>
              </a:rPr>
              <a:t>Get</a:t>
            </a:r>
            <a:r>
              <a:rPr lang="fi-FI" sz="2800" b="1" dirty="0">
                <a:solidFill>
                  <a:srgbClr val="0E293C"/>
                </a:solidFill>
              </a:rPr>
              <a:t> </a:t>
            </a:r>
            <a:r>
              <a:rPr lang="fi-FI" sz="2800" b="1" dirty="0" err="1">
                <a:solidFill>
                  <a:srgbClr val="0E293C"/>
                </a:solidFill>
              </a:rPr>
              <a:t>up</a:t>
            </a:r>
            <a:r>
              <a:rPr lang="fi-FI" sz="2800" b="1" dirty="0">
                <a:solidFill>
                  <a:srgbClr val="0E293C"/>
                </a:solidFill>
              </a:rPr>
              <a:t> and go to </a:t>
            </a:r>
            <a:r>
              <a:rPr lang="fi-FI" sz="2800" b="1" dirty="0" err="1">
                <a:solidFill>
                  <a:srgbClr val="0E293C"/>
                </a:solidFill>
              </a:rPr>
              <a:t>see</a:t>
            </a:r>
            <a:r>
              <a:rPr lang="fi-FI" sz="2800" b="1" dirty="0">
                <a:solidFill>
                  <a:srgbClr val="0E293C"/>
                </a:solidFill>
              </a:rPr>
              <a:t> </a:t>
            </a:r>
            <a:r>
              <a:rPr lang="fi-FI" sz="2800" b="1" dirty="0" err="1">
                <a:solidFill>
                  <a:srgbClr val="0E293C"/>
                </a:solidFill>
              </a:rPr>
              <a:t>the</a:t>
            </a:r>
            <a:r>
              <a:rPr lang="fi-FI" sz="2800" b="1" dirty="0">
                <a:solidFill>
                  <a:srgbClr val="0E293C"/>
                </a:solidFill>
              </a:rPr>
              <a:t> </a:t>
            </a:r>
            <a:r>
              <a:rPr lang="fi-FI" sz="2800" b="1" dirty="0" err="1">
                <a:solidFill>
                  <a:srgbClr val="0E293C"/>
                </a:solidFill>
              </a:rPr>
              <a:t>cards</a:t>
            </a:r>
            <a:r>
              <a:rPr lang="fi-FI" sz="2800" b="1" dirty="0">
                <a:solidFill>
                  <a:srgbClr val="0E293C"/>
                </a:solidFill>
              </a:rPr>
              <a:t> </a:t>
            </a:r>
            <a:r>
              <a:rPr lang="fi-FI" sz="2800" b="1" dirty="0" err="1">
                <a:solidFill>
                  <a:srgbClr val="0E293C"/>
                </a:solidFill>
              </a:rPr>
              <a:t>with</a:t>
            </a:r>
            <a:r>
              <a:rPr lang="fi-FI" sz="2800" b="1" dirty="0">
                <a:solidFill>
                  <a:srgbClr val="0E293C"/>
                </a:solidFill>
              </a:rPr>
              <a:t> </a:t>
            </a:r>
            <a:r>
              <a:rPr lang="fi-FI" sz="2800" b="1" dirty="0" err="1">
                <a:solidFill>
                  <a:srgbClr val="0E293C"/>
                </a:solidFill>
              </a:rPr>
              <a:t>pictures</a:t>
            </a:r>
            <a:r>
              <a:rPr lang="fi-FI" sz="2800" b="1" dirty="0">
                <a:solidFill>
                  <a:srgbClr val="0E293C"/>
                </a:solidFill>
              </a:rPr>
              <a:t>.  </a:t>
            </a:r>
            <a:br>
              <a:rPr lang="fi-FI" sz="2800" b="1" dirty="0">
                <a:solidFill>
                  <a:srgbClr val="0E293C"/>
                </a:solidFill>
              </a:rPr>
            </a:br>
            <a:r>
              <a:rPr lang="fi-FI" sz="2800" b="1" dirty="0" err="1">
                <a:solidFill>
                  <a:srgbClr val="0E293C"/>
                </a:solidFill>
              </a:rPr>
              <a:t>Find</a:t>
            </a:r>
            <a:r>
              <a:rPr lang="fi-FI" sz="2800" b="1" dirty="0">
                <a:solidFill>
                  <a:srgbClr val="0E293C"/>
                </a:solidFill>
              </a:rPr>
              <a:t> a </a:t>
            </a:r>
            <a:r>
              <a:rPr lang="fi-FI" sz="2800" b="1" dirty="0" err="1">
                <a:solidFill>
                  <a:srgbClr val="0E293C"/>
                </a:solidFill>
              </a:rPr>
              <a:t>picture</a:t>
            </a:r>
            <a:r>
              <a:rPr lang="fi-FI" sz="2800" b="1" dirty="0">
                <a:solidFill>
                  <a:srgbClr val="0E293C"/>
                </a:solidFill>
              </a:rPr>
              <a:t> </a:t>
            </a:r>
            <a:r>
              <a:rPr lang="fi-FI" sz="2800" b="1" dirty="0" err="1">
                <a:solidFill>
                  <a:srgbClr val="0E293C"/>
                </a:solidFill>
              </a:rPr>
              <a:t>that</a:t>
            </a:r>
            <a:r>
              <a:rPr lang="fi-FI" sz="2800" b="1" dirty="0">
                <a:solidFill>
                  <a:srgbClr val="0E293C"/>
                </a:solidFill>
              </a:rPr>
              <a:t> </a:t>
            </a:r>
            <a:r>
              <a:rPr lang="fi-FI" sz="2800" b="1" dirty="0" err="1">
                <a:solidFill>
                  <a:srgbClr val="0E293C"/>
                </a:solidFill>
              </a:rPr>
              <a:t>says</a:t>
            </a:r>
            <a:r>
              <a:rPr lang="fi-FI" sz="2800" b="1" dirty="0">
                <a:solidFill>
                  <a:srgbClr val="0E293C"/>
                </a:solidFill>
              </a:rPr>
              <a:t> </a:t>
            </a:r>
            <a:r>
              <a:rPr lang="fi-FI" sz="2800" b="1" u="sng" dirty="0" err="1">
                <a:solidFill>
                  <a:srgbClr val="0E293C"/>
                </a:solidFill>
              </a:rPr>
              <a:t>something</a:t>
            </a:r>
            <a:r>
              <a:rPr lang="fi-FI" sz="2800" b="1" u="sng" dirty="0">
                <a:solidFill>
                  <a:srgbClr val="0E293C"/>
                </a:solidFill>
              </a:rPr>
              <a:t> </a:t>
            </a:r>
            <a:r>
              <a:rPr lang="fi-FI" sz="2800" b="1" u="sng" dirty="0" err="1">
                <a:solidFill>
                  <a:srgbClr val="0E293C"/>
                </a:solidFill>
              </a:rPr>
              <a:t>about</a:t>
            </a:r>
            <a:r>
              <a:rPr lang="fi-FI" sz="2800" b="1" u="sng" dirty="0">
                <a:solidFill>
                  <a:srgbClr val="0E293C"/>
                </a:solidFill>
              </a:rPr>
              <a:t> </a:t>
            </a:r>
            <a:r>
              <a:rPr lang="fi-FI" sz="2800" b="1" u="sng" dirty="0" err="1">
                <a:solidFill>
                  <a:srgbClr val="0E293C"/>
                </a:solidFill>
              </a:rPr>
              <a:t>your</a:t>
            </a:r>
            <a:r>
              <a:rPr lang="fi-FI" sz="2800" b="1" u="sng" dirty="0">
                <a:solidFill>
                  <a:srgbClr val="0E293C"/>
                </a:solidFill>
              </a:rPr>
              <a:t> </a:t>
            </a:r>
            <a:r>
              <a:rPr lang="fi-FI" sz="2800" b="1" u="sng" dirty="0" err="1">
                <a:solidFill>
                  <a:srgbClr val="0E293C"/>
                </a:solidFill>
              </a:rPr>
              <a:t>future</a:t>
            </a:r>
            <a:r>
              <a:rPr lang="fi-FI" sz="2800" b="1" dirty="0">
                <a:solidFill>
                  <a:srgbClr val="0E293C"/>
                </a:solidFill>
              </a:rPr>
              <a:t>. </a:t>
            </a:r>
            <a:r>
              <a:rPr lang="fi-FI" sz="2800" b="1" dirty="0" err="1">
                <a:solidFill>
                  <a:srgbClr val="0E293C"/>
                </a:solidFill>
              </a:rPr>
              <a:t>This</a:t>
            </a:r>
            <a:r>
              <a:rPr lang="fi-FI" sz="2800" b="1" dirty="0">
                <a:solidFill>
                  <a:srgbClr val="0E293C"/>
                </a:solidFill>
              </a:rPr>
              <a:t> is a </a:t>
            </a:r>
            <a:r>
              <a:rPr lang="fi-FI" sz="2800" b="1" dirty="0" err="1">
                <a:solidFill>
                  <a:srgbClr val="0E293C"/>
                </a:solidFill>
              </a:rPr>
              <a:t>metaphor</a:t>
            </a:r>
            <a:r>
              <a:rPr lang="fi-FI" sz="2800" b="1" dirty="0">
                <a:solidFill>
                  <a:srgbClr val="0E293C"/>
                </a:solidFill>
              </a:rPr>
              <a:t>! </a:t>
            </a:r>
            <a:br>
              <a:rPr lang="fi-FI" sz="2800" b="1" dirty="0">
                <a:solidFill>
                  <a:srgbClr val="0E293C"/>
                </a:solidFill>
              </a:rPr>
            </a:br>
            <a:r>
              <a:rPr lang="fi-FI" sz="2800" b="1" dirty="0">
                <a:solidFill>
                  <a:srgbClr val="0E293C"/>
                </a:solidFill>
              </a:rPr>
              <a:t>Is it a </a:t>
            </a:r>
            <a:r>
              <a:rPr lang="fi-FI" sz="2800" b="1" dirty="0" err="1">
                <a:solidFill>
                  <a:srgbClr val="0E293C"/>
                </a:solidFill>
              </a:rPr>
              <a:t>plan</a:t>
            </a:r>
            <a:r>
              <a:rPr lang="fi-FI" sz="2800" b="1" dirty="0">
                <a:solidFill>
                  <a:srgbClr val="0E293C"/>
                </a:solidFill>
              </a:rPr>
              <a:t> </a:t>
            </a:r>
            <a:r>
              <a:rPr lang="fi-FI" sz="2800" b="1" dirty="0" err="1">
                <a:solidFill>
                  <a:srgbClr val="0E293C"/>
                </a:solidFill>
              </a:rPr>
              <a:t>you</a:t>
            </a:r>
            <a:r>
              <a:rPr lang="fi-FI" sz="2800" b="1" dirty="0">
                <a:solidFill>
                  <a:srgbClr val="0E293C"/>
                </a:solidFill>
              </a:rPr>
              <a:t> </a:t>
            </a:r>
            <a:r>
              <a:rPr lang="fi-FI" sz="2800" b="1" dirty="0" err="1">
                <a:solidFill>
                  <a:srgbClr val="0E293C"/>
                </a:solidFill>
              </a:rPr>
              <a:t>already</a:t>
            </a:r>
            <a:r>
              <a:rPr lang="fi-FI" sz="2800" b="1" dirty="0">
                <a:solidFill>
                  <a:srgbClr val="0E293C"/>
                </a:solidFill>
              </a:rPr>
              <a:t> </a:t>
            </a:r>
            <a:r>
              <a:rPr lang="fi-FI" sz="2800" b="1" dirty="0" err="1">
                <a:solidFill>
                  <a:srgbClr val="0E293C"/>
                </a:solidFill>
              </a:rPr>
              <a:t>have</a:t>
            </a:r>
            <a:r>
              <a:rPr lang="fi-FI" sz="2800" b="1" dirty="0">
                <a:solidFill>
                  <a:srgbClr val="0E293C"/>
                </a:solidFill>
              </a:rPr>
              <a:t>, is it a </a:t>
            </a:r>
            <a:r>
              <a:rPr lang="fi-FI" sz="2800" b="1" dirty="0" err="1">
                <a:solidFill>
                  <a:srgbClr val="0E293C"/>
                </a:solidFill>
              </a:rPr>
              <a:t>hope</a:t>
            </a:r>
            <a:r>
              <a:rPr lang="fi-FI" sz="2800" b="1" dirty="0">
                <a:solidFill>
                  <a:srgbClr val="0E293C"/>
                </a:solidFill>
              </a:rPr>
              <a:t>, </a:t>
            </a:r>
            <a:r>
              <a:rPr lang="fi-FI" sz="2800" b="1" dirty="0" err="1">
                <a:solidFill>
                  <a:srgbClr val="0E293C"/>
                </a:solidFill>
              </a:rPr>
              <a:t>or</a:t>
            </a:r>
            <a:r>
              <a:rPr lang="fi-FI" sz="2800" b="1" dirty="0">
                <a:solidFill>
                  <a:srgbClr val="0E293C"/>
                </a:solidFill>
              </a:rPr>
              <a:t> is it a </a:t>
            </a:r>
            <a:r>
              <a:rPr lang="fi-FI" sz="2800" b="1" dirty="0" err="1">
                <a:solidFill>
                  <a:srgbClr val="0E293C"/>
                </a:solidFill>
              </a:rPr>
              <a:t>feeling</a:t>
            </a:r>
            <a:r>
              <a:rPr lang="fi-FI" sz="2800" b="1" dirty="0">
                <a:solidFill>
                  <a:srgbClr val="0E293C"/>
                </a:solidFill>
              </a:rPr>
              <a:t> </a:t>
            </a:r>
            <a:r>
              <a:rPr lang="fi-FI" sz="2800" b="1" dirty="0" err="1">
                <a:solidFill>
                  <a:srgbClr val="0E293C"/>
                </a:solidFill>
              </a:rPr>
              <a:t>you</a:t>
            </a:r>
            <a:r>
              <a:rPr lang="fi-FI" sz="2800" b="1" dirty="0">
                <a:solidFill>
                  <a:srgbClr val="0E293C"/>
                </a:solidFill>
              </a:rPr>
              <a:t> </a:t>
            </a:r>
            <a:r>
              <a:rPr lang="fi-FI" sz="2800" b="1" dirty="0" err="1">
                <a:solidFill>
                  <a:srgbClr val="0E293C"/>
                </a:solidFill>
              </a:rPr>
              <a:t>have</a:t>
            </a:r>
            <a:r>
              <a:rPr lang="fi-FI" sz="2800" b="1" dirty="0">
                <a:solidFill>
                  <a:srgbClr val="0E293C"/>
                </a:solidFill>
              </a:rPr>
              <a:t>? </a:t>
            </a:r>
            <a:endParaRPr sz="2800" b="1" dirty="0"/>
          </a:p>
        </p:txBody>
      </p:sp>
      <p:sp>
        <p:nvSpPr>
          <p:cNvPr id="424" name="Google Shape;424;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D50DA52-5BA2-4AF9-92DC-943067594FD7}"/>
              </a:ext>
            </a:extLst>
          </p:cNvPr>
          <p:cNvSpPr>
            <a:spLocks noGrp="1"/>
          </p:cNvSpPr>
          <p:nvPr>
            <p:ph type="ctrTitle"/>
          </p:nvPr>
        </p:nvSpPr>
        <p:spPr>
          <a:xfrm>
            <a:off x="2743200" y="1735749"/>
            <a:ext cx="5638800" cy="3050563"/>
          </a:xfrm>
        </p:spPr>
        <p:txBody>
          <a:bodyPr/>
          <a:lstStyle/>
          <a:p>
            <a:r>
              <a:rPr lang="fi-FI" sz="3200" dirty="0" err="1"/>
              <a:t>Turn</a:t>
            </a:r>
            <a:r>
              <a:rPr lang="fi-FI" sz="3200" dirty="0"/>
              <a:t> </a:t>
            </a:r>
            <a:r>
              <a:rPr lang="fi-FI" sz="3200" dirty="0" err="1"/>
              <a:t>the</a:t>
            </a:r>
            <a:r>
              <a:rPr lang="fi-FI" sz="3200" dirty="0"/>
              <a:t> </a:t>
            </a:r>
            <a:r>
              <a:rPr lang="fi-FI" sz="3200" dirty="0" err="1"/>
              <a:t>card</a:t>
            </a:r>
            <a:r>
              <a:rPr lang="fi-FI" sz="3200" dirty="0"/>
              <a:t> </a:t>
            </a:r>
            <a:r>
              <a:rPr lang="fi-FI" sz="3200" dirty="0" err="1"/>
              <a:t>around</a:t>
            </a:r>
            <a:r>
              <a:rPr lang="fi-FI" sz="3200" dirty="0"/>
              <a:t> and </a:t>
            </a:r>
            <a:r>
              <a:rPr lang="fi-FI" sz="3200" dirty="0" err="1"/>
              <a:t>find</a:t>
            </a:r>
            <a:r>
              <a:rPr lang="fi-FI" sz="3200" dirty="0"/>
              <a:t> a </a:t>
            </a:r>
            <a:r>
              <a:rPr lang="fi-FI" sz="3200" dirty="0" err="1"/>
              <a:t>colour</a:t>
            </a:r>
            <a:r>
              <a:rPr lang="fi-FI" sz="3200" dirty="0"/>
              <a:t>. </a:t>
            </a:r>
            <a:r>
              <a:rPr lang="fi-FI" sz="3200" b="1" dirty="0"/>
              <a:t>Go </a:t>
            </a:r>
            <a:r>
              <a:rPr lang="fi-FI" sz="3200" b="1" dirty="0" err="1"/>
              <a:t>sit</a:t>
            </a:r>
            <a:r>
              <a:rPr lang="fi-FI" sz="3200" b="1" dirty="0"/>
              <a:t> to a </a:t>
            </a:r>
            <a:r>
              <a:rPr lang="fi-FI" sz="3200" b="1" dirty="0" err="1"/>
              <a:t>group</a:t>
            </a:r>
            <a:r>
              <a:rPr lang="fi-FI" sz="3200" b="1" dirty="0"/>
              <a:t> </a:t>
            </a:r>
            <a:r>
              <a:rPr lang="fi-FI" sz="3200" b="1" dirty="0" err="1"/>
              <a:t>with</a:t>
            </a:r>
            <a:r>
              <a:rPr lang="fi-FI" sz="3200" b="1" dirty="0"/>
              <a:t> </a:t>
            </a:r>
            <a:r>
              <a:rPr lang="fi-FI" sz="3200" b="1" dirty="0" err="1"/>
              <a:t>people</a:t>
            </a:r>
            <a:r>
              <a:rPr lang="fi-FI" sz="3200" b="1" dirty="0"/>
              <a:t> </a:t>
            </a:r>
            <a:r>
              <a:rPr lang="fi-FI" sz="3200" b="1" dirty="0" err="1"/>
              <a:t>that</a:t>
            </a:r>
            <a:r>
              <a:rPr lang="fi-FI" sz="3200" b="1" dirty="0"/>
              <a:t> </a:t>
            </a:r>
            <a:r>
              <a:rPr lang="fi-FI" sz="3200" b="1" dirty="0" err="1"/>
              <a:t>have</a:t>
            </a:r>
            <a:r>
              <a:rPr lang="fi-FI" sz="3200" b="1" dirty="0"/>
              <a:t> </a:t>
            </a:r>
            <a:r>
              <a:rPr lang="fi-FI" sz="3200" b="1" dirty="0" err="1"/>
              <a:t>the</a:t>
            </a:r>
            <a:r>
              <a:rPr lang="fi-FI" sz="3200" b="1" dirty="0"/>
              <a:t> </a:t>
            </a:r>
            <a:r>
              <a:rPr lang="fi-FI" sz="3200" b="1" dirty="0" err="1"/>
              <a:t>same</a:t>
            </a:r>
            <a:r>
              <a:rPr lang="fi-FI" sz="3200" b="1" dirty="0"/>
              <a:t> </a:t>
            </a:r>
            <a:r>
              <a:rPr lang="fi-FI" sz="3200" b="1" dirty="0" err="1"/>
              <a:t>colour</a:t>
            </a:r>
            <a:r>
              <a:rPr lang="fi-FI" sz="3200" b="1" dirty="0"/>
              <a:t>! </a:t>
            </a:r>
            <a:r>
              <a:rPr lang="fi-FI" sz="3200" b="1" dirty="0" err="1"/>
              <a:t>Then</a:t>
            </a:r>
            <a:r>
              <a:rPr lang="fi-FI" sz="3200" b="1" dirty="0"/>
              <a:t> </a:t>
            </a:r>
            <a:r>
              <a:rPr lang="fi-FI" sz="3200" b="1" dirty="0" err="1"/>
              <a:t>divide</a:t>
            </a:r>
            <a:r>
              <a:rPr lang="fi-FI" sz="3200" b="1" dirty="0"/>
              <a:t> </a:t>
            </a:r>
            <a:r>
              <a:rPr lang="fi-FI" sz="3200" b="1" dirty="0" err="1"/>
              <a:t>the</a:t>
            </a:r>
            <a:r>
              <a:rPr lang="fi-FI" sz="3200" b="1" dirty="0"/>
              <a:t> </a:t>
            </a:r>
            <a:r>
              <a:rPr lang="fi-FI" sz="3200" b="1" dirty="0" err="1"/>
              <a:t>group</a:t>
            </a:r>
            <a:r>
              <a:rPr lang="fi-FI" sz="3200" b="1" dirty="0"/>
              <a:t> in </a:t>
            </a:r>
            <a:r>
              <a:rPr lang="fi-FI" sz="3200" b="1" dirty="0" err="1"/>
              <a:t>two</a:t>
            </a:r>
            <a:r>
              <a:rPr lang="fi-FI" sz="3200" dirty="0"/>
              <a:t>, </a:t>
            </a:r>
            <a:r>
              <a:rPr lang="fi-FI" sz="3200" dirty="0" err="1"/>
              <a:t>so</a:t>
            </a:r>
            <a:r>
              <a:rPr lang="fi-FI" sz="3200" dirty="0"/>
              <a:t> </a:t>
            </a:r>
            <a:r>
              <a:rPr lang="fi-FI" sz="3200" dirty="0" err="1"/>
              <a:t>that</a:t>
            </a:r>
            <a:r>
              <a:rPr lang="fi-FI" sz="3200" dirty="0"/>
              <a:t> </a:t>
            </a:r>
            <a:r>
              <a:rPr lang="fi-FI" sz="3200" dirty="0" err="1"/>
              <a:t>you</a:t>
            </a:r>
            <a:r>
              <a:rPr lang="fi-FI" sz="3200" dirty="0"/>
              <a:t> </a:t>
            </a:r>
            <a:r>
              <a:rPr lang="fi-FI" sz="3200" dirty="0" err="1"/>
              <a:t>have</a:t>
            </a:r>
            <a:r>
              <a:rPr lang="fi-FI" sz="3200" dirty="0"/>
              <a:t> </a:t>
            </a:r>
            <a:r>
              <a:rPr lang="fi-FI" sz="3200" dirty="0" err="1"/>
              <a:t>only</a:t>
            </a:r>
            <a:r>
              <a:rPr lang="fi-FI" sz="3200" dirty="0"/>
              <a:t> 4 </a:t>
            </a:r>
            <a:r>
              <a:rPr lang="fi-FI" sz="3200" dirty="0" err="1"/>
              <a:t>people</a:t>
            </a:r>
            <a:r>
              <a:rPr lang="fi-FI" sz="3200" dirty="0"/>
              <a:t> in </a:t>
            </a:r>
            <a:r>
              <a:rPr lang="fi-FI" sz="3200" dirty="0" err="1"/>
              <a:t>your</a:t>
            </a:r>
            <a:r>
              <a:rPr lang="fi-FI" sz="3200" dirty="0"/>
              <a:t> </a:t>
            </a:r>
            <a:r>
              <a:rPr lang="fi-FI" sz="3200" dirty="0" err="1"/>
              <a:t>smaller</a:t>
            </a:r>
            <a:r>
              <a:rPr lang="fi-FI" sz="3200" dirty="0"/>
              <a:t> </a:t>
            </a:r>
            <a:r>
              <a:rPr lang="fi-FI" sz="3200" dirty="0" err="1"/>
              <a:t>group</a:t>
            </a:r>
            <a:r>
              <a:rPr lang="fi-FI" sz="3200" dirty="0"/>
              <a:t>. </a:t>
            </a:r>
            <a:br>
              <a:rPr lang="fi-FI" sz="3200" dirty="0"/>
            </a:br>
            <a:r>
              <a:rPr lang="fi-FI" sz="3200" dirty="0" err="1"/>
              <a:t>Keep</a:t>
            </a:r>
            <a:r>
              <a:rPr lang="fi-FI" sz="3200" dirty="0"/>
              <a:t> </a:t>
            </a:r>
            <a:r>
              <a:rPr lang="fi-FI" sz="3200" dirty="0" err="1"/>
              <a:t>the</a:t>
            </a:r>
            <a:r>
              <a:rPr lang="fi-FI" sz="3200" dirty="0"/>
              <a:t> </a:t>
            </a:r>
            <a:r>
              <a:rPr lang="fi-FI" sz="3200" dirty="0" err="1"/>
              <a:t>card</a:t>
            </a:r>
            <a:r>
              <a:rPr lang="fi-FI" sz="3200" dirty="0"/>
              <a:t> </a:t>
            </a:r>
            <a:r>
              <a:rPr lang="fi-FI" sz="3200" dirty="0" err="1"/>
              <a:t>with</a:t>
            </a:r>
            <a:r>
              <a:rPr lang="fi-FI" sz="3200" dirty="0"/>
              <a:t> </a:t>
            </a:r>
            <a:r>
              <a:rPr lang="fi-FI" sz="3200" dirty="0" err="1"/>
              <a:t>you</a:t>
            </a:r>
            <a:r>
              <a:rPr lang="fi-FI" sz="3200" dirty="0"/>
              <a:t>. </a:t>
            </a:r>
          </a:p>
        </p:txBody>
      </p:sp>
      <p:sp>
        <p:nvSpPr>
          <p:cNvPr id="2" name="Dian numeron paikkamerkki 1">
            <a:extLst>
              <a:ext uri="{FF2B5EF4-FFF2-40B4-BE49-F238E27FC236}">
                <a16:creationId xmlns:a16="http://schemas.microsoft.com/office/drawing/2014/main" id="{AD410AA0-AD4A-45CF-8084-394B283160C6}"/>
              </a:ext>
            </a:extLst>
          </p:cNvPr>
          <p:cNvSpPr>
            <a:spLocks noGrp="1"/>
          </p:cNvSpPr>
          <p:nvPr>
            <p:ph type="sldNum" idx="4294967295"/>
          </p:nvPr>
        </p:nvSpPr>
        <p:spPr>
          <a:xfrm>
            <a:off x="0" y="4786313"/>
            <a:ext cx="547688" cy="357187"/>
          </a:xfrm>
        </p:spPr>
        <p:txBody>
          <a:bodyPr/>
          <a:lstStyle/>
          <a:p>
            <a:pPr marL="0" lvl="0" indent="0" algn="l"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83904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0"/>
          <p:cNvSpPr txBox="1">
            <a:spLocks noGrp="1"/>
          </p:cNvSpPr>
          <p:nvPr>
            <p:ph type="body" idx="4294967295"/>
          </p:nvPr>
        </p:nvSpPr>
        <p:spPr>
          <a:xfrm>
            <a:off x="4008120" y="352165"/>
            <a:ext cx="4312920" cy="396430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i-FI" sz="3200" dirty="0" err="1"/>
              <a:t>Say</a:t>
            </a:r>
            <a:r>
              <a:rPr lang="fi-FI" sz="3200" dirty="0"/>
              <a:t> </a:t>
            </a:r>
            <a:r>
              <a:rPr lang="fi-FI" sz="3200" dirty="0" err="1"/>
              <a:t>hello</a:t>
            </a:r>
            <a:r>
              <a:rPr lang="fi-FI" sz="3200" dirty="0"/>
              <a:t> to </a:t>
            </a:r>
            <a:r>
              <a:rPr lang="fi-FI" sz="3200" dirty="0" err="1"/>
              <a:t>your</a:t>
            </a:r>
            <a:r>
              <a:rPr lang="fi-FI" sz="3200" dirty="0"/>
              <a:t> </a:t>
            </a:r>
            <a:r>
              <a:rPr lang="fi-FI" sz="3200" dirty="0" err="1"/>
              <a:t>small</a:t>
            </a:r>
            <a:r>
              <a:rPr lang="fi-FI" sz="3200" dirty="0"/>
              <a:t> </a:t>
            </a:r>
            <a:r>
              <a:rPr lang="fi-FI" sz="3200" dirty="0" err="1"/>
              <a:t>group</a:t>
            </a:r>
            <a:r>
              <a:rPr lang="fi-FI" sz="3200" dirty="0"/>
              <a:t> </a:t>
            </a:r>
            <a:r>
              <a:rPr lang="fi-FI" sz="3200" dirty="0" err="1"/>
              <a:t>members</a:t>
            </a:r>
            <a:r>
              <a:rPr lang="fi-FI" sz="3200" dirty="0"/>
              <a:t>! </a:t>
            </a:r>
          </a:p>
          <a:p>
            <a:pPr marL="0" lvl="0" indent="0" algn="l" rtl="0">
              <a:spcBef>
                <a:spcPts val="600"/>
              </a:spcBef>
              <a:spcAft>
                <a:spcPts val="0"/>
              </a:spcAft>
              <a:buNone/>
            </a:pPr>
            <a:endParaRPr lang="fi-FI" dirty="0"/>
          </a:p>
          <a:p>
            <a:pPr marL="0" lvl="0" indent="0" algn="l" rtl="0">
              <a:spcBef>
                <a:spcPts val="600"/>
              </a:spcBef>
              <a:spcAft>
                <a:spcPts val="0"/>
              </a:spcAft>
              <a:buNone/>
            </a:pPr>
            <a:r>
              <a:rPr lang="fi-FI" sz="3200" dirty="0" err="1"/>
              <a:t>Introduce</a:t>
            </a:r>
            <a:r>
              <a:rPr lang="fi-FI" sz="3200" dirty="0"/>
              <a:t> </a:t>
            </a:r>
            <a:r>
              <a:rPr lang="fi-FI" sz="3200" dirty="0" err="1"/>
              <a:t>yourself</a:t>
            </a:r>
            <a:r>
              <a:rPr lang="fi-FI" sz="3200" dirty="0"/>
              <a:t> and </a:t>
            </a:r>
            <a:r>
              <a:rPr lang="fi-FI" sz="3200" dirty="0" err="1"/>
              <a:t>say</a:t>
            </a:r>
            <a:r>
              <a:rPr lang="fi-FI" sz="3200" dirty="0"/>
              <a:t> a </a:t>
            </a:r>
            <a:r>
              <a:rPr lang="fi-FI" sz="3200" dirty="0" err="1"/>
              <a:t>few</a:t>
            </a:r>
            <a:r>
              <a:rPr lang="fi-FI" sz="3200" dirty="0"/>
              <a:t> </a:t>
            </a:r>
            <a:r>
              <a:rPr lang="fi-FI" sz="3200" dirty="0" err="1"/>
              <a:t>things</a:t>
            </a:r>
            <a:r>
              <a:rPr lang="fi-FI" sz="3200" dirty="0"/>
              <a:t> </a:t>
            </a:r>
            <a:r>
              <a:rPr lang="fi-FI" sz="3200" dirty="0" err="1"/>
              <a:t>about</a:t>
            </a:r>
            <a:r>
              <a:rPr lang="fi-FI" sz="3200" dirty="0"/>
              <a:t> </a:t>
            </a:r>
            <a:r>
              <a:rPr lang="fi-FI" sz="3200" dirty="0" err="1"/>
              <a:t>your</a:t>
            </a:r>
            <a:r>
              <a:rPr lang="fi-FI" sz="3200" dirty="0"/>
              <a:t> </a:t>
            </a:r>
            <a:r>
              <a:rPr lang="fi-FI" sz="3200" dirty="0" err="1"/>
              <a:t>card</a:t>
            </a:r>
            <a:r>
              <a:rPr lang="fi-FI" sz="3200" dirty="0"/>
              <a:t>, </a:t>
            </a:r>
            <a:r>
              <a:rPr lang="fi-FI" sz="3200" dirty="0" err="1"/>
              <a:t>why</a:t>
            </a:r>
            <a:r>
              <a:rPr lang="fi-FI" sz="3200" dirty="0"/>
              <a:t> </a:t>
            </a:r>
            <a:r>
              <a:rPr lang="fi-FI" sz="3200" dirty="0" err="1"/>
              <a:t>you</a:t>
            </a:r>
            <a:r>
              <a:rPr lang="fi-FI" sz="3200" dirty="0"/>
              <a:t> </a:t>
            </a:r>
            <a:r>
              <a:rPr lang="fi-FI" sz="3200" dirty="0" err="1"/>
              <a:t>chose</a:t>
            </a:r>
            <a:r>
              <a:rPr lang="fi-FI" sz="3200" dirty="0"/>
              <a:t> </a:t>
            </a:r>
            <a:r>
              <a:rPr lang="fi-FI" sz="3200" dirty="0" err="1"/>
              <a:t>that</a:t>
            </a:r>
            <a:r>
              <a:rPr lang="fi-FI" sz="3200" dirty="0"/>
              <a:t> </a:t>
            </a:r>
            <a:r>
              <a:rPr lang="fi-FI" sz="3200" dirty="0" err="1"/>
              <a:t>one</a:t>
            </a:r>
            <a:r>
              <a:rPr lang="fi-FI" sz="3200" dirty="0"/>
              <a:t>. </a:t>
            </a:r>
            <a:r>
              <a:rPr lang="fi-FI" sz="3200" dirty="0" err="1"/>
              <a:t>Everyone</a:t>
            </a:r>
            <a:r>
              <a:rPr lang="fi-FI" sz="3200" dirty="0"/>
              <a:t>! </a:t>
            </a:r>
            <a:endParaRPr sz="3200" dirty="0"/>
          </a:p>
        </p:txBody>
      </p:sp>
      <p:pic>
        <p:nvPicPr>
          <p:cNvPr id="417" name="Google Shape;417;p20"/>
          <p:cNvPicPr preferRelativeResize="0"/>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61950" y="1547869"/>
            <a:ext cx="4187190" cy="3237655"/>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418" name="Google Shape;41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0"/>
          <p:cNvSpPr txBox="1">
            <a:spLocks noGrp="1"/>
          </p:cNvSpPr>
          <p:nvPr>
            <p:ph type="body" idx="4294967295"/>
          </p:nvPr>
        </p:nvSpPr>
        <p:spPr>
          <a:xfrm>
            <a:off x="3139440" y="352165"/>
            <a:ext cx="5181600" cy="443335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i-FI" sz="2800" dirty="0" err="1"/>
              <a:t>Turn</a:t>
            </a:r>
            <a:r>
              <a:rPr lang="fi-FI" sz="2800" dirty="0"/>
              <a:t> </a:t>
            </a:r>
            <a:r>
              <a:rPr lang="fi-FI" sz="2800" dirty="0" err="1"/>
              <a:t>the</a:t>
            </a:r>
            <a:r>
              <a:rPr lang="fi-FI" sz="2800" dirty="0"/>
              <a:t> </a:t>
            </a:r>
            <a:r>
              <a:rPr lang="fi-FI" sz="2800" dirty="0" err="1"/>
              <a:t>card</a:t>
            </a:r>
            <a:r>
              <a:rPr lang="fi-FI" sz="2800" dirty="0"/>
              <a:t> </a:t>
            </a:r>
            <a:r>
              <a:rPr lang="fi-FI" sz="2800" dirty="0" err="1"/>
              <a:t>around</a:t>
            </a:r>
            <a:r>
              <a:rPr lang="fi-FI" sz="2800" dirty="0"/>
              <a:t> a </a:t>
            </a:r>
            <a:r>
              <a:rPr lang="fi-FI" sz="2800" dirty="0" err="1"/>
              <a:t>find</a:t>
            </a:r>
            <a:r>
              <a:rPr lang="fi-FI" sz="2800" dirty="0"/>
              <a:t> a </a:t>
            </a:r>
            <a:r>
              <a:rPr lang="fi-FI" sz="2800" dirty="0" err="1"/>
              <a:t>Finnish</a:t>
            </a:r>
            <a:r>
              <a:rPr lang="fi-FI" sz="2800" dirty="0"/>
              <a:t> </a:t>
            </a:r>
            <a:r>
              <a:rPr lang="fi-FI" sz="2800" dirty="0" err="1"/>
              <a:t>word</a:t>
            </a:r>
            <a:r>
              <a:rPr lang="fi-FI" sz="2800" dirty="0"/>
              <a:t>. </a:t>
            </a:r>
          </a:p>
          <a:p>
            <a:pPr marL="0" lvl="0" indent="0" algn="l" rtl="0">
              <a:spcBef>
                <a:spcPts val="600"/>
              </a:spcBef>
              <a:spcAft>
                <a:spcPts val="0"/>
              </a:spcAft>
              <a:buNone/>
            </a:pPr>
            <a:r>
              <a:rPr lang="fi-FI" sz="2800" dirty="0" err="1"/>
              <a:t>That</a:t>
            </a:r>
            <a:r>
              <a:rPr lang="fi-FI" sz="2800" dirty="0"/>
              <a:t> is a </a:t>
            </a:r>
            <a:r>
              <a:rPr lang="fi-FI" sz="2800" dirty="0" err="1"/>
              <a:t>personal</a:t>
            </a:r>
            <a:r>
              <a:rPr lang="fi-FI" sz="2800" dirty="0"/>
              <a:t> STRENGHT. If </a:t>
            </a:r>
            <a:r>
              <a:rPr lang="fi-FI" sz="2800" dirty="0" err="1"/>
              <a:t>there</a:t>
            </a:r>
            <a:r>
              <a:rPr lang="fi-FI" sz="2800" dirty="0"/>
              <a:t> is </a:t>
            </a:r>
            <a:r>
              <a:rPr lang="fi-FI" sz="2800" dirty="0" err="1"/>
              <a:t>someone</a:t>
            </a:r>
            <a:r>
              <a:rPr lang="fi-FI" sz="2800" dirty="0"/>
              <a:t> </a:t>
            </a:r>
            <a:r>
              <a:rPr lang="fi-FI" sz="2800" dirty="0" err="1"/>
              <a:t>speaking</a:t>
            </a:r>
            <a:r>
              <a:rPr lang="fi-FI" sz="2800" dirty="0"/>
              <a:t> </a:t>
            </a:r>
            <a:r>
              <a:rPr lang="fi-FI" sz="2800" dirty="0" err="1"/>
              <a:t>Finnish</a:t>
            </a:r>
            <a:r>
              <a:rPr lang="fi-FI" sz="2800" dirty="0"/>
              <a:t> in </a:t>
            </a:r>
            <a:r>
              <a:rPr lang="fi-FI" sz="2800" dirty="0" err="1"/>
              <a:t>your</a:t>
            </a:r>
            <a:r>
              <a:rPr lang="fi-FI" sz="2800" dirty="0"/>
              <a:t> </a:t>
            </a:r>
            <a:r>
              <a:rPr lang="fi-FI" sz="2800" dirty="0" err="1"/>
              <a:t>group</a:t>
            </a:r>
            <a:r>
              <a:rPr lang="fi-FI" sz="2800" dirty="0"/>
              <a:t>, he/</a:t>
            </a:r>
            <a:r>
              <a:rPr lang="fi-FI" sz="2800" dirty="0" err="1"/>
              <a:t>she</a:t>
            </a:r>
            <a:r>
              <a:rPr lang="fi-FI" sz="2800" dirty="0"/>
              <a:t> </a:t>
            </a:r>
            <a:r>
              <a:rPr lang="fi-FI" sz="2800" dirty="0" err="1"/>
              <a:t>will</a:t>
            </a:r>
            <a:r>
              <a:rPr lang="fi-FI" sz="2800" dirty="0"/>
              <a:t> help </a:t>
            </a:r>
            <a:r>
              <a:rPr lang="fi-FI" sz="2800" dirty="0" err="1"/>
              <a:t>you</a:t>
            </a:r>
            <a:r>
              <a:rPr lang="fi-FI" sz="2800" dirty="0"/>
              <a:t> </a:t>
            </a:r>
            <a:r>
              <a:rPr lang="fi-FI" sz="2800" dirty="0" err="1"/>
              <a:t>translate</a:t>
            </a:r>
            <a:r>
              <a:rPr lang="fi-FI" sz="2800" dirty="0"/>
              <a:t> </a:t>
            </a:r>
            <a:r>
              <a:rPr lang="fi-FI" sz="2800" dirty="0" err="1"/>
              <a:t>the</a:t>
            </a:r>
            <a:r>
              <a:rPr lang="fi-FI" sz="2800" dirty="0"/>
              <a:t> </a:t>
            </a:r>
            <a:r>
              <a:rPr lang="fi-FI" sz="2800" dirty="0" err="1"/>
              <a:t>word</a:t>
            </a:r>
            <a:r>
              <a:rPr lang="fi-FI" sz="2800" dirty="0"/>
              <a:t>. </a:t>
            </a:r>
            <a:r>
              <a:rPr lang="fi-FI" sz="2800" dirty="0" err="1"/>
              <a:t>Or</a:t>
            </a:r>
            <a:r>
              <a:rPr lang="fi-FI" sz="2800" dirty="0"/>
              <a:t> just </a:t>
            </a:r>
            <a:r>
              <a:rPr lang="fi-FI" sz="2800" dirty="0" err="1"/>
              <a:t>use</a:t>
            </a:r>
            <a:r>
              <a:rPr lang="fi-FI" sz="2800" dirty="0"/>
              <a:t> </a:t>
            </a:r>
            <a:r>
              <a:rPr lang="fi-FI" sz="2800" dirty="0" err="1"/>
              <a:t>your</a:t>
            </a:r>
            <a:r>
              <a:rPr lang="fi-FI" sz="2800" dirty="0"/>
              <a:t> </a:t>
            </a:r>
            <a:r>
              <a:rPr lang="fi-FI" sz="2800" dirty="0" err="1"/>
              <a:t>phone’s</a:t>
            </a:r>
            <a:r>
              <a:rPr lang="fi-FI" sz="2800" dirty="0"/>
              <a:t> </a:t>
            </a:r>
            <a:r>
              <a:rPr lang="fi-FI" sz="2800" dirty="0" err="1"/>
              <a:t>translator</a:t>
            </a:r>
            <a:r>
              <a:rPr lang="fi-FI" sz="2800" dirty="0"/>
              <a:t>! </a:t>
            </a:r>
            <a:r>
              <a:rPr lang="fi-FI" sz="2800" dirty="0" err="1"/>
              <a:t>Share</a:t>
            </a:r>
            <a:r>
              <a:rPr lang="fi-FI" sz="2800" dirty="0"/>
              <a:t> </a:t>
            </a:r>
            <a:r>
              <a:rPr lang="fi-FI" sz="2800" dirty="0" err="1"/>
              <a:t>the</a:t>
            </a:r>
            <a:r>
              <a:rPr lang="fi-FI" sz="2800" dirty="0"/>
              <a:t> </a:t>
            </a:r>
            <a:r>
              <a:rPr lang="fi-FI" sz="2800" dirty="0" err="1"/>
              <a:t>transaltions</a:t>
            </a:r>
            <a:r>
              <a:rPr lang="fi-FI" sz="2800" dirty="0"/>
              <a:t> </a:t>
            </a:r>
            <a:r>
              <a:rPr lang="fi-FI" sz="2800" dirty="0" err="1"/>
              <a:t>with</a:t>
            </a:r>
            <a:r>
              <a:rPr lang="fi-FI" sz="2800" dirty="0"/>
              <a:t> </a:t>
            </a:r>
            <a:r>
              <a:rPr lang="fi-FI" sz="2800" dirty="0" err="1"/>
              <a:t>each</a:t>
            </a:r>
            <a:r>
              <a:rPr lang="fi-FI" sz="2800" dirty="0"/>
              <a:t> </a:t>
            </a:r>
            <a:r>
              <a:rPr lang="fi-FI" sz="2800" dirty="0" err="1"/>
              <a:t>other</a:t>
            </a:r>
            <a:r>
              <a:rPr lang="fi-FI" sz="2800" dirty="0"/>
              <a:t>. </a:t>
            </a:r>
            <a:endParaRPr sz="2800" dirty="0"/>
          </a:p>
        </p:txBody>
      </p:sp>
      <p:pic>
        <p:nvPicPr>
          <p:cNvPr id="417" name="Google Shape;417;p20"/>
          <p:cNvPicPr preferRelativeResize="0"/>
          <p:nvPr/>
        </p:nvPicPr>
        <p:blipFill>
          <a:blip r:embed="rId3"/>
          <a:stretch>
            <a:fillRect/>
          </a:stretch>
        </p:blipFill>
        <p:spPr>
          <a:xfrm>
            <a:off x="-910590" y="1692534"/>
            <a:ext cx="4187190" cy="2856884"/>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418" name="Google Shape;41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19BBD5"/>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19BBD5"/>
              </a:solidFill>
              <a:effectLst/>
              <a:uLnTx/>
              <a:uFillTx/>
              <a:latin typeface="Nixie One"/>
              <a:sym typeface="Nixie One"/>
            </a:endParaRPr>
          </a:p>
        </p:txBody>
      </p:sp>
    </p:spTree>
    <p:extLst>
      <p:ext uri="{BB962C8B-B14F-4D97-AF65-F5344CB8AC3E}">
        <p14:creationId xmlns:p14="http://schemas.microsoft.com/office/powerpoint/2010/main" val="1608808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0"/>
          <p:cNvSpPr txBox="1">
            <a:spLocks noGrp="1"/>
          </p:cNvSpPr>
          <p:nvPr>
            <p:ph type="body" idx="4294967295"/>
          </p:nvPr>
        </p:nvSpPr>
        <p:spPr>
          <a:xfrm>
            <a:off x="1779552" y="352165"/>
            <a:ext cx="6663408" cy="443335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i-FI" sz="2400" dirty="0" err="1"/>
              <a:t>Now</a:t>
            </a:r>
            <a:r>
              <a:rPr lang="fi-FI" sz="2400" dirty="0"/>
              <a:t> </a:t>
            </a:r>
            <a:r>
              <a:rPr lang="fi-FI" sz="2400" dirty="0" err="1"/>
              <a:t>talk</a:t>
            </a:r>
            <a:r>
              <a:rPr lang="fi-FI" sz="2400" dirty="0"/>
              <a:t> </a:t>
            </a:r>
            <a:r>
              <a:rPr lang="fi-FI" sz="2400" dirty="0" err="1"/>
              <a:t>about</a:t>
            </a:r>
            <a:r>
              <a:rPr lang="fi-FI" sz="2400" dirty="0"/>
              <a:t> </a:t>
            </a:r>
            <a:r>
              <a:rPr lang="fi-FI" sz="2400" dirty="0" err="1"/>
              <a:t>these</a:t>
            </a:r>
            <a:r>
              <a:rPr lang="fi-FI" sz="2400" dirty="0"/>
              <a:t> </a:t>
            </a:r>
            <a:r>
              <a:rPr lang="fi-FI" sz="2400" dirty="0" err="1"/>
              <a:t>strenghts</a:t>
            </a:r>
            <a:r>
              <a:rPr lang="fi-FI" sz="2400" dirty="0"/>
              <a:t> in </a:t>
            </a:r>
            <a:r>
              <a:rPr lang="fi-FI" sz="2400" dirty="0" err="1"/>
              <a:t>your</a:t>
            </a:r>
            <a:r>
              <a:rPr lang="fi-FI" sz="2400" dirty="0"/>
              <a:t> </a:t>
            </a:r>
            <a:r>
              <a:rPr lang="fi-FI" sz="2400" dirty="0" err="1"/>
              <a:t>group</a:t>
            </a:r>
            <a:r>
              <a:rPr lang="fi-FI" sz="2400" dirty="0"/>
              <a:t>, </a:t>
            </a:r>
            <a:r>
              <a:rPr lang="fi-FI" sz="2400" dirty="0" err="1"/>
              <a:t>one</a:t>
            </a:r>
            <a:r>
              <a:rPr lang="fi-FI" sz="2400" dirty="0"/>
              <a:t> at a </a:t>
            </a:r>
            <a:r>
              <a:rPr lang="fi-FI" sz="2400" dirty="0" err="1"/>
              <a:t>time</a:t>
            </a:r>
            <a:r>
              <a:rPr lang="fi-FI" sz="2400" dirty="0"/>
              <a:t>. </a:t>
            </a:r>
          </a:p>
          <a:p>
            <a:pPr marL="0" lvl="0" indent="0" algn="l" rtl="0">
              <a:spcBef>
                <a:spcPts val="600"/>
              </a:spcBef>
              <a:spcAft>
                <a:spcPts val="0"/>
              </a:spcAft>
              <a:buNone/>
            </a:pPr>
            <a:endParaRPr lang="fi-FI" sz="1100" dirty="0"/>
          </a:p>
          <a:p>
            <a:pPr marL="0" lvl="0" indent="0" algn="l" rtl="0">
              <a:spcBef>
                <a:spcPts val="600"/>
              </a:spcBef>
              <a:spcAft>
                <a:spcPts val="0"/>
              </a:spcAft>
              <a:buNone/>
            </a:pPr>
            <a:r>
              <a:rPr lang="fi-FI" sz="1800" dirty="0"/>
              <a:t>Is </a:t>
            </a:r>
            <a:r>
              <a:rPr lang="fi-FI" sz="1800" dirty="0" err="1"/>
              <a:t>that</a:t>
            </a:r>
            <a:r>
              <a:rPr lang="fi-FI" sz="1800" dirty="0"/>
              <a:t> </a:t>
            </a:r>
            <a:r>
              <a:rPr lang="fi-FI" sz="1800" dirty="0" err="1"/>
              <a:t>your</a:t>
            </a:r>
            <a:r>
              <a:rPr lang="fi-FI" sz="1800" dirty="0"/>
              <a:t> </a:t>
            </a:r>
            <a:r>
              <a:rPr lang="fi-FI" sz="1800" dirty="0" err="1"/>
              <a:t>strenght</a:t>
            </a:r>
            <a:r>
              <a:rPr lang="fi-FI" sz="1800" dirty="0"/>
              <a:t>, in </a:t>
            </a:r>
            <a:r>
              <a:rPr lang="fi-FI" sz="1800" dirty="0" err="1"/>
              <a:t>your</a:t>
            </a:r>
            <a:r>
              <a:rPr lang="fi-FI" sz="1800" dirty="0"/>
              <a:t> </a:t>
            </a:r>
            <a:r>
              <a:rPr lang="fi-FI" sz="1800" dirty="0" err="1"/>
              <a:t>card</a:t>
            </a:r>
            <a:r>
              <a:rPr lang="fi-FI" sz="1800" dirty="0"/>
              <a:t>?</a:t>
            </a:r>
          </a:p>
          <a:p>
            <a:pPr marL="285750" lvl="0" indent="-285750" algn="l" rtl="0">
              <a:spcBef>
                <a:spcPts val="600"/>
              </a:spcBef>
              <a:spcAft>
                <a:spcPts val="0"/>
              </a:spcAft>
              <a:buFontTx/>
              <a:buChar char="-"/>
            </a:pPr>
            <a:r>
              <a:rPr lang="fi-FI" sz="1800" dirty="0"/>
              <a:t>If </a:t>
            </a:r>
            <a:r>
              <a:rPr lang="fi-FI" sz="1800" dirty="0" err="1"/>
              <a:t>yes</a:t>
            </a:r>
            <a:r>
              <a:rPr lang="fi-FI" sz="1800" dirty="0"/>
              <a:t>: How </a:t>
            </a:r>
            <a:r>
              <a:rPr lang="fi-FI" sz="1800" dirty="0" err="1"/>
              <a:t>do</a:t>
            </a:r>
            <a:r>
              <a:rPr lang="fi-FI" sz="1800" dirty="0"/>
              <a:t> </a:t>
            </a:r>
            <a:r>
              <a:rPr lang="fi-FI" sz="1800" dirty="0" err="1"/>
              <a:t>you</a:t>
            </a:r>
            <a:r>
              <a:rPr lang="fi-FI" sz="1800" dirty="0"/>
              <a:t> </a:t>
            </a:r>
            <a:r>
              <a:rPr lang="fi-FI" sz="1800" dirty="0" err="1"/>
              <a:t>know</a:t>
            </a:r>
            <a:r>
              <a:rPr lang="fi-FI" sz="1800" dirty="0"/>
              <a:t> it is? </a:t>
            </a:r>
            <a:r>
              <a:rPr lang="fi-FI" sz="1800" dirty="0" err="1"/>
              <a:t>When</a:t>
            </a:r>
            <a:r>
              <a:rPr lang="fi-FI" sz="1800" dirty="0"/>
              <a:t> </a:t>
            </a:r>
            <a:r>
              <a:rPr lang="fi-FI" sz="1800" dirty="0" err="1"/>
              <a:t>have</a:t>
            </a:r>
            <a:r>
              <a:rPr lang="fi-FI" sz="1800" dirty="0"/>
              <a:t> </a:t>
            </a:r>
            <a:r>
              <a:rPr lang="fi-FI" sz="1800" dirty="0" err="1"/>
              <a:t>you</a:t>
            </a:r>
            <a:r>
              <a:rPr lang="fi-FI" sz="1800" dirty="0"/>
              <a:t> </a:t>
            </a:r>
            <a:r>
              <a:rPr lang="fi-FI" sz="1800" dirty="0" err="1"/>
              <a:t>needed</a:t>
            </a:r>
            <a:r>
              <a:rPr lang="fi-FI" sz="1800" dirty="0"/>
              <a:t> it in </a:t>
            </a:r>
            <a:r>
              <a:rPr lang="fi-FI" sz="1800" dirty="0" err="1"/>
              <a:t>your</a:t>
            </a:r>
            <a:r>
              <a:rPr lang="fi-FI" sz="1800" dirty="0"/>
              <a:t> life? In </a:t>
            </a:r>
            <a:r>
              <a:rPr lang="fi-FI" sz="1800" dirty="0" err="1"/>
              <a:t>what</a:t>
            </a:r>
            <a:r>
              <a:rPr lang="fi-FI" sz="1800" dirty="0"/>
              <a:t> </a:t>
            </a:r>
            <a:r>
              <a:rPr lang="fi-FI" sz="1800" dirty="0" err="1"/>
              <a:t>kind</a:t>
            </a:r>
            <a:r>
              <a:rPr lang="fi-FI" sz="1800" dirty="0"/>
              <a:t> of </a:t>
            </a:r>
            <a:r>
              <a:rPr lang="fi-FI" sz="1800" dirty="0" err="1"/>
              <a:t>situations</a:t>
            </a:r>
            <a:r>
              <a:rPr lang="fi-FI" sz="1800" dirty="0"/>
              <a:t> </a:t>
            </a:r>
            <a:r>
              <a:rPr lang="fi-FI" sz="1800" dirty="0" err="1"/>
              <a:t>you</a:t>
            </a:r>
            <a:r>
              <a:rPr lang="fi-FI" sz="1800" dirty="0"/>
              <a:t> </a:t>
            </a:r>
            <a:r>
              <a:rPr lang="fi-FI" sz="1800" dirty="0" err="1"/>
              <a:t>realise</a:t>
            </a:r>
            <a:r>
              <a:rPr lang="fi-FI" sz="1800" dirty="0"/>
              <a:t> it in </a:t>
            </a:r>
            <a:r>
              <a:rPr lang="fi-FI" sz="1800" dirty="0" err="1"/>
              <a:t>yourself</a:t>
            </a:r>
            <a:r>
              <a:rPr lang="fi-FI" sz="1800" dirty="0"/>
              <a:t>, in </a:t>
            </a:r>
            <a:r>
              <a:rPr lang="fi-FI" sz="1800" dirty="0" err="1"/>
              <a:t>your</a:t>
            </a:r>
            <a:r>
              <a:rPr lang="fi-FI" sz="1800" dirty="0"/>
              <a:t> </a:t>
            </a:r>
            <a:r>
              <a:rPr lang="fi-FI" sz="1800" dirty="0" err="1"/>
              <a:t>actions</a:t>
            </a:r>
            <a:r>
              <a:rPr lang="fi-FI" sz="1800" dirty="0"/>
              <a:t>? </a:t>
            </a:r>
          </a:p>
          <a:p>
            <a:pPr marL="285750" lvl="0" indent="-285750" algn="l" rtl="0">
              <a:spcBef>
                <a:spcPts val="600"/>
              </a:spcBef>
              <a:spcAft>
                <a:spcPts val="0"/>
              </a:spcAft>
              <a:buFontTx/>
              <a:buChar char="-"/>
            </a:pPr>
            <a:r>
              <a:rPr lang="fi-FI" sz="1800" dirty="0"/>
              <a:t>If </a:t>
            </a:r>
            <a:r>
              <a:rPr lang="fi-FI" sz="1800" dirty="0" err="1"/>
              <a:t>not</a:t>
            </a:r>
            <a:r>
              <a:rPr lang="fi-FI" sz="1800" dirty="0"/>
              <a:t>: </a:t>
            </a:r>
            <a:r>
              <a:rPr lang="fi-FI" sz="1800" dirty="0" err="1"/>
              <a:t>why</a:t>
            </a:r>
            <a:r>
              <a:rPr lang="fi-FI" sz="1800" dirty="0"/>
              <a:t> </a:t>
            </a:r>
            <a:r>
              <a:rPr lang="fi-FI" sz="1800" dirty="0" err="1"/>
              <a:t>do</a:t>
            </a:r>
            <a:r>
              <a:rPr lang="fi-FI" sz="1800" dirty="0"/>
              <a:t> </a:t>
            </a:r>
            <a:r>
              <a:rPr lang="fi-FI" sz="1800" dirty="0" err="1"/>
              <a:t>you</a:t>
            </a:r>
            <a:r>
              <a:rPr lang="fi-FI" sz="1800" dirty="0"/>
              <a:t> </a:t>
            </a:r>
            <a:r>
              <a:rPr lang="fi-FI" sz="1800" dirty="0" err="1"/>
              <a:t>feel</a:t>
            </a:r>
            <a:r>
              <a:rPr lang="fi-FI" sz="1800" dirty="0"/>
              <a:t> it </a:t>
            </a:r>
            <a:r>
              <a:rPr lang="fi-FI" sz="1800" dirty="0" err="1"/>
              <a:t>isn’t</a:t>
            </a:r>
            <a:r>
              <a:rPr lang="fi-FI" sz="1800" dirty="0"/>
              <a:t>? Is </a:t>
            </a:r>
            <a:r>
              <a:rPr lang="fi-FI" sz="1800" dirty="0" err="1"/>
              <a:t>someone</a:t>
            </a:r>
            <a:r>
              <a:rPr lang="fi-FI" sz="1800" dirty="0"/>
              <a:t> in </a:t>
            </a:r>
            <a:r>
              <a:rPr lang="fi-FI" sz="1800" dirty="0" err="1"/>
              <a:t>the</a:t>
            </a:r>
            <a:r>
              <a:rPr lang="fi-FI" sz="1800" dirty="0"/>
              <a:t> </a:t>
            </a:r>
            <a:r>
              <a:rPr lang="fi-FI" sz="1800" dirty="0" err="1"/>
              <a:t>group</a:t>
            </a:r>
            <a:r>
              <a:rPr lang="fi-FI" sz="1800" dirty="0"/>
              <a:t> holding a </a:t>
            </a:r>
            <a:r>
              <a:rPr lang="fi-FI" sz="1800" dirty="0" err="1"/>
              <a:t>strenght</a:t>
            </a:r>
            <a:r>
              <a:rPr lang="fi-FI" sz="1800" dirty="0"/>
              <a:t>, </a:t>
            </a:r>
            <a:r>
              <a:rPr lang="fi-FI" sz="1800" dirty="0" err="1"/>
              <a:t>that</a:t>
            </a:r>
            <a:r>
              <a:rPr lang="fi-FI" sz="1800" dirty="0"/>
              <a:t> </a:t>
            </a:r>
            <a:r>
              <a:rPr lang="fi-FI" sz="1800" dirty="0" err="1"/>
              <a:t>fits</a:t>
            </a:r>
            <a:r>
              <a:rPr lang="fi-FI" sz="1800" dirty="0"/>
              <a:t> </a:t>
            </a:r>
            <a:r>
              <a:rPr lang="fi-FI" sz="1800" dirty="0" err="1"/>
              <a:t>you</a:t>
            </a:r>
            <a:r>
              <a:rPr lang="fi-FI" sz="1800" dirty="0"/>
              <a:t> </a:t>
            </a:r>
            <a:r>
              <a:rPr lang="fi-FI" sz="1800" dirty="0" err="1"/>
              <a:t>better</a:t>
            </a:r>
            <a:r>
              <a:rPr lang="fi-FI" sz="1800" dirty="0"/>
              <a:t>? </a:t>
            </a:r>
          </a:p>
          <a:p>
            <a:pPr marL="742950" lvl="1" indent="-285750">
              <a:spcBef>
                <a:spcPts val="600"/>
              </a:spcBef>
              <a:buFontTx/>
              <a:buChar char="-"/>
            </a:pPr>
            <a:r>
              <a:rPr lang="fi-FI" sz="1800" dirty="0"/>
              <a:t>If </a:t>
            </a:r>
            <a:r>
              <a:rPr lang="fi-FI" sz="1800" dirty="0" err="1"/>
              <a:t>yes</a:t>
            </a:r>
            <a:r>
              <a:rPr lang="fi-FI" sz="1800" dirty="0"/>
              <a:t>: </a:t>
            </a:r>
            <a:r>
              <a:rPr lang="fi-FI" sz="1800" dirty="0" err="1"/>
              <a:t>talk</a:t>
            </a:r>
            <a:r>
              <a:rPr lang="fi-FI" sz="1800" dirty="0"/>
              <a:t> </a:t>
            </a:r>
            <a:r>
              <a:rPr lang="fi-FI" sz="1800" dirty="0" err="1"/>
              <a:t>about</a:t>
            </a:r>
            <a:r>
              <a:rPr lang="fi-FI" sz="1800" dirty="0"/>
              <a:t> </a:t>
            </a:r>
            <a:r>
              <a:rPr lang="fi-FI" sz="1800" dirty="0" err="1"/>
              <a:t>that</a:t>
            </a:r>
            <a:r>
              <a:rPr lang="fi-FI" sz="1800" dirty="0"/>
              <a:t> </a:t>
            </a:r>
            <a:r>
              <a:rPr lang="fi-FI" sz="1800" dirty="0" err="1"/>
              <a:t>strenght</a:t>
            </a:r>
            <a:r>
              <a:rPr lang="fi-FI" sz="1800" dirty="0"/>
              <a:t>: How </a:t>
            </a:r>
            <a:r>
              <a:rPr lang="fi-FI" sz="1800" dirty="0" err="1"/>
              <a:t>do</a:t>
            </a:r>
            <a:r>
              <a:rPr lang="fi-FI" sz="1800" dirty="0"/>
              <a:t> </a:t>
            </a:r>
            <a:r>
              <a:rPr lang="fi-FI" sz="1800" dirty="0" err="1"/>
              <a:t>you</a:t>
            </a:r>
            <a:r>
              <a:rPr lang="fi-FI" sz="1800" dirty="0"/>
              <a:t> </a:t>
            </a:r>
            <a:r>
              <a:rPr lang="fi-FI" sz="1800" dirty="0" err="1"/>
              <a:t>know</a:t>
            </a:r>
            <a:r>
              <a:rPr lang="fi-FI" sz="1800" dirty="0"/>
              <a:t> it is </a:t>
            </a:r>
            <a:r>
              <a:rPr lang="fi-FI" sz="1800" dirty="0" err="1"/>
              <a:t>yours</a:t>
            </a:r>
            <a:r>
              <a:rPr lang="fi-FI" sz="1800" dirty="0"/>
              <a:t>? </a:t>
            </a:r>
            <a:r>
              <a:rPr lang="fi-FI" sz="1800" dirty="0" err="1"/>
              <a:t>When</a:t>
            </a:r>
            <a:r>
              <a:rPr lang="fi-FI" sz="1800" dirty="0"/>
              <a:t> </a:t>
            </a:r>
            <a:r>
              <a:rPr lang="fi-FI" sz="1800" dirty="0" err="1"/>
              <a:t>have</a:t>
            </a:r>
            <a:r>
              <a:rPr lang="fi-FI" sz="1800" dirty="0"/>
              <a:t> </a:t>
            </a:r>
            <a:r>
              <a:rPr lang="fi-FI" sz="1800" dirty="0" err="1"/>
              <a:t>you</a:t>
            </a:r>
            <a:r>
              <a:rPr lang="fi-FI" sz="1800" dirty="0"/>
              <a:t> </a:t>
            </a:r>
            <a:r>
              <a:rPr lang="fi-FI" sz="1800" dirty="0" err="1"/>
              <a:t>seen</a:t>
            </a:r>
            <a:r>
              <a:rPr lang="fi-FI" sz="1800" dirty="0"/>
              <a:t> it in </a:t>
            </a:r>
            <a:r>
              <a:rPr lang="fi-FI" sz="1800" dirty="0" err="1"/>
              <a:t>yourself</a:t>
            </a:r>
            <a:r>
              <a:rPr lang="fi-FI" sz="1800" dirty="0"/>
              <a:t> in </a:t>
            </a:r>
            <a:r>
              <a:rPr lang="fi-FI" sz="1800" dirty="0" err="1"/>
              <a:t>your</a:t>
            </a:r>
            <a:r>
              <a:rPr lang="fi-FI" sz="1800" dirty="0"/>
              <a:t> life, in </a:t>
            </a:r>
            <a:r>
              <a:rPr lang="fi-FI" sz="1800" dirty="0" err="1"/>
              <a:t>what</a:t>
            </a:r>
            <a:r>
              <a:rPr lang="fi-FI" sz="1800" dirty="0"/>
              <a:t> </a:t>
            </a:r>
            <a:r>
              <a:rPr lang="fi-FI" sz="1800" dirty="0" err="1"/>
              <a:t>kind</a:t>
            </a:r>
            <a:r>
              <a:rPr lang="fi-FI" sz="1800" dirty="0"/>
              <a:t> of </a:t>
            </a:r>
            <a:r>
              <a:rPr lang="fi-FI" sz="1800" dirty="0" err="1"/>
              <a:t>situations</a:t>
            </a:r>
            <a:r>
              <a:rPr lang="fi-FI" sz="1800" dirty="0"/>
              <a:t>? </a:t>
            </a:r>
          </a:p>
          <a:p>
            <a:pPr marL="742950" lvl="1" indent="-285750">
              <a:spcBef>
                <a:spcPts val="600"/>
              </a:spcBef>
              <a:buFontTx/>
              <a:buChar char="-"/>
            </a:pPr>
            <a:r>
              <a:rPr lang="fi-FI" sz="1800" dirty="0"/>
              <a:t>If </a:t>
            </a:r>
            <a:r>
              <a:rPr lang="fi-FI" sz="1800" dirty="0" err="1"/>
              <a:t>not</a:t>
            </a:r>
            <a:r>
              <a:rPr lang="fi-FI" sz="1800" dirty="0"/>
              <a:t>: </a:t>
            </a:r>
            <a:r>
              <a:rPr lang="fi-FI" sz="1800" dirty="0" err="1"/>
              <a:t>what</a:t>
            </a:r>
            <a:r>
              <a:rPr lang="fi-FI" sz="1800" dirty="0"/>
              <a:t> IS </a:t>
            </a:r>
            <a:r>
              <a:rPr lang="fi-FI" sz="1800" dirty="0" err="1"/>
              <a:t>your</a:t>
            </a:r>
            <a:r>
              <a:rPr lang="fi-FI" sz="1800" dirty="0"/>
              <a:t> </a:t>
            </a:r>
            <a:r>
              <a:rPr lang="fi-FI" sz="1800" dirty="0" err="1"/>
              <a:t>strenght</a:t>
            </a:r>
            <a:r>
              <a:rPr lang="fi-FI" sz="1800" dirty="0"/>
              <a:t>? </a:t>
            </a:r>
            <a:r>
              <a:rPr lang="fi-FI" sz="1800" dirty="0" err="1"/>
              <a:t>Name</a:t>
            </a:r>
            <a:r>
              <a:rPr lang="fi-FI" sz="1800" dirty="0"/>
              <a:t> </a:t>
            </a:r>
            <a:r>
              <a:rPr lang="fi-FI" sz="1800" dirty="0" err="1"/>
              <a:t>one</a:t>
            </a:r>
            <a:r>
              <a:rPr lang="fi-FI" sz="1800" dirty="0"/>
              <a:t> and </a:t>
            </a:r>
            <a:r>
              <a:rPr lang="fi-FI" sz="1800" dirty="0" err="1"/>
              <a:t>talk</a:t>
            </a:r>
            <a:r>
              <a:rPr lang="fi-FI" sz="1800" dirty="0"/>
              <a:t> </a:t>
            </a:r>
            <a:r>
              <a:rPr lang="fi-FI" sz="1800" dirty="0" err="1"/>
              <a:t>about</a:t>
            </a:r>
            <a:r>
              <a:rPr lang="fi-FI" sz="1800" dirty="0"/>
              <a:t> it </a:t>
            </a:r>
            <a:r>
              <a:rPr lang="fi-FI" sz="1800" dirty="0" err="1"/>
              <a:t>following</a:t>
            </a:r>
            <a:r>
              <a:rPr lang="fi-FI" sz="1800" dirty="0"/>
              <a:t> </a:t>
            </a:r>
            <a:r>
              <a:rPr lang="fi-FI" sz="1800" dirty="0" err="1"/>
              <a:t>instructions</a:t>
            </a:r>
            <a:r>
              <a:rPr lang="fi-FI" sz="1800" dirty="0"/>
              <a:t> </a:t>
            </a:r>
            <a:r>
              <a:rPr lang="fi-FI" sz="1800" dirty="0" err="1"/>
              <a:t>above</a:t>
            </a:r>
            <a:r>
              <a:rPr lang="fi-FI" sz="1800" dirty="0"/>
              <a:t>! </a:t>
            </a:r>
          </a:p>
        </p:txBody>
      </p:sp>
      <p:pic>
        <p:nvPicPr>
          <p:cNvPr id="417" name="Google Shape;417;p20"/>
          <p:cNvPicPr preferRelativeResize="0"/>
          <p:nvPr/>
        </p:nvPicPr>
        <p:blipFill>
          <a:blip r:embed="rId3"/>
          <a:stretch>
            <a:fillRect/>
          </a:stretch>
        </p:blipFill>
        <p:spPr>
          <a:xfrm>
            <a:off x="-655038" y="1433454"/>
            <a:ext cx="2434590" cy="1705986"/>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418" name="Google Shape;41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19BBD5"/>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19BBD5"/>
              </a:solidFill>
              <a:effectLst/>
              <a:uLnTx/>
              <a:uFillTx/>
              <a:latin typeface="Nixie One"/>
              <a:sym typeface="Nixie One"/>
            </a:endParaRPr>
          </a:p>
        </p:txBody>
      </p:sp>
    </p:spTree>
    <p:extLst>
      <p:ext uri="{BB962C8B-B14F-4D97-AF65-F5344CB8AC3E}">
        <p14:creationId xmlns:p14="http://schemas.microsoft.com/office/powerpoint/2010/main" val="303368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0"/>
          <p:cNvSpPr txBox="1">
            <a:spLocks noGrp="1"/>
          </p:cNvSpPr>
          <p:nvPr>
            <p:ph type="body" idx="4294967295"/>
          </p:nvPr>
        </p:nvSpPr>
        <p:spPr>
          <a:xfrm>
            <a:off x="1779552" y="352165"/>
            <a:ext cx="6663408" cy="443335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i-FI" sz="2400" dirty="0" err="1"/>
              <a:t>Take</a:t>
            </a:r>
            <a:r>
              <a:rPr lang="fi-FI" sz="2400" dirty="0"/>
              <a:t> a </a:t>
            </a:r>
            <a:r>
              <a:rPr lang="fi-FI" sz="2400" dirty="0" err="1"/>
              <a:t>piece</a:t>
            </a:r>
            <a:r>
              <a:rPr lang="fi-FI" sz="2400" dirty="0"/>
              <a:t> of </a:t>
            </a:r>
            <a:r>
              <a:rPr lang="fi-FI" sz="2400" dirty="0" err="1"/>
              <a:t>paper</a:t>
            </a:r>
            <a:r>
              <a:rPr lang="fi-FI" sz="2400" dirty="0"/>
              <a:t>, a </a:t>
            </a:r>
            <a:r>
              <a:rPr lang="fi-FI" sz="2400" dirty="0" err="1"/>
              <a:t>pen</a:t>
            </a:r>
            <a:r>
              <a:rPr lang="fi-FI" sz="2400" dirty="0"/>
              <a:t> and </a:t>
            </a:r>
            <a:r>
              <a:rPr lang="fi-FI" sz="2400" dirty="0" err="1"/>
              <a:t>your</a:t>
            </a:r>
            <a:r>
              <a:rPr lang="fi-FI" sz="2400" dirty="0"/>
              <a:t> </a:t>
            </a:r>
            <a:r>
              <a:rPr lang="fi-FI" sz="2400" dirty="0" err="1"/>
              <a:t>card</a:t>
            </a:r>
            <a:r>
              <a:rPr lang="fi-FI" sz="2400" dirty="0"/>
              <a:t> in </a:t>
            </a:r>
            <a:r>
              <a:rPr lang="fi-FI" sz="2400" dirty="0" err="1"/>
              <a:t>your</a:t>
            </a:r>
            <a:r>
              <a:rPr lang="fi-FI" sz="2400" dirty="0"/>
              <a:t> </a:t>
            </a:r>
            <a:r>
              <a:rPr lang="fi-FI" sz="2400" dirty="0" err="1"/>
              <a:t>hand</a:t>
            </a:r>
            <a:r>
              <a:rPr lang="fi-FI" sz="2400" dirty="0"/>
              <a:t>. </a:t>
            </a:r>
            <a:r>
              <a:rPr lang="fi-FI" sz="2400" dirty="0" err="1"/>
              <a:t>Stand</a:t>
            </a:r>
            <a:r>
              <a:rPr lang="fi-FI" sz="2400" dirty="0"/>
              <a:t> </a:t>
            </a:r>
            <a:r>
              <a:rPr lang="fi-FI" sz="2400" dirty="0" err="1"/>
              <a:t>up</a:t>
            </a:r>
            <a:r>
              <a:rPr lang="fi-FI" sz="2400" dirty="0"/>
              <a:t> and </a:t>
            </a:r>
            <a:r>
              <a:rPr lang="fi-FI" sz="2400" dirty="0" err="1"/>
              <a:t>start</a:t>
            </a:r>
            <a:r>
              <a:rPr lang="fi-FI" sz="2400" dirty="0"/>
              <a:t> </a:t>
            </a:r>
            <a:r>
              <a:rPr lang="fi-FI" sz="2400" dirty="0" err="1"/>
              <a:t>walking</a:t>
            </a:r>
            <a:r>
              <a:rPr lang="fi-FI" sz="2400" dirty="0"/>
              <a:t> and </a:t>
            </a:r>
            <a:r>
              <a:rPr lang="fi-FI" sz="2400" dirty="0" err="1"/>
              <a:t>meeting</a:t>
            </a:r>
            <a:r>
              <a:rPr lang="fi-FI" sz="2400" dirty="0"/>
              <a:t> </a:t>
            </a:r>
            <a:r>
              <a:rPr lang="fi-FI" sz="2400" dirty="0" err="1"/>
              <a:t>people</a:t>
            </a:r>
            <a:r>
              <a:rPr lang="fi-FI" sz="2400" dirty="0"/>
              <a:t>. </a:t>
            </a:r>
          </a:p>
          <a:p>
            <a:pPr marL="342900" lvl="0" indent="-342900" algn="l" rtl="0">
              <a:spcBef>
                <a:spcPts val="600"/>
              </a:spcBef>
              <a:spcAft>
                <a:spcPts val="0"/>
              </a:spcAft>
              <a:buFontTx/>
              <a:buChar char="-"/>
            </a:pPr>
            <a:r>
              <a:rPr lang="fi-FI" sz="2400" dirty="0"/>
              <a:t>Stop and </a:t>
            </a:r>
            <a:r>
              <a:rPr lang="fi-FI" sz="2400" dirty="0" err="1"/>
              <a:t>say</a:t>
            </a:r>
            <a:r>
              <a:rPr lang="fi-FI" sz="2400" dirty="0"/>
              <a:t> hi! Tell </a:t>
            </a:r>
            <a:r>
              <a:rPr lang="fi-FI" sz="2400" dirty="0" err="1"/>
              <a:t>your</a:t>
            </a:r>
            <a:r>
              <a:rPr lang="fi-FI" sz="2400" dirty="0"/>
              <a:t> </a:t>
            </a:r>
            <a:r>
              <a:rPr lang="fi-FI" sz="2400" dirty="0" err="1"/>
              <a:t>chatting</a:t>
            </a:r>
            <a:r>
              <a:rPr lang="fi-FI" sz="2400" dirty="0"/>
              <a:t> </a:t>
            </a:r>
            <a:r>
              <a:rPr lang="fi-FI" sz="2400" dirty="0" err="1"/>
              <a:t>partner</a:t>
            </a:r>
            <a:r>
              <a:rPr lang="fi-FI" sz="2400" dirty="0"/>
              <a:t> </a:t>
            </a:r>
            <a:r>
              <a:rPr lang="fi-FI" sz="2400" dirty="0" err="1"/>
              <a:t>about</a:t>
            </a:r>
            <a:r>
              <a:rPr lang="fi-FI" sz="2400" dirty="0"/>
              <a:t> </a:t>
            </a:r>
            <a:r>
              <a:rPr lang="fi-FI" sz="2400" dirty="0" err="1"/>
              <a:t>the</a:t>
            </a:r>
            <a:r>
              <a:rPr lang="fi-FI" sz="2400" dirty="0"/>
              <a:t> </a:t>
            </a:r>
            <a:r>
              <a:rPr lang="fi-FI" sz="2400" dirty="0" err="1"/>
              <a:t>strenght</a:t>
            </a:r>
            <a:r>
              <a:rPr lang="fi-FI" sz="2400" dirty="0"/>
              <a:t> in </a:t>
            </a:r>
            <a:r>
              <a:rPr lang="fi-FI" sz="2400" dirty="0" err="1"/>
              <a:t>your</a:t>
            </a:r>
            <a:r>
              <a:rPr lang="fi-FI" sz="2400" dirty="0"/>
              <a:t> </a:t>
            </a:r>
            <a:r>
              <a:rPr lang="fi-FI" sz="2400" dirty="0" err="1"/>
              <a:t>card</a:t>
            </a:r>
            <a:r>
              <a:rPr lang="fi-FI" sz="2400" dirty="0"/>
              <a:t>. If </a:t>
            </a:r>
            <a:r>
              <a:rPr lang="fi-FI" sz="2400" dirty="0" err="1"/>
              <a:t>his</a:t>
            </a:r>
            <a:r>
              <a:rPr lang="fi-FI" sz="2400" dirty="0"/>
              <a:t>/</a:t>
            </a:r>
            <a:r>
              <a:rPr lang="fi-FI" sz="2400" dirty="0" err="1"/>
              <a:t>her</a:t>
            </a:r>
            <a:r>
              <a:rPr lang="fi-FI" sz="2400" dirty="0"/>
              <a:t> </a:t>
            </a:r>
            <a:r>
              <a:rPr lang="fi-FI" sz="2400" dirty="0" err="1"/>
              <a:t>strenght</a:t>
            </a:r>
            <a:r>
              <a:rPr lang="fi-FI" sz="2400" dirty="0"/>
              <a:t> is </a:t>
            </a:r>
            <a:r>
              <a:rPr lang="fi-FI" sz="2400" dirty="0" err="1"/>
              <a:t>yours</a:t>
            </a:r>
            <a:r>
              <a:rPr lang="fi-FI" sz="2400" dirty="0"/>
              <a:t>, </a:t>
            </a:r>
            <a:r>
              <a:rPr lang="fi-FI" sz="2400" dirty="0" err="1"/>
              <a:t>write</a:t>
            </a:r>
            <a:r>
              <a:rPr lang="fi-FI" sz="2400" dirty="0"/>
              <a:t> it </a:t>
            </a:r>
            <a:r>
              <a:rPr lang="fi-FI" sz="2400" dirty="0" err="1"/>
              <a:t>down</a:t>
            </a:r>
            <a:r>
              <a:rPr lang="fi-FI" sz="2400" dirty="0"/>
              <a:t> in </a:t>
            </a:r>
            <a:r>
              <a:rPr lang="fi-FI" sz="2400" dirty="0" err="1"/>
              <a:t>your</a:t>
            </a:r>
            <a:r>
              <a:rPr lang="fi-FI" sz="2400" dirty="0"/>
              <a:t> </a:t>
            </a:r>
            <a:r>
              <a:rPr lang="fi-FI" sz="2400" dirty="0" err="1"/>
              <a:t>paper</a:t>
            </a:r>
            <a:r>
              <a:rPr lang="fi-FI" sz="2400" dirty="0"/>
              <a:t>. </a:t>
            </a:r>
          </a:p>
          <a:p>
            <a:pPr marL="342900" lvl="0" indent="-342900" algn="l" rtl="0">
              <a:spcBef>
                <a:spcPts val="600"/>
              </a:spcBef>
              <a:spcAft>
                <a:spcPts val="0"/>
              </a:spcAft>
              <a:buFontTx/>
              <a:buChar char="-"/>
            </a:pPr>
            <a:r>
              <a:rPr lang="fi-FI" sz="2400" dirty="0" err="1"/>
              <a:t>Continue</a:t>
            </a:r>
            <a:r>
              <a:rPr lang="fi-FI" sz="2400" dirty="0"/>
              <a:t>, </a:t>
            </a:r>
            <a:r>
              <a:rPr lang="fi-FI" sz="2400" dirty="0" err="1"/>
              <a:t>until</a:t>
            </a:r>
            <a:r>
              <a:rPr lang="fi-FI" sz="2400" dirty="0"/>
              <a:t> </a:t>
            </a:r>
            <a:r>
              <a:rPr lang="fi-FI" sz="2400" dirty="0" err="1"/>
              <a:t>you</a:t>
            </a:r>
            <a:r>
              <a:rPr lang="fi-FI" sz="2400" dirty="0"/>
              <a:t> </a:t>
            </a:r>
            <a:r>
              <a:rPr lang="fi-FI" sz="2400" dirty="0" err="1"/>
              <a:t>have</a:t>
            </a:r>
            <a:r>
              <a:rPr lang="fi-FI" sz="2400" dirty="0"/>
              <a:t> 5-7 </a:t>
            </a:r>
            <a:r>
              <a:rPr lang="fi-FI" sz="2400" dirty="0" err="1"/>
              <a:t>strenghts</a:t>
            </a:r>
            <a:r>
              <a:rPr lang="fi-FI" sz="2400" dirty="0"/>
              <a:t> in </a:t>
            </a:r>
            <a:r>
              <a:rPr lang="fi-FI" sz="2400" dirty="0" err="1"/>
              <a:t>your</a:t>
            </a:r>
            <a:r>
              <a:rPr lang="fi-FI" sz="2400" dirty="0"/>
              <a:t> </a:t>
            </a:r>
            <a:r>
              <a:rPr lang="fi-FI" sz="2400" dirty="0" err="1"/>
              <a:t>paper</a:t>
            </a:r>
            <a:r>
              <a:rPr lang="fi-FI" sz="2400" dirty="0"/>
              <a:t>! </a:t>
            </a:r>
          </a:p>
          <a:p>
            <a:pPr marL="0" lvl="0" indent="0" algn="l" rtl="0">
              <a:spcBef>
                <a:spcPts val="600"/>
              </a:spcBef>
              <a:spcAft>
                <a:spcPts val="0"/>
              </a:spcAft>
              <a:buNone/>
            </a:pPr>
            <a:r>
              <a:rPr lang="fi-FI" sz="2400" dirty="0"/>
              <a:t>Go </a:t>
            </a:r>
            <a:r>
              <a:rPr lang="fi-FI" sz="2400" dirty="0" err="1"/>
              <a:t>back</a:t>
            </a:r>
            <a:r>
              <a:rPr lang="fi-FI" sz="2400" dirty="0"/>
              <a:t> to </a:t>
            </a:r>
            <a:r>
              <a:rPr lang="fi-FI" sz="2400" dirty="0" err="1"/>
              <a:t>your</a:t>
            </a:r>
            <a:r>
              <a:rPr lang="fi-FI" sz="2400" dirty="0"/>
              <a:t> </a:t>
            </a:r>
            <a:r>
              <a:rPr lang="fi-FI" sz="2400" dirty="0" err="1"/>
              <a:t>small</a:t>
            </a:r>
            <a:r>
              <a:rPr lang="fi-FI" sz="2400" dirty="0"/>
              <a:t> </a:t>
            </a:r>
            <a:r>
              <a:rPr lang="fi-FI" sz="2400" dirty="0" err="1"/>
              <a:t>group</a:t>
            </a:r>
            <a:r>
              <a:rPr lang="fi-FI" sz="2400" dirty="0"/>
              <a:t>. </a:t>
            </a:r>
            <a:endParaRPr lang="fi-FI" sz="2200" dirty="0"/>
          </a:p>
        </p:txBody>
      </p:sp>
      <p:pic>
        <p:nvPicPr>
          <p:cNvPr id="417" name="Google Shape;417;p20"/>
          <p:cNvPicPr preferRelativeResize="0"/>
          <p:nvPr/>
        </p:nvPicPr>
        <p:blipFill>
          <a:blip r:embed="rId3"/>
          <a:stretch>
            <a:fillRect/>
          </a:stretch>
        </p:blipFill>
        <p:spPr>
          <a:xfrm>
            <a:off x="-655038" y="1433454"/>
            <a:ext cx="2434590" cy="1705986"/>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418" name="Google Shape;41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19BBD5"/>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19BBD5"/>
              </a:solidFill>
              <a:effectLst/>
              <a:uLnTx/>
              <a:uFillTx/>
              <a:latin typeface="Nixie One"/>
              <a:sym typeface="Nixie One"/>
            </a:endParaRPr>
          </a:p>
        </p:txBody>
      </p:sp>
    </p:spTree>
    <p:extLst>
      <p:ext uri="{BB962C8B-B14F-4D97-AF65-F5344CB8AC3E}">
        <p14:creationId xmlns:p14="http://schemas.microsoft.com/office/powerpoint/2010/main" val="245245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ctrTitle" idx="4294967295"/>
          </p:nvPr>
        </p:nvSpPr>
        <p:spPr>
          <a:xfrm>
            <a:off x="3152775" y="1354750"/>
            <a:ext cx="4562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t>Hello!</a:t>
            </a:r>
            <a:endParaRPr sz="12000"/>
          </a:p>
        </p:txBody>
      </p:sp>
      <p:sp>
        <p:nvSpPr>
          <p:cNvPr id="352" name="Google Shape;352;p13"/>
          <p:cNvSpPr txBox="1">
            <a:spLocks noGrp="1"/>
          </p:cNvSpPr>
          <p:nvPr>
            <p:ph type="body" idx="4294967295"/>
          </p:nvPr>
        </p:nvSpPr>
        <p:spPr>
          <a:xfrm>
            <a:off x="3286468" y="2211572"/>
            <a:ext cx="5026486" cy="265017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I am </a:t>
            </a:r>
            <a:r>
              <a:rPr lang="fi-FI" sz="3600" b="1" dirty="0"/>
              <a:t>Teea Oja</a:t>
            </a:r>
          </a:p>
          <a:p>
            <a:pPr marL="285750" indent="-285750"/>
            <a:r>
              <a:rPr lang="fi-FI" sz="1600" b="1" dirty="0"/>
              <a:t>Master of </a:t>
            </a:r>
            <a:r>
              <a:rPr lang="fi-FI" sz="1600" b="1" dirty="0" err="1"/>
              <a:t>Education</a:t>
            </a:r>
            <a:r>
              <a:rPr lang="fi-FI" sz="1600" b="1" dirty="0"/>
              <a:t> (</a:t>
            </a:r>
            <a:r>
              <a:rPr lang="fi-FI" sz="1600" b="1" dirty="0" err="1"/>
              <a:t>Educational</a:t>
            </a:r>
            <a:r>
              <a:rPr lang="fi-FI" sz="1600" b="1" dirty="0"/>
              <a:t> </a:t>
            </a:r>
            <a:r>
              <a:rPr lang="fi-FI" sz="1600" b="1" dirty="0" err="1"/>
              <a:t>psychology</a:t>
            </a:r>
            <a:r>
              <a:rPr lang="fi-FI" sz="1600" b="1" dirty="0"/>
              <a:t>) </a:t>
            </a:r>
          </a:p>
          <a:p>
            <a:pPr marL="285750" indent="-285750"/>
            <a:r>
              <a:rPr lang="fi-FI" sz="1600" b="1" dirty="0" err="1"/>
              <a:t>Career</a:t>
            </a:r>
            <a:r>
              <a:rPr lang="fi-FI" sz="1600" b="1" dirty="0"/>
              <a:t> </a:t>
            </a:r>
            <a:r>
              <a:rPr lang="fi-FI" sz="1600" b="1" dirty="0" err="1"/>
              <a:t>counsellor</a:t>
            </a:r>
            <a:r>
              <a:rPr lang="fi-FI" sz="1600" b="1" dirty="0"/>
              <a:t> &amp; </a:t>
            </a:r>
            <a:r>
              <a:rPr lang="fi-FI" sz="1600" b="1" dirty="0" err="1"/>
              <a:t>Study</a:t>
            </a:r>
            <a:r>
              <a:rPr lang="fi-FI" sz="1600" b="1" dirty="0"/>
              <a:t> </a:t>
            </a:r>
            <a:r>
              <a:rPr lang="fi-FI" sz="1600" b="1" dirty="0" err="1"/>
              <a:t>counsellor</a:t>
            </a:r>
            <a:r>
              <a:rPr lang="fi-FI" sz="1600" b="1" dirty="0"/>
              <a:t> </a:t>
            </a:r>
          </a:p>
          <a:p>
            <a:pPr marL="285750" indent="-285750"/>
            <a:r>
              <a:rPr lang="fi-FI" sz="1600" b="1" dirty="0" err="1"/>
              <a:t>Working</a:t>
            </a:r>
            <a:r>
              <a:rPr lang="fi-FI" sz="1600" b="1" dirty="0"/>
              <a:t> on my </a:t>
            </a:r>
            <a:r>
              <a:rPr lang="fi-FI" sz="1600" b="1" dirty="0" err="1"/>
              <a:t>PhD</a:t>
            </a:r>
            <a:r>
              <a:rPr lang="fi-FI" sz="1600" b="1" dirty="0"/>
              <a:t> in </a:t>
            </a:r>
            <a:r>
              <a:rPr lang="fi-FI" sz="1600" b="1" dirty="0" err="1"/>
              <a:t>career</a:t>
            </a:r>
            <a:r>
              <a:rPr lang="fi-FI" sz="1600" b="1" dirty="0"/>
              <a:t> </a:t>
            </a:r>
            <a:r>
              <a:rPr lang="fi-FI" sz="1600" b="1" dirty="0" err="1"/>
              <a:t>counselling</a:t>
            </a:r>
            <a:endParaRPr lang="fi-FI" sz="1600" b="1" dirty="0"/>
          </a:p>
          <a:p>
            <a:pPr marL="0" lvl="0" indent="0" algn="l" rtl="0">
              <a:spcBef>
                <a:spcPts val="600"/>
              </a:spcBef>
              <a:spcAft>
                <a:spcPts val="0"/>
              </a:spcAft>
              <a:buNone/>
            </a:pPr>
            <a:r>
              <a:rPr lang="fi-FI" sz="1600" i="1" dirty="0" err="1"/>
              <a:t>Working</a:t>
            </a:r>
            <a:r>
              <a:rPr lang="fi-FI" sz="1600" i="1" dirty="0"/>
              <a:t> for </a:t>
            </a:r>
            <a:r>
              <a:rPr lang="fi-FI" sz="1600" i="1" dirty="0" err="1"/>
              <a:t>the</a:t>
            </a:r>
            <a:r>
              <a:rPr lang="fi-FI" sz="1600" i="1" dirty="0"/>
              <a:t> </a:t>
            </a:r>
            <a:r>
              <a:rPr lang="fi-FI" sz="1600" i="1" dirty="0" err="1"/>
              <a:t>last</a:t>
            </a:r>
            <a:r>
              <a:rPr lang="fi-FI" sz="1600" i="1" dirty="0"/>
              <a:t> 18 </a:t>
            </a:r>
            <a:r>
              <a:rPr lang="fi-FI" sz="1600" i="1" dirty="0" err="1"/>
              <a:t>years</a:t>
            </a:r>
            <a:r>
              <a:rPr lang="fi-FI" sz="1600" i="1" dirty="0"/>
              <a:t> </a:t>
            </a:r>
            <a:r>
              <a:rPr lang="fi-FI" sz="1600" i="1" dirty="0" err="1"/>
              <a:t>with</a:t>
            </a:r>
            <a:r>
              <a:rPr lang="fi-FI" sz="1600" i="1" dirty="0"/>
              <a:t> </a:t>
            </a:r>
            <a:r>
              <a:rPr lang="fi-FI" sz="1600" i="1" dirty="0" err="1"/>
              <a:t>individuals</a:t>
            </a:r>
            <a:r>
              <a:rPr lang="fi-FI" sz="1600" i="1" dirty="0"/>
              <a:t> and </a:t>
            </a:r>
            <a:r>
              <a:rPr lang="fi-FI" sz="1600" i="1" dirty="0" err="1"/>
              <a:t>groups</a:t>
            </a:r>
            <a:r>
              <a:rPr lang="fi-FI" sz="1600" i="1" dirty="0"/>
              <a:t>, </a:t>
            </a:r>
            <a:r>
              <a:rPr lang="fi-FI" sz="1600" i="1" dirty="0" err="1"/>
              <a:t>who</a:t>
            </a:r>
            <a:r>
              <a:rPr lang="fi-FI" sz="1600" i="1" dirty="0"/>
              <a:t> </a:t>
            </a:r>
            <a:r>
              <a:rPr lang="fi-FI" sz="1600" i="1" dirty="0" err="1"/>
              <a:t>have</a:t>
            </a:r>
            <a:r>
              <a:rPr lang="fi-FI" sz="1600" i="1" dirty="0"/>
              <a:t> some </a:t>
            </a:r>
            <a:r>
              <a:rPr lang="fi-FI" sz="1600" i="1" dirty="0" err="1"/>
              <a:t>kind</a:t>
            </a:r>
            <a:r>
              <a:rPr lang="fi-FI" sz="1600" i="1" dirty="0"/>
              <a:t> of transition </a:t>
            </a:r>
            <a:r>
              <a:rPr lang="fi-FI" sz="1600" i="1" dirty="0" err="1"/>
              <a:t>phase</a:t>
            </a:r>
            <a:r>
              <a:rPr lang="fi-FI" sz="1600" i="1" dirty="0"/>
              <a:t> in </a:t>
            </a:r>
            <a:r>
              <a:rPr lang="fi-FI" sz="1600" i="1" dirty="0" err="1"/>
              <a:t>their</a:t>
            </a:r>
            <a:r>
              <a:rPr lang="fi-FI" sz="1600" i="1" dirty="0"/>
              <a:t> life and </a:t>
            </a:r>
            <a:r>
              <a:rPr lang="fi-FI" sz="1600" i="1" dirty="0" err="1"/>
              <a:t>need</a:t>
            </a:r>
            <a:r>
              <a:rPr lang="fi-FI" sz="1600" i="1" dirty="0"/>
              <a:t> for </a:t>
            </a:r>
            <a:r>
              <a:rPr lang="fi-FI" sz="1600" i="1" dirty="0" err="1"/>
              <a:t>career</a:t>
            </a:r>
            <a:r>
              <a:rPr lang="fi-FI" sz="1600" i="1" dirty="0"/>
              <a:t> </a:t>
            </a:r>
            <a:r>
              <a:rPr lang="fi-FI" sz="1600" i="1" dirty="0" err="1"/>
              <a:t>advice</a:t>
            </a:r>
            <a:r>
              <a:rPr lang="fi-FI" sz="1600" i="1" dirty="0"/>
              <a:t> and </a:t>
            </a:r>
            <a:r>
              <a:rPr lang="fi-FI" sz="1600" i="1" dirty="0" err="1"/>
              <a:t>counselling</a:t>
            </a:r>
            <a:endParaRPr sz="800" i="1" dirty="0"/>
          </a:p>
        </p:txBody>
      </p:sp>
      <p:pic>
        <p:nvPicPr>
          <p:cNvPr id="353" name="Google Shape;353;p13"/>
          <p:cNvPicPr preferRelativeResize="0"/>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31046" y="688507"/>
            <a:ext cx="2321729" cy="2309874"/>
          </a:xfrm>
          <a:prstGeom prst="hexagon">
            <a:avLst>
              <a:gd name="adj" fmla="val 28393"/>
              <a:gd name="vf" fmla="val 115470"/>
            </a:avLst>
          </a:prstGeom>
          <a:noFill/>
          <a:ln>
            <a:noFill/>
          </a:ln>
        </p:spPr>
      </p:pic>
      <p:sp>
        <p:nvSpPr>
          <p:cNvPr id="354" name="Google Shape;354;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44A4C7A-D482-4E47-B536-2ADEF53268B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
        <p:nvSpPr>
          <p:cNvPr id="3" name="Google Shape;416;p20">
            <a:extLst>
              <a:ext uri="{FF2B5EF4-FFF2-40B4-BE49-F238E27FC236}">
                <a16:creationId xmlns:a16="http://schemas.microsoft.com/office/drawing/2014/main" id="{42F14764-CD46-4E52-8EE4-0DCAF44E6265}"/>
              </a:ext>
            </a:extLst>
          </p:cNvPr>
          <p:cNvSpPr txBox="1">
            <a:spLocks/>
          </p:cNvSpPr>
          <p:nvPr/>
        </p:nvSpPr>
        <p:spPr>
          <a:xfrm>
            <a:off x="1779552" y="352165"/>
            <a:ext cx="6663408" cy="44333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buFont typeface="Muli"/>
              <a:buNone/>
            </a:pPr>
            <a:r>
              <a:rPr lang="fi-FI" sz="2400" dirty="0"/>
              <a:t>In </a:t>
            </a:r>
            <a:r>
              <a:rPr lang="fi-FI" sz="2400" dirty="0" err="1"/>
              <a:t>your</a:t>
            </a:r>
            <a:r>
              <a:rPr lang="fi-FI" sz="2400" dirty="0"/>
              <a:t> </a:t>
            </a:r>
            <a:r>
              <a:rPr lang="fi-FI" sz="2400" dirty="0" err="1"/>
              <a:t>small</a:t>
            </a:r>
            <a:r>
              <a:rPr lang="fi-FI" sz="2400" dirty="0"/>
              <a:t> </a:t>
            </a:r>
            <a:r>
              <a:rPr lang="fi-FI" sz="2400" dirty="0" err="1"/>
              <a:t>group</a:t>
            </a:r>
            <a:r>
              <a:rPr lang="fi-FI" sz="2400" dirty="0"/>
              <a:t>, </a:t>
            </a:r>
            <a:r>
              <a:rPr lang="fi-FI" sz="2400" dirty="0" err="1"/>
              <a:t>take</a:t>
            </a:r>
            <a:r>
              <a:rPr lang="fi-FI" sz="2400" dirty="0"/>
              <a:t> a look at </a:t>
            </a:r>
            <a:r>
              <a:rPr lang="fi-FI" sz="2400" dirty="0" err="1"/>
              <a:t>the</a:t>
            </a:r>
            <a:r>
              <a:rPr lang="fi-FI" sz="2400" dirty="0"/>
              <a:t> </a:t>
            </a:r>
            <a:r>
              <a:rPr lang="fi-FI" sz="2400" dirty="0" err="1"/>
              <a:t>strenghts</a:t>
            </a:r>
            <a:r>
              <a:rPr lang="fi-FI" sz="2400" dirty="0"/>
              <a:t> </a:t>
            </a:r>
            <a:r>
              <a:rPr lang="fi-FI" sz="2400" dirty="0" err="1"/>
              <a:t>you</a:t>
            </a:r>
            <a:r>
              <a:rPr lang="fi-FI" sz="2400" dirty="0"/>
              <a:t> </a:t>
            </a:r>
            <a:r>
              <a:rPr lang="fi-FI" sz="2400" dirty="0" err="1"/>
              <a:t>have</a:t>
            </a:r>
            <a:r>
              <a:rPr lang="fi-FI" sz="2400" dirty="0"/>
              <a:t> </a:t>
            </a:r>
            <a:r>
              <a:rPr lang="fi-FI" sz="2400" dirty="0" err="1"/>
              <a:t>written</a:t>
            </a:r>
            <a:r>
              <a:rPr lang="fi-FI" sz="2400" dirty="0"/>
              <a:t> in </a:t>
            </a:r>
            <a:r>
              <a:rPr lang="fi-FI" sz="2400" dirty="0" err="1"/>
              <a:t>your</a:t>
            </a:r>
            <a:r>
              <a:rPr lang="fi-FI" sz="2400" dirty="0"/>
              <a:t> </a:t>
            </a:r>
            <a:r>
              <a:rPr lang="fi-FI" sz="2400" dirty="0" err="1"/>
              <a:t>paper</a:t>
            </a:r>
            <a:r>
              <a:rPr lang="fi-FI" sz="2400" dirty="0"/>
              <a:t>. </a:t>
            </a:r>
          </a:p>
          <a:p>
            <a:pPr marL="0" indent="0">
              <a:buFont typeface="Muli"/>
              <a:buNone/>
            </a:pPr>
            <a:endParaRPr lang="fi-FI" sz="2400" dirty="0"/>
          </a:p>
          <a:p>
            <a:pPr marL="0" indent="0">
              <a:buFont typeface="Muli"/>
              <a:buNone/>
            </a:pPr>
            <a:r>
              <a:rPr lang="fi-FI" sz="2400" dirty="0"/>
              <a:t>One at </a:t>
            </a:r>
            <a:r>
              <a:rPr lang="fi-FI" sz="2400" dirty="0" err="1"/>
              <a:t>the</a:t>
            </a:r>
            <a:r>
              <a:rPr lang="fi-FI" sz="2400" dirty="0"/>
              <a:t> </a:t>
            </a:r>
            <a:r>
              <a:rPr lang="fi-FI" sz="2400" dirty="0" err="1"/>
              <a:t>time</a:t>
            </a:r>
            <a:r>
              <a:rPr lang="fi-FI" sz="2400" dirty="0"/>
              <a:t>, </a:t>
            </a:r>
            <a:r>
              <a:rPr lang="fi-FI" sz="2400" dirty="0" err="1"/>
              <a:t>tell</a:t>
            </a:r>
            <a:r>
              <a:rPr lang="fi-FI" sz="2400" dirty="0"/>
              <a:t> </a:t>
            </a:r>
            <a:r>
              <a:rPr lang="fi-FI" sz="2400" dirty="0" err="1"/>
              <a:t>others</a:t>
            </a:r>
            <a:r>
              <a:rPr lang="fi-FI" sz="2400" dirty="0"/>
              <a:t> </a:t>
            </a:r>
          </a:p>
          <a:p>
            <a:pPr marL="342900" indent="-342900">
              <a:buFontTx/>
              <a:buChar char="-"/>
            </a:pPr>
            <a:r>
              <a:rPr lang="fi-FI" sz="2400" dirty="0" err="1"/>
              <a:t>your</a:t>
            </a:r>
            <a:r>
              <a:rPr lang="fi-FI" sz="2400" dirty="0"/>
              <a:t> </a:t>
            </a:r>
            <a:r>
              <a:rPr lang="fi-FI" sz="2400" dirty="0" err="1"/>
              <a:t>strenghts</a:t>
            </a:r>
            <a:r>
              <a:rPr lang="fi-FI" sz="2400" dirty="0"/>
              <a:t> (in </a:t>
            </a:r>
            <a:r>
              <a:rPr lang="fi-FI" sz="2400" dirty="0" err="1"/>
              <a:t>your</a:t>
            </a:r>
            <a:r>
              <a:rPr lang="fi-FI" sz="2400" dirty="0"/>
              <a:t> </a:t>
            </a:r>
            <a:r>
              <a:rPr lang="fi-FI" sz="2400" dirty="0" err="1"/>
              <a:t>paper</a:t>
            </a:r>
            <a:r>
              <a:rPr lang="fi-FI" sz="2400" dirty="0"/>
              <a:t>) </a:t>
            </a:r>
          </a:p>
          <a:p>
            <a:pPr marL="342900" indent="-342900">
              <a:buFontTx/>
              <a:buChar char="-"/>
            </a:pPr>
            <a:r>
              <a:rPr lang="fi-FI" sz="2400" dirty="0" err="1"/>
              <a:t>which</a:t>
            </a:r>
            <a:r>
              <a:rPr lang="fi-FI" sz="2400" dirty="0"/>
              <a:t> of </a:t>
            </a:r>
            <a:r>
              <a:rPr lang="fi-FI" sz="2400" dirty="0" err="1"/>
              <a:t>these</a:t>
            </a:r>
            <a:r>
              <a:rPr lang="fi-FI" sz="2400" dirty="0"/>
              <a:t> </a:t>
            </a:r>
            <a:r>
              <a:rPr lang="fi-FI" sz="2400" dirty="0" err="1"/>
              <a:t>strenghts</a:t>
            </a:r>
            <a:r>
              <a:rPr lang="fi-FI" sz="2400" dirty="0"/>
              <a:t> </a:t>
            </a:r>
            <a:r>
              <a:rPr lang="fi-FI" sz="2400" dirty="0" err="1"/>
              <a:t>you</a:t>
            </a:r>
            <a:r>
              <a:rPr lang="fi-FI" sz="2400" dirty="0"/>
              <a:t> </a:t>
            </a:r>
            <a:r>
              <a:rPr lang="fi-FI" sz="2400" dirty="0" err="1"/>
              <a:t>think</a:t>
            </a:r>
            <a:r>
              <a:rPr lang="fi-FI" sz="2400" dirty="0"/>
              <a:t> </a:t>
            </a:r>
            <a:r>
              <a:rPr lang="fi-FI" sz="2400" dirty="0" err="1"/>
              <a:t>you</a:t>
            </a:r>
            <a:r>
              <a:rPr lang="fi-FI" sz="2400" dirty="0"/>
              <a:t> </a:t>
            </a:r>
            <a:r>
              <a:rPr lang="fi-FI" sz="2400" dirty="0" err="1"/>
              <a:t>will</a:t>
            </a:r>
            <a:r>
              <a:rPr lang="fi-FI" sz="2400" dirty="0"/>
              <a:t> </a:t>
            </a:r>
            <a:r>
              <a:rPr lang="fi-FI" sz="2400" dirty="0" err="1"/>
              <a:t>need</a:t>
            </a:r>
            <a:r>
              <a:rPr lang="fi-FI" sz="2400" dirty="0"/>
              <a:t> in </a:t>
            </a:r>
            <a:r>
              <a:rPr lang="fi-FI" sz="2400" dirty="0" err="1"/>
              <a:t>the</a:t>
            </a:r>
            <a:r>
              <a:rPr lang="fi-FI" sz="2400" dirty="0"/>
              <a:t> </a:t>
            </a:r>
            <a:r>
              <a:rPr lang="fi-FI" sz="2400" dirty="0" err="1"/>
              <a:t>working</a:t>
            </a:r>
            <a:r>
              <a:rPr lang="fi-FI" sz="2400" dirty="0"/>
              <a:t> life</a:t>
            </a:r>
          </a:p>
          <a:p>
            <a:pPr marL="342900" indent="-342900">
              <a:buFontTx/>
              <a:buChar char="-"/>
            </a:pPr>
            <a:r>
              <a:rPr lang="fi-FI" sz="2400" dirty="0" err="1"/>
              <a:t>what</a:t>
            </a:r>
            <a:r>
              <a:rPr lang="fi-FI" sz="2400" dirty="0"/>
              <a:t> </a:t>
            </a:r>
            <a:r>
              <a:rPr lang="fi-FI" sz="2400" dirty="0" err="1"/>
              <a:t>strenght</a:t>
            </a:r>
            <a:r>
              <a:rPr lang="fi-FI" sz="2400" dirty="0"/>
              <a:t> </a:t>
            </a:r>
            <a:r>
              <a:rPr lang="fi-FI" sz="2400" dirty="0" err="1"/>
              <a:t>you</a:t>
            </a:r>
            <a:r>
              <a:rPr lang="fi-FI" sz="2400" dirty="0"/>
              <a:t> </a:t>
            </a:r>
            <a:r>
              <a:rPr lang="fi-FI" sz="2400" dirty="0" err="1"/>
              <a:t>think</a:t>
            </a:r>
            <a:r>
              <a:rPr lang="fi-FI" sz="2400" dirty="0"/>
              <a:t> </a:t>
            </a:r>
            <a:r>
              <a:rPr lang="fi-FI" sz="2400" dirty="0" err="1"/>
              <a:t>you</a:t>
            </a:r>
            <a:r>
              <a:rPr lang="fi-FI" sz="2400" dirty="0"/>
              <a:t> </a:t>
            </a:r>
            <a:r>
              <a:rPr lang="fi-FI" sz="2400" dirty="0" err="1"/>
              <a:t>should</a:t>
            </a:r>
            <a:r>
              <a:rPr lang="fi-FI" sz="2400" dirty="0"/>
              <a:t> </a:t>
            </a:r>
            <a:r>
              <a:rPr lang="fi-FI" sz="2400" dirty="0" err="1"/>
              <a:t>develop</a:t>
            </a:r>
            <a:r>
              <a:rPr lang="fi-FI" sz="2400" dirty="0"/>
              <a:t> in </a:t>
            </a:r>
            <a:r>
              <a:rPr lang="fi-FI" sz="2400" dirty="0" err="1"/>
              <a:t>yourself</a:t>
            </a:r>
            <a:r>
              <a:rPr lang="fi-FI" sz="2400" dirty="0"/>
              <a:t>, </a:t>
            </a:r>
            <a:r>
              <a:rPr lang="fi-FI" sz="2400" dirty="0" err="1"/>
              <a:t>something</a:t>
            </a:r>
            <a:r>
              <a:rPr lang="fi-FI" sz="2400" dirty="0"/>
              <a:t> </a:t>
            </a:r>
            <a:r>
              <a:rPr lang="fi-FI" sz="2400" dirty="0" err="1"/>
              <a:t>you</a:t>
            </a:r>
            <a:r>
              <a:rPr lang="fi-FI" sz="2400" dirty="0"/>
              <a:t> </a:t>
            </a:r>
            <a:r>
              <a:rPr lang="fi-FI" sz="2400" dirty="0" err="1"/>
              <a:t>don’t</a:t>
            </a:r>
            <a:r>
              <a:rPr lang="fi-FI" sz="2400" dirty="0"/>
              <a:t> </a:t>
            </a:r>
            <a:r>
              <a:rPr lang="fi-FI" sz="2400" dirty="0" err="1"/>
              <a:t>have</a:t>
            </a:r>
            <a:r>
              <a:rPr lang="fi-FI" sz="2400" dirty="0"/>
              <a:t> </a:t>
            </a:r>
            <a:r>
              <a:rPr lang="fi-FI" sz="2400" dirty="0" err="1"/>
              <a:t>yet</a:t>
            </a:r>
            <a:r>
              <a:rPr lang="fi-FI" sz="2400" dirty="0"/>
              <a:t>? </a:t>
            </a:r>
          </a:p>
          <a:p>
            <a:pPr marL="0" indent="0">
              <a:buFont typeface="Muli"/>
              <a:buNone/>
            </a:pPr>
            <a:endParaRPr lang="fi-FI" sz="2400" dirty="0"/>
          </a:p>
        </p:txBody>
      </p:sp>
    </p:spTree>
    <p:extLst>
      <p:ext uri="{BB962C8B-B14F-4D97-AF65-F5344CB8AC3E}">
        <p14:creationId xmlns:p14="http://schemas.microsoft.com/office/powerpoint/2010/main" val="329114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D6D913C-A7DE-4231-AEA5-FB4D427C0BAF}"/>
              </a:ext>
            </a:extLst>
          </p:cNvPr>
          <p:cNvSpPr>
            <a:spLocks noGrp="1"/>
          </p:cNvSpPr>
          <p:nvPr>
            <p:ph type="ctrTitle"/>
          </p:nvPr>
        </p:nvSpPr>
        <p:spPr>
          <a:xfrm>
            <a:off x="853440" y="1991825"/>
            <a:ext cx="7345679" cy="1159800"/>
          </a:xfrm>
        </p:spPr>
        <p:txBody>
          <a:bodyPr/>
          <a:lstStyle/>
          <a:p>
            <a:r>
              <a:rPr lang="fi-FI" dirty="0" err="1"/>
              <a:t>Why</a:t>
            </a:r>
            <a:r>
              <a:rPr lang="fi-FI" dirty="0"/>
              <a:t> is it </a:t>
            </a:r>
            <a:r>
              <a:rPr lang="fi-FI" dirty="0" err="1"/>
              <a:t>important</a:t>
            </a:r>
            <a:r>
              <a:rPr lang="fi-FI" dirty="0"/>
              <a:t> to </a:t>
            </a:r>
            <a:r>
              <a:rPr lang="fi-FI" dirty="0" err="1"/>
              <a:t>know</a:t>
            </a:r>
            <a:r>
              <a:rPr lang="fi-FI" dirty="0"/>
              <a:t> </a:t>
            </a:r>
            <a:r>
              <a:rPr lang="fi-FI" dirty="0" err="1"/>
              <a:t>your</a:t>
            </a:r>
            <a:r>
              <a:rPr lang="fi-FI" dirty="0"/>
              <a:t> </a:t>
            </a:r>
            <a:r>
              <a:rPr lang="fi-FI" dirty="0" err="1"/>
              <a:t>strenghts</a:t>
            </a:r>
            <a:r>
              <a:rPr lang="fi-FI" dirty="0"/>
              <a:t>? </a:t>
            </a:r>
          </a:p>
        </p:txBody>
      </p:sp>
      <p:sp>
        <p:nvSpPr>
          <p:cNvPr id="2" name="Dian numeron paikkamerkki 1">
            <a:extLst>
              <a:ext uri="{FF2B5EF4-FFF2-40B4-BE49-F238E27FC236}">
                <a16:creationId xmlns:a16="http://schemas.microsoft.com/office/drawing/2014/main" id="{4849195B-115F-4C4E-A08C-4F6C8EB980C7}"/>
              </a:ext>
            </a:extLst>
          </p:cNvPr>
          <p:cNvSpPr>
            <a:spLocks noGrp="1"/>
          </p:cNvSpPr>
          <p:nvPr>
            <p:ph type="sldNum" idx="4294967295"/>
          </p:nvPr>
        </p:nvSpPr>
        <p:spPr>
          <a:xfrm>
            <a:off x="0" y="4786313"/>
            <a:ext cx="547688" cy="357187"/>
          </a:xfrm>
        </p:spPr>
        <p:txBody>
          <a:bodyPr/>
          <a:lstStyle/>
          <a:p>
            <a:pPr marL="0" lvl="0" indent="0" algn="l"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95957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63D963B0-8237-4325-8123-0301CAD4B208}"/>
              </a:ext>
            </a:extLst>
          </p:cNvPr>
          <p:cNvSpPr>
            <a:spLocks noGrp="1"/>
          </p:cNvSpPr>
          <p:nvPr>
            <p:ph type="subTitle" idx="1"/>
          </p:nvPr>
        </p:nvSpPr>
        <p:spPr>
          <a:xfrm>
            <a:off x="2743200" y="299804"/>
            <a:ext cx="5696100" cy="4409356"/>
          </a:xfrm>
        </p:spPr>
        <p:txBody>
          <a:bodyPr/>
          <a:lstStyle/>
          <a:p>
            <a:r>
              <a:rPr lang="fi-FI" sz="2400" dirty="0"/>
              <a:t>For </a:t>
            </a:r>
            <a:r>
              <a:rPr lang="fi-FI" sz="2400" dirty="0" err="1"/>
              <a:t>example</a:t>
            </a:r>
            <a:r>
              <a:rPr lang="fi-FI" sz="2400" dirty="0"/>
              <a:t>: </a:t>
            </a:r>
          </a:p>
          <a:p>
            <a:endParaRPr lang="fi-FI" sz="1050" dirty="0"/>
          </a:p>
          <a:p>
            <a:r>
              <a:rPr lang="fi-FI" sz="2400" dirty="0" err="1"/>
              <a:t>You</a:t>
            </a:r>
            <a:r>
              <a:rPr lang="fi-FI" sz="2400" dirty="0"/>
              <a:t> </a:t>
            </a:r>
            <a:r>
              <a:rPr lang="fi-FI" sz="2400" dirty="0" err="1"/>
              <a:t>know</a:t>
            </a:r>
            <a:r>
              <a:rPr lang="fi-FI" sz="2400" dirty="0"/>
              <a:t> </a:t>
            </a:r>
            <a:r>
              <a:rPr lang="fi-FI" sz="2400" dirty="0" err="1"/>
              <a:t>yourself</a:t>
            </a:r>
            <a:r>
              <a:rPr lang="fi-FI" sz="2400" dirty="0"/>
              <a:t> </a:t>
            </a:r>
            <a:r>
              <a:rPr lang="fi-FI" sz="2400" dirty="0" err="1"/>
              <a:t>better</a:t>
            </a:r>
            <a:r>
              <a:rPr lang="fi-FI" sz="2400" dirty="0"/>
              <a:t>. </a:t>
            </a:r>
          </a:p>
          <a:p>
            <a:r>
              <a:rPr lang="fi-FI" sz="2400" dirty="0" err="1"/>
              <a:t>You</a:t>
            </a:r>
            <a:r>
              <a:rPr lang="fi-FI" sz="2400" dirty="0"/>
              <a:t> </a:t>
            </a:r>
            <a:r>
              <a:rPr lang="fi-FI" sz="2400" dirty="0" err="1"/>
              <a:t>value</a:t>
            </a:r>
            <a:r>
              <a:rPr lang="fi-FI" sz="2400" dirty="0"/>
              <a:t> </a:t>
            </a:r>
            <a:r>
              <a:rPr lang="fi-FI" sz="2400" dirty="0" err="1"/>
              <a:t>yourself</a:t>
            </a:r>
            <a:r>
              <a:rPr lang="fi-FI" sz="2400" dirty="0"/>
              <a:t>, </a:t>
            </a:r>
            <a:r>
              <a:rPr lang="fi-FI" sz="2400" dirty="0" err="1"/>
              <a:t>when</a:t>
            </a:r>
            <a:r>
              <a:rPr lang="fi-FI" sz="2400" dirty="0"/>
              <a:t> </a:t>
            </a:r>
            <a:r>
              <a:rPr lang="fi-FI" sz="2400" dirty="0" err="1"/>
              <a:t>you</a:t>
            </a:r>
            <a:r>
              <a:rPr lang="fi-FI" sz="2400" dirty="0"/>
              <a:t> </a:t>
            </a:r>
            <a:r>
              <a:rPr lang="fi-FI" sz="2400" dirty="0" err="1"/>
              <a:t>find</a:t>
            </a:r>
            <a:r>
              <a:rPr lang="fi-FI" sz="2400" dirty="0"/>
              <a:t> </a:t>
            </a:r>
            <a:r>
              <a:rPr lang="fi-FI" sz="2400" dirty="0" err="1"/>
              <a:t>good</a:t>
            </a:r>
            <a:r>
              <a:rPr lang="fi-FI" sz="2400" dirty="0"/>
              <a:t>, </a:t>
            </a:r>
            <a:r>
              <a:rPr lang="fi-FI" sz="2400" dirty="0" err="1"/>
              <a:t>positive</a:t>
            </a:r>
            <a:r>
              <a:rPr lang="fi-FI" sz="2400" dirty="0"/>
              <a:t> </a:t>
            </a:r>
            <a:r>
              <a:rPr lang="fi-FI" sz="2400" dirty="0" err="1"/>
              <a:t>thing</a:t>
            </a:r>
            <a:r>
              <a:rPr lang="fi-FI" sz="2400" dirty="0"/>
              <a:t> in </a:t>
            </a:r>
            <a:r>
              <a:rPr lang="fi-FI" sz="2400" dirty="0" err="1"/>
              <a:t>yourself</a:t>
            </a:r>
            <a:r>
              <a:rPr lang="fi-FI" sz="2400" dirty="0"/>
              <a:t>. </a:t>
            </a:r>
          </a:p>
          <a:p>
            <a:r>
              <a:rPr lang="fi-FI" sz="2400" dirty="0" err="1"/>
              <a:t>When</a:t>
            </a:r>
            <a:r>
              <a:rPr lang="fi-FI" sz="2400" dirty="0"/>
              <a:t> </a:t>
            </a:r>
            <a:r>
              <a:rPr lang="fi-FI" sz="2400" dirty="0" err="1"/>
              <a:t>you</a:t>
            </a:r>
            <a:r>
              <a:rPr lang="fi-FI" sz="2400" dirty="0"/>
              <a:t> </a:t>
            </a:r>
            <a:r>
              <a:rPr lang="fi-FI" sz="2400" dirty="0" err="1"/>
              <a:t>know</a:t>
            </a:r>
            <a:r>
              <a:rPr lang="fi-FI" sz="2400" dirty="0"/>
              <a:t> </a:t>
            </a:r>
            <a:r>
              <a:rPr lang="fi-FI" sz="2400" dirty="0" err="1"/>
              <a:t>your</a:t>
            </a:r>
            <a:r>
              <a:rPr lang="fi-FI" sz="2400" dirty="0"/>
              <a:t> </a:t>
            </a:r>
            <a:r>
              <a:rPr lang="fi-FI" sz="2400" dirty="0" err="1"/>
              <a:t>strenghts</a:t>
            </a:r>
            <a:r>
              <a:rPr lang="fi-FI" sz="2400" dirty="0"/>
              <a:t>, </a:t>
            </a:r>
            <a:r>
              <a:rPr lang="fi-FI" sz="2400" dirty="0" err="1"/>
              <a:t>you</a:t>
            </a:r>
            <a:r>
              <a:rPr lang="fi-FI" sz="2400" dirty="0"/>
              <a:t> </a:t>
            </a:r>
            <a:r>
              <a:rPr lang="fi-FI" sz="2400" dirty="0" err="1"/>
              <a:t>can</a:t>
            </a:r>
            <a:r>
              <a:rPr lang="fi-FI" sz="2400" dirty="0"/>
              <a:t> </a:t>
            </a:r>
            <a:r>
              <a:rPr lang="fi-FI" sz="2400" dirty="0" err="1"/>
              <a:t>utilize</a:t>
            </a:r>
            <a:r>
              <a:rPr lang="fi-FI" sz="2400" dirty="0"/>
              <a:t> </a:t>
            </a:r>
            <a:r>
              <a:rPr lang="fi-FI" sz="2400" dirty="0" err="1"/>
              <a:t>them</a:t>
            </a:r>
            <a:r>
              <a:rPr lang="fi-FI" sz="2400" dirty="0"/>
              <a:t>. </a:t>
            </a:r>
          </a:p>
          <a:p>
            <a:r>
              <a:rPr lang="fi-FI" sz="2400" dirty="0" err="1"/>
              <a:t>You</a:t>
            </a:r>
            <a:r>
              <a:rPr lang="fi-FI" sz="2400" dirty="0"/>
              <a:t> </a:t>
            </a:r>
            <a:r>
              <a:rPr lang="fi-FI" sz="2400" dirty="0" err="1"/>
              <a:t>can</a:t>
            </a:r>
            <a:r>
              <a:rPr lang="fi-FI" sz="2400" dirty="0"/>
              <a:t> </a:t>
            </a:r>
            <a:r>
              <a:rPr lang="fi-FI" sz="2400" dirty="0" err="1"/>
              <a:t>talk</a:t>
            </a:r>
            <a:r>
              <a:rPr lang="fi-FI" sz="2400" dirty="0"/>
              <a:t> </a:t>
            </a:r>
            <a:r>
              <a:rPr lang="fi-FI" sz="2400" dirty="0" err="1"/>
              <a:t>about</a:t>
            </a:r>
            <a:r>
              <a:rPr lang="fi-FI" sz="2400" dirty="0"/>
              <a:t> </a:t>
            </a:r>
            <a:r>
              <a:rPr lang="fi-FI" sz="2400" dirty="0" err="1"/>
              <a:t>yourself</a:t>
            </a:r>
            <a:r>
              <a:rPr lang="fi-FI" sz="2400" dirty="0"/>
              <a:t> </a:t>
            </a:r>
            <a:r>
              <a:rPr lang="fi-FI" sz="2400" dirty="0" err="1"/>
              <a:t>plausibly</a:t>
            </a:r>
            <a:r>
              <a:rPr lang="fi-FI" sz="2400" dirty="0"/>
              <a:t>. </a:t>
            </a:r>
          </a:p>
          <a:p>
            <a:r>
              <a:rPr lang="fi-FI" sz="2400" dirty="0" err="1"/>
              <a:t>Makes</a:t>
            </a:r>
            <a:r>
              <a:rPr lang="fi-FI" sz="2400" dirty="0"/>
              <a:t> it </a:t>
            </a:r>
            <a:r>
              <a:rPr lang="fi-FI" sz="2400" dirty="0" err="1"/>
              <a:t>easier</a:t>
            </a:r>
            <a:r>
              <a:rPr lang="fi-FI" sz="2400" dirty="0"/>
              <a:t> to </a:t>
            </a:r>
            <a:r>
              <a:rPr lang="fi-FI" sz="2400" dirty="0" err="1"/>
              <a:t>apply</a:t>
            </a:r>
            <a:r>
              <a:rPr lang="fi-FI" sz="2400" dirty="0"/>
              <a:t> for a </a:t>
            </a:r>
            <a:r>
              <a:rPr lang="fi-FI" sz="2400" dirty="0" err="1"/>
              <a:t>job</a:t>
            </a:r>
            <a:r>
              <a:rPr lang="fi-FI" sz="2400" dirty="0"/>
              <a:t>.  </a:t>
            </a:r>
          </a:p>
          <a:p>
            <a:endParaRPr lang="fi-FI" sz="2400" dirty="0"/>
          </a:p>
          <a:p>
            <a:r>
              <a:rPr lang="fi-FI" sz="2400" dirty="0" err="1"/>
              <a:t>Remember</a:t>
            </a:r>
            <a:r>
              <a:rPr lang="fi-FI" sz="2400" dirty="0"/>
              <a:t> to </a:t>
            </a:r>
            <a:r>
              <a:rPr lang="fi-FI" sz="2400" dirty="0" err="1"/>
              <a:t>tell</a:t>
            </a:r>
            <a:r>
              <a:rPr lang="fi-FI" sz="2400" dirty="0"/>
              <a:t> </a:t>
            </a:r>
            <a:r>
              <a:rPr lang="fi-FI" sz="2400" dirty="0" err="1"/>
              <a:t>your</a:t>
            </a:r>
            <a:r>
              <a:rPr lang="fi-FI" sz="2400" dirty="0"/>
              <a:t> </a:t>
            </a:r>
            <a:r>
              <a:rPr lang="fi-FI" sz="2400" dirty="0" err="1"/>
              <a:t>friends</a:t>
            </a:r>
            <a:r>
              <a:rPr lang="fi-FI" sz="2400" dirty="0"/>
              <a:t> </a:t>
            </a:r>
            <a:r>
              <a:rPr lang="fi-FI" sz="2400" dirty="0" err="1"/>
              <a:t>about</a:t>
            </a:r>
            <a:r>
              <a:rPr lang="fi-FI" sz="2400" dirty="0"/>
              <a:t> </a:t>
            </a:r>
            <a:r>
              <a:rPr lang="fi-FI" sz="2400" dirty="0" err="1"/>
              <a:t>their</a:t>
            </a:r>
            <a:r>
              <a:rPr lang="fi-FI" sz="2400" dirty="0"/>
              <a:t> </a:t>
            </a:r>
            <a:r>
              <a:rPr lang="fi-FI" sz="2400" dirty="0" err="1"/>
              <a:t>strenghts</a:t>
            </a:r>
            <a:r>
              <a:rPr lang="fi-FI" sz="2400" dirty="0"/>
              <a:t> – </a:t>
            </a:r>
            <a:r>
              <a:rPr lang="fi-FI" sz="2400" dirty="0" err="1"/>
              <a:t>we</a:t>
            </a:r>
            <a:r>
              <a:rPr lang="fi-FI" sz="2400" dirty="0"/>
              <a:t> </a:t>
            </a:r>
            <a:r>
              <a:rPr lang="fi-FI" sz="2400" dirty="0" err="1"/>
              <a:t>need</a:t>
            </a:r>
            <a:r>
              <a:rPr lang="fi-FI" sz="2400" dirty="0"/>
              <a:t> help in </a:t>
            </a:r>
            <a:r>
              <a:rPr lang="fi-FI" sz="2400" dirty="0" err="1"/>
              <a:t>mapping</a:t>
            </a:r>
            <a:r>
              <a:rPr lang="fi-FI" sz="2400" dirty="0"/>
              <a:t> </a:t>
            </a:r>
            <a:r>
              <a:rPr lang="fi-FI" sz="2400" dirty="0" err="1"/>
              <a:t>our</a:t>
            </a:r>
            <a:r>
              <a:rPr lang="fi-FI" sz="2400" dirty="0"/>
              <a:t> </a:t>
            </a:r>
            <a:r>
              <a:rPr lang="fi-FI" sz="2400" dirty="0" err="1"/>
              <a:t>skills</a:t>
            </a:r>
            <a:r>
              <a:rPr lang="fi-FI" sz="2400" dirty="0"/>
              <a:t> and </a:t>
            </a:r>
            <a:r>
              <a:rPr lang="fi-FI" sz="2400" dirty="0" err="1"/>
              <a:t>strenghts</a:t>
            </a:r>
            <a:r>
              <a:rPr lang="fi-FI" sz="2400" dirty="0"/>
              <a:t>!  </a:t>
            </a:r>
          </a:p>
          <a:p>
            <a:endParaRPr lang="fi-FI" sz="2000" dirty="0"/>
          </a:p>
        </p:txBody>
      </p:sp>
    </p:spTree>
    <p:extLst>
      <p:ext uri="{BB962C8B-B14F-4D97-AF65-F5344CB8AC3E}">
        <p14:creationId xmlns:p14="http://schemas.microsoft.com/office/powerpoint/2010/main" val="169301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863121" y="1961139"/>
            <a:ext cx="5638800" cy="12023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sz="5400" dirty="0" err="1"/>
              <a:t>Skills</a:t>
            </a:r>
            <a:r>
              <a:rPr lang="fi-FI" sz="5400" dirty="0"/>
              <a:t> </a:t>
            </a:r>
            <a:r>
              <a:rPr lang="fi-FI" sz="5400" dirty="0" err="1"/>
              <a:t>needed</a:t>
            </a:r>
            <a:r>
              <a:rPr lang="fi-FI" sz="5400" dirty="0"/>
              <a:t> in </a:t>
            </a:r>
            <a:r>
              <a:rPr lang="fi-FI" sz="5400" dirty="0" err="1"/>
              <a:t>the</a:t>
            </a:r>
            <a:r>
              <a:rPr lang="fi-FI" sz="5400" dirty="0"/>
              <a:t> </a:t>
            </a:r>
            <a:r>
              <a:rPr lang="fi-FI" sz="5400" dirty="0" err="1"/>
              <a:t>working</a:t>
            </a:r>
            <a:r>
              <a:rPr lang="fi-FI" sz="5400" dirty="0"/>
              <a:t> life </a:t>
            </a:r>
            <a:endParaRPr sz="4800" dirty="0"/>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rgbClr val="FFFFFF"/>
                </a:solidFill>
                <a:effectLst/>
                <a:uLnTx/>
                <a:uFillTx/>
                <a:latin typeface="Nixie One"/>
                <a:cs typeface="Arial"/>
                <a:sym typeface="Nixie One"/>
              </a:rPr>
              <a:t>2</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70159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FE34D16-4B50-4FF8-9785-CC5D8AD473EE}"/>
              </a:ext>
            </a:extLst>
          </p:cNvPr>
          <p:cNvSpPr>
            <a:spLocks noGrp="1"/>
          </p:cNvSpPr>
          <p:nvPr>
            <p:ph type="ctrTitle"/>
          </p:nvPr>
        </p:nvSpPr>
        <p:spPr/>
        <p:txBody>
          <a:bodyPr/>
          <a:lstStyle/>
          <a:p>
            <a:r>
              <a:rPr lang="fi-FI" sz="6000" dirty="0" err="1"/>
              <a:t>Survival</a:t>
            </a:r>
            <a:r>
              <a:rPr lang="fi-FI" sz="6000" dirty="0"/>
              <a:t> </a:t>
            </a:r>
            <a:br>
              <a:rPr lang="fi-FI" sz="6000" dirty="0"/>
            </a:br>
            <a:r>
              <a:rPr lang="fi-FI" sz="6000" dirty="0"/>
              <a:t>on </a:t>
            </a:r>
            <a:r>
              <a:rPr lang="fi-FI" sz="6000" dirty="0" err="1"/>
              <a:t>the</a:t>
            </a:r>
            <a:r>
              <a:rPr lang="fi-FI" sz="6000" dirty="0"/>
              <a:t> </a:t>
            </a:r>
            <a:r>
              <a:rPr lang="fi-FI" sz="6000" dirty="0" err="1"/>
              <a:t>moon</a:t>
            </a:r>
            <a:endParaRPr lang="fi-FI" sz="6000" dirty="0"/>
          </a:p>
        </p:txBody>
      </p:sp>
    </p:spTree>
    <p:extLst>
      <p:ext uri="{BB962C8B-B14F-4D97-AF65-F5344CB8AC3E}">
        <p14:creationId xmlns:p14="http://schemas.microsoft.com/office/powerpoint/2010/main" val="342917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863121" y="1961139"/>
            <a:ext cx="5638800" cy="12023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sz="5400" dirty="0" err="1"/>
              <a:t>Skills</a:t>
            </a:r>
            <a:r>
              <a:rPr lang="fi-FI" sz="5400" dirty="0"/>
              <a:t> </a:t>
            </a:r>
            <a:r>
              <a:rPr lang="fi-FI" sz="5400" dirty="0" err="1"/>
              <a:t>needed</a:t>
            </a:r>
            <a:r>
              <a:rPr lang="fi-FI" sz="5400" dirty="0"/>
              <a:t> in </a:t>
            </a:r>
            <a:r>
              <a:rPr lang="fi-FI" sz="5400" dirty="0" err="1"/>
              <a:t>the</a:t>
            </a:r>
            <a:r>
              <a:rPr lang="fi-FI" sz="5400" dirty="0"/>
              <a:t> </a:t>
            </a:r>
            <a:r>
              <a:rPr lang="fi-FI" sz="5400" dirty="0" err="1"/>
              <a:t>future</a:t>
            </a:r>
            <a:r>
              <a:rPr lang="fi-FI" sz="5400" dirty="0"/>
              <a:t> </a:t>
            </a:r>
            <a:r>
              <a:rPr lang="fi-FI" sz="5400" dirty="0" err="1"/>
              <a:t>working</a:t>
            </a:r>
            <a:r>
              <a:rPr lang="fi-FI" sz="5400" dirty="0"/>
              <a:t> life </a:t>
            </a:r>
            <a:endParaRPr sz="4800" dirty="0"/>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rgbClr val="FFFFFF"/>
                </a:solidFill>
                <a:effectLst/>
                <a:uLnTx/>
                <a:uFillTx/>
                <a:latin typeface="Nixie One"/>
                <a:cs typeface="Arial"/>
                <a:sym typeface="Nixie One"/>
              </a:rPr>
              <a:t>2</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25811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788171" y="1499569"/>
            <a:ext cx="5638800" cy="214436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sz="4400" dirty="0" err="1"/>
              <a:t>What</a:t>
            </a:r>
            <a:r>
              <a:rPr lang="fi-FI" sz="4400" dirty="0"/>
              <a:t> </a:t>
            </a:r>
            <a:r>
              <a:rPr lang="fi-FI" sz="4400" dirty="0" err="1"/>
              <a:t>do</a:t>
            </a:r>
            <a:r>
              <a:rPr lang="fi-FI" sz="4400" dirty="0"/>
              <a:t> </a:t>
            </a:r>
            <a:r>
              <a:rPr lang="fi-FI" sz="4400" dirty="0" err="1"/>
              <a:t>we</a:t>
            </a:r>
            <a:r>
              <a:rPr lang="fi-FI" sz="4400" dirty="0"/>
              <a:t> </a:t>
            </a:r>
            <a:r>
              <a:rPr lang="fi-FI" sz="4400" dirty="0" err="1"/>
              <a:t>know</a:t>
            </a:r>
            <a:r>
              <a:rPr lang="fi-FI" sz="4400" dirty="0"/>
              <a:t> </a:t>
            </a:r>
            <a:r>
              <a:rPr lang="fi-FI" sz="4400" dirty="0" err="1"/>
              <a:t>about</a:t>
            </a:r>
            <a:r>
              <a:rPr lang="fi-FI" sz="4400" dirty="0"/>
              <a:t> </a:t>
            </a:r>
            <a:r>
              <a:rPr lang="fi-FI" sz="4400" dirty="0" err="1"/>
              <a:t>the</a:t>
            </a:r>
            <a:r>
              <a:rPr lang="fi-FI" sz="4400" dirty="0"/>
              <a:t> </a:t>
            </a:r>
            <a:r>
              <a:rPr lang="fi-FI" sz="4400" dirty="0" err="1"/>
              <a:t>future</a:t>
            </a:r>
            <a:r>
              <a:rPr lang="fi-FI" sz="4400" dirty="0"/>
              <a:t>? How </a:t>
            </a:r>
            <a:r>
              <a:rPr lang="fi-FI" sz="4400" dirty="0" err="1"/>
              <a:t>can</a:t>
            </a:r>
            <a:r>
              <a:rPr lang="fi-FI" sz="4400" dirty="0"/>
              <a:t> </a:t>
            </a:r>
            <a:r>
              <a:rPr lang="fi-FI" sz="4400" dirty="0" err="1"/>
              <a:t>we</a:t>
            </a:r>
            <a:r>
              <a:rPr lang="fi-FI" sz="4400" dirty="0"/>
              <a:t> </a:t>
            </a:r>
            <a:r>
              <a:rPr lang="fi-FI" sz="4400" dirty="0" err="1"/>
              <a:t>know</a:t>
            </a:r>
            <a:r>
              <a:rPr lang="fi-FI" sz="4400" dirty="0"/>
              <a:t>, </a:t>
            </a:r>
            <a:r>
              <a:rPr lang="fi-FI" sz="4400" dirty="0" err="1"/>
              <a:t>what</a:t>
            </a:r>
            <a:r>
              <a:rPr lang="fi-FI" sz="4400" dirty="0"/>
              <a:t> </a:t>
            </a:r>
            <a:r>
              <a:rPr lang="fi-FI" sz="4400" dirty="0" err="1"/>
              <a:t>we</a:t>
            </a:r>
            <a:r>
              <a:rPr lang="fi-FI" sz="4400" dirty="0"/>
              <a:t> </a:t>
            </a:r>
            <a:r>
              <a:rPr lang="fi-FI" sz="4400" dirty="0" err="1"/>
              <a:t>need</a:t>
            </a:r>
            <a:r>
              <a:rPr lang="fi-FI" sz="4400" dirty="0"/>
              <a:t>? </a:t>
            </a:r>
            <a:endParaRPr sz="4400" dirty="0"/>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3477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0377D9CF-2D1F-41CD-9018-35921F2156A2}"/>
              </a:ext>
            </a:extLst>
          </p:cNvPr>
          <p:cNvSpPr>
            <a:spLocks noGrp="1"/>
          </p:cNvSpPr>
          <p:nvPr>
            <p:ph type="body" idx="1"/>
          </p:nvPr>
        </p:nvSpPr>
        <p:spPr/>
        <p:txBody>
          <a:bodyPr/>
          <a:lstStyle/>
          <a:p>
            <a:pPr marL="76200" indent="0">
              <a:buNone/>
            </a:pPr>
            <a:endParaRPr lang="fi-FI" sz="2800" dirty="0"/>
          </a:p>
        </p:txBody>
      </p:sp>
      <p:pic>
        <p:nvPicPr>
          <p:cNvPr id="3" name="Kuva 2">
            <a:extLst>
              <a:ext uri="{FF2B5EF4-FFF2-40B4-BE49-F238E27FC236}">
                <a16:creationId xmlns:a16="http://schemas.microsoft.com/office/drawing/2014/main" id="{1DCD3F27-74C5-4388-A27A-FD7A96D7D716}"/>
              </a:ext>
            </a:extLst>
          </p:cNvPr>
          <p:cNvPicPr>
            <a:picLocks noChangeAspect="1"/>
          </p:cNvPicPr>
          <p:nvPr/>
        </p:nvPicPr>
        <p:blipFill>
          <a:blip r:embed="rId3"/>
          <a:stretch>
            <a:fillRect/>
          </a:stretch>
        </p:blipFill>
        <p:spPr>
          <a:xfrm>
            <a:off x="0" y="215900"/>
            <a:ext cx="9158574" cy="4711700"/>
          </a:xfrm>
          <a:prstGeom prst="rect">
            <a:avLst/>
          </a:prstGeom>
        </p:spPr>
      </p:pic>
    </p:spTree>
    <p:extLst>
      <p:ext uri="{BB962C8B-B14F-4D97-AF65-F5344CB8AC3E}">
        <p14:creationId xmlns:p14="http://schemas.microsoft.com/office/powerpoint/2010/main" val="211595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24CD107-06F0-4CD0-8852-4C05587FDD65}"/>
              </a:ext>
            </a:extLst>
          </p:cNvPr>
          <p:cNvSpPr>
            <a:spLocks noGrp="1"/>
          </p:cNvSpPr>
          <p:nvPr>
            <p:ph type="body" idx="1"/>
          </p:nvPr>
        </p:nvSpPr>
        <p:spPr/>
        <p:txBody>
          <a:bodyPr/>
          <a:lstStyle/>
          <a:p>
            <a:endParaRPr lang="fi-FI"/>
          </a:p>
        </p:txBody>
      </p:sp>
      <p:sp>
        <p:nvSpPr>
          <p:cNvPr id="3" name="Dian numeron paikkamerkki 2">
            <a:extLst>
              <a:ext uri="{FF2B5EF4-FFF2-40B4-BE49-F238E27FC236}">
                <a16:creationId xmlns:a16="http://schemas.microsoft.com/office/drawing/2014/main" id="{D1F9F59F-0815-4C73-B1AF-7F90CBB685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pic>
        <p:nvPicPr>
          <p:cNvPr id="4" name="Kuva 3">
            <a:extLst>
              <a:ext uri="{FF2B5EF4-FFF2-40B4-BE49-F238E27FC236}">
                <a16:creationId xmlns:a16="http://schemas.microsoft.com/office/drawing/2014/main" id="{9C9B1A91-CB30-478C-A906-500660AB493B}"/>
              </a:ext>
            </a:extLst>
          </p:cNvPr>
          <p:cNvPicPr>
            <a:picLocks noChangeAspect="1"/>
          </p:cNvPicPr>
          <p:nvPr/>
        </p:nvPicPr>
        <p:blipFill>
          <a:blip r:embed="rId2"/>
          <a:stretch>
            <a:fillRect/>
          </a:stretch>
        </p:blipFill>
        <p:spPr>
          <a:xfrm>
            <a:off x="0" y="617007"/>
            <a:ext cx="9144000" cy="3909486"/>
          </a:xfrm>
          <a:prstGeom prst="rect">
            <a:avLst/>
          </a:prstGeom>
        </p:spPr>
      </p:pic>
    </p:spTree>
    <p:extLst>
      <p:ext uri="{BB962C8B-B14F-4D97-AF65-F5344CB8AC3E}">
        <p14:creationId xmlns:p14="http://schemas.microsoft.com/office/powerpoint/2010/main" val="428460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90902B9-470B-4DCB-8214-2277FA17C2C1}"/>
              </a:ext>
            </a:extLst>
          </p:cNvPr>
          <p:cNvSpPr>
            <a:spLocks noGrp="1"/>
          </p:cNvSpPr>
          <p:nvPr>
            <p:ph type="body" idx="1"/>
          </p:nvPr>
        </p:nvSpPr>
        <p:spPr/>
        <p:txBody>
          <a:bodyPr/>
          <a:lstStyle/>
          <a:p>
            <a:endParaRPr lang="fi-FI"/>
          </a:p>
        </p:txBody>
      </p:sp>
      <p:sp>
        <p:nvSpPr>
          <p:cNvPr id="3" name="Dian numeron paikkamerkki 2">
            <a:extLst>
              <a:ext uri="{FF2B5EF4-FFF2-40B4-BE49-F238E27FC236}">
                <a16:creationId xmlns:a16="http://schemas.microsoft.com/office/drawing/2014/main" id="{A9EFB293-1AF8-4C8F-A644-CB4CCCD0AD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pic>
        <p:nvPicPr>
          <p:cNvPr id="4" name="Kuva 3">
            <a:extLst>
              <a:ext uri="{FF2B5EF4-FFF2-40B4-BE49-F238E27FC236}">
                <a16:creationId xmlns:a16="http://schemas.microsoft.com/office/drawing/2014/main" id="{C1653E5F-1E4F-47BC-8B4D-2DF7F53921B9}"/>
              </a:ext>
            </a:extLst>
          </p:cNvPr>
          <p:cNvPicPr>
            <a:picLocks noChangeAspect="1"/>
          </p:cNvPicPr>
          <p:nvPr/>
        </p:nvPicPr>
        <p:blipFill>
          <a:blip r:embed="rId3"/>
          <a:stretch>
            <a:fillRect/>
          </a:stretch>
        </p:blipFill>
        <p:spPr>
          <a:xfrm>
            <a:off x="1412794" y="0"/>
            <a:ext cx="6318411" cy="5143500"/>
          </a:xfrm>
          <a:prstGeom prst="rect">
            <a:avLst/>
          </a:prstGeom>
        </p:spPr>
      </p:pic>
    </p:spTree>
    <p:extLst>
      <p:ext uri="{BB962C8B-B14F-4D97-AF65-F5344CB8AC3E}">
        <p14:creationId xmlns:p14="http://schemas.microsoft.com/office/powerpoint/2010/main" val="259428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863121" y="1961139"/>
            <a:ext cx="5638800" cy="12023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sz="4800" u="sng" dirty="0" err="1"/>
              <a:t>What</a:t>
            </a:r>
            <a:r>
              <a:rPr lang="fi-FI" sz="4800" u="sng" dirty="0"/>
              <a:t> is a </a:t>
            </a:r>
            <a:r>
              <a:rPr lang="fi-FI" sz="4800" u="sng" dirty="0" err="1"/>
              <a:t>career</a:t>
            </a:r>
            <a:r>
              <a:rPr lang="fi-FI" sz="4800" u="sng" dirty="0"/>
              <a:t>? </a:t>
            </a:r>
            <a:r>
              <a:rPr lang="fi-FI" sz="4400" dirty="0"/>
              <a:t/>
            </a:r>
            <a:br>
              <a:rPr lang="fi-FI" sz="4400" dirty="0"/>
            </a:br>
            <a:r>
              <a:rPr lang="fi-FI" dirty="0" err="1"/>
              <a:t>Say</a:t>
            </a:r>
            <a:r>
              <a:rPr lang="fi-FI" dirty="0"/>
              <a:t> </a:t>
            </a:r>
            <a:r>
              <a:rPr lang="fi-FI" dirty="0" err="1"/>
              <a:t>anything</a:t>
            </a:r>
            <a:r>
              <a:rPr lang="fi-FI" dirty="0"/>
              <a:t>, </a:t>
            </a:r>
            <a:r>
              <a:rPr lang="fi-FI" dirty="0" err="1"/>
              <a:t>that</a:t>
            </a:r>
            <a:r>
              <a:rPr lang="fi-FI" dirty="0"/>
              <a:t> </a:t>
            </a:r>
            <a:r>
              <a:rPr lang="fi-FI" dirty="0" err="1"/>
              <a:t>comes</a:t>
            </a:r>
            <a:r>
              <a:rPr lang="fi-FI" dirty="0"/>
              <a:t> in </a:t>
            </a:r>
            <a:r>
              <a:rPr lang="fi-FI" dirty="0" err="1"/>
              <a:t>your</a:t>
            </a:r>
            <a:r>
              <a:rPr lang="fi-FI" dirty="0"/>
              <a:t> </a:t>
            </a:r>
            <a:r>
              <a:rPr lang="fi-FI" dirty="0" err="1"/>
              <a:t>mind</a:t>
            </a:r>
            <a:r>
              <a:rPr lang="fi-FI" dirty="0"/>
              <a:t>!  </a:t>
            </a:r>
            <a:endParaRPr sz="4400" dirty="0"/>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Nixie One"/>
                <a:ea typeface="Nixie One"/>
                <a:cs typeface="Nixie One"/>
                <a:sym typeface="Nixie One"/>
              </a:rPr>
              <a:t>1</a:t>
            </a:r>
            <a:endParaRPr b="1">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21"/>
          <p:cNvSpPr txBox="1">
            <a:spLocks noGrp="1"/>
          </p:cNvSpPr>
          <p:nvPr>
            <p:ph type="title" idx="4294967295"/>
          </p:nvPr>
        </p:nvSpPr>
        <p:spPr>
          <a:xfrm>
            <a:off x="287907" y="711200"/>
            <a:ext cx="8033133" cy="4253275"/>
          </a:xfrm>
          <a:prstGeom prst="rect">
            <a:avLst/>
          </a:prstGeom>
          <a:solidFill>
            <a:srgbClr val="DDEDF0">
              <a:alpha val="78824"/>
            </a:srgbClr>
          </a:solidFill>
        </p:spPr>
        <p:txBody>
          <a:bodyPr spcFirstLastPara="1" wrap="square" lIns="91425" tIns="91425" rIns="91425" bIns="91425" anchor="t" anchorCtr="0">
            <a:noAutofit/>
          </a:bodyPr>
          <a:lstStyle/>
          <a:p>
            <a:r>
              <a:rPr lang="fi-FI" sz="2800" b="1" dirty="0">
                <a:solidFill>
                  <a:schemeClr val="tx1"/>
                </a:solidFill>
              </a:rPr>
              <a:t>SITRA MEGATREND CARDS  </a:t>
            </a:r>
            <a:br>
              <a:rPr lang="fi-FI" sz="2800" b="1" dirty="0">
                <a:solidFill>
                  <a:schemeClr val="tx1"/>
                </a:solidFill>
              </a:rPr>
            </a:br>
            <a:r>
              <a:rPr lang="fi-FI" sz="2800" b="1" dirty="0" err="1">
                <a:solidFill>
                  <a:schemeClr val="tx1"/>
                </a:solidFill>
              </a:rPr>
              <a:t>These</a:t>
            </a:r>
            <a:r>
              <a:rPr lang="fi-FI" sz="2800" b="1" dirty="0">
                <a:solidFill>
                  <a:schemeClr val="tx1"/>
                </a:solidFill>
              </a:rPr>
              <a:t> </a:t>
            </a:r>
            <a:r>
              <a:rPr lang="fi-FI" sz="2800" b="1" dirty="0" err="1">
                <a:solidFill>
                  <a:schemeClr val="tx1"/>
                </a:solidFill>
              </a:rPr>
              <a:t>cards</a:t>
            </a:r>
            <a:r>
              <a:rPr lang="fi-FI" sz="2800" b="1" dirty="0">
                <a:solidFill>
                  <a:schemeClr val="tx1"/>
                </a:solidFill>
              </a:rPr>
              <a:t> </a:t>
            </a:r>
            <a:r>
              <a:rPr lang="fi-FI" sz="2800" b="1" dirty="0" err="1">
                <a:solidFill>
                  <a:schemeClr val="tx1"/>
                </a:solidFill>
              </a:rPr>
              <a:t>contain</a:t>
            </a:r>
            <a:r>
              <a:rPr lang="fi-FI" sz="2800" b="1" dirty="0">
                <a:solidFill>
                  <a:schemeClr val="tx1"/>
                </a:solidFill>
              </a:rPr>
              <a:t> </a:t>
            </a:r>
            <a:r>
              <a:rPr lang="fi-FI" sz="2800" b="1" dirty="0" err="1">
                <a:solidFill>
                  <a:schemeClr val="tx1"/>
                </a:solidFill>
              </a:rPr>
              <a:t>various</a:t>
            </a:r>
            <a:r>
              <a:rPr lang="fi-FI" sz="2800" b="1" dirty="0">
                <a:solidFill>
                  <a:schemeClr val="tx1"/>
                </a:solidFill>
              </a:rPr>
              <a:t> </a:t>
            </a:r>
            <a:r>
              <a:rPr lang="fi-FI" sz="2800" b="1" dirty="0" err="1">
                <a:solidFill>
                  <a:schemeClr val="tx1"/>
                </a:solidFill>
              </a:rPr>
              <a:t>trends</a:t>
            </a:r>
            <a:r>
              <a:rPr lang="fi-FI" sz="2800" b="1" dirty="0">
                <a:solidFill>
                  <a:schemeClr val="tx1"/>
                </a:solidFill>
              </a:rPr>
              <a:t> </a:t>
            </a:r>
            <a:r>
              <a:rPr lang="fi-FI" sz="2800" b="1" dirty="0" err="1">
                <a:solidFill>
                  <a:schemeClr val="tx1"/>
                </a:solidFill>
              </a:rPr>
              <a:t>which</a:t>
            </a:r>
            <a:r>
              <a:rPr lang="fi-FI" sz="2800" b="1" dirty="0">
                <a:solidFill>
                  <a:schemeClr val="tx1"/>
                </a:solidFill>
              </a:rPr>
              <a:t> SITRA </a:t>
            </a:r>
            <a:r>
              <a:rPr lang="fi-FI" sz="2800" b="1" dirty="0" err="1">
                <a:solidFill>
                  <a:schemeClr val="tx1"/>
                </a:solidFill>
              </a:rPr>
              <a:t>believes</a:t>
            </a:r>
            <a:r>
              <a:rPr lang="fi-FI" sz="2800" b="1" dirty="0">
                <a:solidFill>
                  <a:schemeClr val="tx1"/>
                </a:solidFill>
              </a:rPr>
              <a:t> </a:t>
            </a:r>
            <a:r>
              <a:rPr lang="fi-FI" sz="2800" b="1" dirty="0" err="1">
                <a:solidFill>
                  <a:schemeClr val="tx1"/>
                </a:solidFill>
              </a:rPr>
              <a:t>are</a:t>
            </a:r>
            <a:r>
              <a:rPr lang="fi-FI" sz="2800" b="1" dirty="0">
                <a:solidFill>
                  <a:schemeClr val="tx1"/>
                </a:solidFill>
              </a:rPr>
              <a:t> </a:t>
            </a:r>
            <a:r>
              <a:rPr lang="fi-FI" sz="2800" b="1" dirty="0" err="1">
                <a:solidFill>
                  <a:schemeClr val="tx1"/>
                </a:solidFill>
              </a:rPr>
              <a:t>already</a:t>
            </a:r>
            <a:r>
              <a:rPr lang="fi-FI" sz="2800" b="1" dirty="0">
                <a:solidFill>
                  <a:schemeClr val="tx1"/>
                </a:solidFill>
              </a:rPr>
              <a:t> </a:t>
            </a:r>
            <a:r>
              <a:rPr lang="fi-FI" sz="2800" b="1" dirty="0" err="1">
                <a:solidFill>
                  <a:schemeClr val="tx1"/>
                </a:solidFill>
              </a:rPr>
              <a:t>affecting</a:t>
            </a:r>
            <a:r>
              <a:rPr lang="fi-FI" sz="2800" b="1" dirty="0">
                <a:solidFill>
                  <a:schemeClr val="tx1"/>
                </a:solidFill>
              </a:rPr>
              <a:t> </a:t>
            </a:r>
            <a:r>
              <a:rPr lang="fi-FI" sz="2800" b="1" dirty="0" err="1">
                <a:solidFill>
                  <a:schemeClr val="tx1"/>
                </a:solidFill>
              </a:rPr>
              <a:t>our</a:t>
            </a:r>
            <a:r>
              <a:rPr lang="fi-FI" sz="2800" b="1" dirty="0">
                <a:solidFill>
                  <a:schemeClr val="tx1"/>
                </a:solidFill>
              </a:rPr>
              <a:t> </a:t>
            </a:r>
            <a:r>
              <a:rPr lang="fi-FI" sz="2800" b="1" dirty="0" err="1">
                <a:solidFill>
                  <a:schemeClr val="tx1"/>
                </a:solidFill>
              </a:rPr>
              <a:t>lives</a:t>
            </a:r>
            <a:r>
              <a:rPr lang="fi-FI" sz="2800" b="1" dirty="0">
                <a:solidFill>
                  <a:schemeClr val="tx1"/>
                </a:solidFill>
              </a:rPr>
              <a:t> and </a:t>
            </a:r>
            <a:r>
              <a:rPr lang="fi-FI" sz="2800" b="1" dirty="0" err="1">
                <a:solidFill>
                  <a:schemeClr val="tx1"/>
                </a:solidFill>
              </a:rPr>
              <a:t>society</a:t>
            </a:r>
            <a:r>
              <a:rPr lang="fi-FI" sz="2800" b="1" dirty="0">
                <a:solidFill>
                  <a:schemeClr val="tx1"/>
                </a:solidFill>
              </a:rPr>
              <a:t>– and </a:t>
            </a:r>
            <a:r>
              <a:rPr lang="fi-FI" sz="2800" b="1" dirty="0" err="1">
                <a:solidFill>
                  <a:schemeClr val="tx1"/>
                </a:solidFill>
              </a:rPr>
              <a:t>thus</a:t>
            </a:r>
            <a:r>
              <a:rPr lang="fi-FI" sz="2800" b="1" dirty="0">
                <a:solidFill>
                  <a:schemeClr val="tx1"/>
                </a:solidFill>
              </a:rPr>
              <a:t> </a:t>
            </a:r>
            <a:r>
              <a:rPr lang="fi-FI" sz="2800" b="1" dirty="0" err="1">
                <a:solidFill>
                  <a:schemeClr val="tx1"/>
                </a:solidFill>
              </a:rPr>
              <a:t>also</a:t>
            </a:r>
            <a:r>
              <a:rPr lang="fi-FI" sz="2800" b="1" dirty="0">
                <a:solidFill>
                  <a:schemeClr val="tx1"/>
                </a:solidFill>
              </a:rPr>
              <a:t> </a:t>
            </a:r>
            <a:r>
              <a:rPr lang="fi-FI" sz="2800" b="1" dirty="0" err="1">
                <a:solidFill>
                  <a:schemeClr val="tx1"/>
                </a:solidFill>
              </a:rPr>
              <a:t>our</a:t>
            </a:r>
            <a:r>
              <a:rPr lang="fi-FI" sz="2800" b="1" dirty="0">
                <a:solidFill>
                  <a:schemeClr val="tx1"/>
                </a:solidFill>
              </a:rPr>
              <a:t> </a:t>
            </a:r>
            <a:r>
              <a:rPr lang="fi-FI" sz="2800" b="1" dirty="0" err="1">
                <a:solidFill>
                  <a:schemeClr val="tx1"/>
                </a:solidFill>
              </a:rPr>
              <a:t>future</a:t>
            </a:r>
            <a:r>
              <a:rPr lang="fi-FI" sz="2800" b="1" dirty="0">
                <a:solidFill>
                  <a:schemeClr val="tx1"/>
                </a:solidFill>
              </a:rPr>
              <a:t>. </a:t>
            </a:r>
            <a:br>
              <a:rPr lang="fi-FI" sz="2800" b="1" dirty="0">
                <a:solidFill>
                  <a:schemeClr val="tx1"/>
                </a:solidFill>
              </a:rPr>
            </a:br>
            <a:r>
              <a:rPr lang="fi-FI" sz="2800" b="1" dirty="0" err="1">
                <a:solidFill>
                  <a:schemeClr val="tx1"/>
                </a:solidFill>
              </a:rPr>
              <a:t>Cards</a:t>
            </a:r>
            <a:r>
              <a:rPr lang="fi-FI" sz="2800" b="1" dirty="0">
                <a:solidFill>
                  <a:schemeClr val="tx1"/>
                </a:solidFill>
              </a:rPr>
              <a:t> </a:t>
            </a:r>
            <a:r>
              <a:rPr lang="fi-FI" sz="2800" b="1" dirty="0" err="1">
                <a:solidFill>
                  <a:schemeClr val="tx1"/>
                </a:solidFill>
              </a:rPr>
              <a:t>are</a:t>
            </a:r>
            <a:r>
              <a:rPr lang="fi-FI" sz="2800" b="1" dirty="0">
                <a:solidFill>
                  <a:schemeClr val="tx1"/>
                </a:solidFill>
              </a:rPr>
              <a:t> </a:t>
            </a:r>
            <a:r>
              <a:rPr lang="fi-FI" sz="2800" b="1" dirty="0" err="1">
                <a:solidFill>
                  <a:schemeClr val="tx1"/>
                </a:solidFill>
              </a:rPr>
              <a:t>not</a:t>
            </a:r>
            <a:r>
              <a:rPr lang="fi-FI" sz="2800" b="1" dirty="0">
                <a:solidFill>
                  <a:schemeClr val="tx1"/>
                </a:solidFill>
              </a:rPr>
              <a:t> to </a:t>
            </a:r>
            <a:r>
              <a:rPr lang="fi-FI" sz="2800" b="1" dirty="0" err="1">
                <a:solidFill>
                  <a:schemeClr val="tx1"/>
                </a:solidFill>
              </a:rPr>
              <a:t>predict</a:t>
            </a:r>
            <a:r>
              <a:rPr lang="fi-FI" sz="2800" b="1" dirty="0">
                <a:solidFill>
                  <a:schemeClr val="tx1"/>
                </a:solidFill>
              </a:rPr>
              <a:t> </a:t>
            </a:r>
            <a:r>
              <a:rPr lang="fi-FI" sz="2800" b="1" dirty="0" err="1">
                <a:solidFill>
                  <a:schemeClr val="tx1"/>
                </a:solidFill>
              </a:rPr>
              <a:t>the</a:t>
            </a:r>
            <a:r>
              <a:rPr lang="fi-FI" sz="2800" b="1" dirty="0">
                <a:solidFill>
                  <a:schemeClr val="tx1"/>
                </a:solidFill>
              </a:rPr>
              <a:t> </a:t>
            </a:r>
            <a:r>
              <a:rPr lang="fi-FI" sz="2800" b="1" dirty="0" err="1">
                <a:solidFill>
                  <a:schemeClr val="tx1"/>
                </a:solidFill>
              </a:rPr>
              <a:t>future</a:t>
            </a:r>
            <a:r>
              <a:rPr lang="fi-FI" sz="2800" b="1" dirty="0">
                <a:solidFill>
                  <a:schemeClr val="tx1"/>
                </a:solidFill>
              </a:rPr>
              <a:t>. </a:t>
            </a:r>
            <a:r>
              <a:rPr lang="fi-FI" sz="2800" b="1" dirty="0" err="1">
                <a:solidFill>
                  <a:schemeClr val="tx1"/>
                </a:solidFill>
              </a:rPr>
              <a:t>Cards</a:t>
            </a:r>
            <a:r>
              <a:rPr lang="fi-FI" sz="2800" b="1" dirty="0">
                <a:solidFill>
                  <a:schemeClr val="tx1"/>
                </a:solidFill>
              </a:rPr>
              <a:t> </a:t>
            </a:r>
            <a:r>
              <a:rPr lang="fi-FI" sz="2800" b="1" dirty="0" err="1">
                <a:solidFill>
                  <a:schemeClr val="tx1"/>
                </a:solidFill>
              </a:rPr>
              <a:t>enable</a:t>
            </a:r>
            <a:r>
              <a:rPr lang="fi-FI" sz="2800" b="1" dirty="0">
                <a:solidFill>
                  <a:schemeClr val="tx1"/>
                </a:solidFill>
              </a:rPr>
              <a:t> us to </a:t>
            </a:r>
            <a:r>
              <a:rPr lang="fi-FI" sz="2800" b="1" dirty="0" err="1">
                <a:solidFill>
                  <a:schemeClr val="tx1"/>
                </a:solidFill>
              </a:rPr>
              <a:t>make</a:t>
            </a:r>
            <a:r>
              <a:rPr lang="fi-FI" sz="2800" b="1" dirty="0">
                <a:solidFill>
                  <a:schemeClr val="tx1"/>
                </a:solidFill>
              </a:rPr>
              <a:t> </a:t>
            </a:r>
            <a:r>
              <a:rPr lang="fi-FI" sz="2800" b="1" dirty="0" err="1">
                <a:solidFill>
                  <a:schemeClr val="tx1"/>
                </a:solidFill>
              </a:rPr>
              <a:t>our</a:t>
            </a:r>
            <a:r>
              <a:rPr lang="fi-FI" sz="2800" b="1" dirty="0">
                <a:solidFill>
                  <a:schemeClr val="tx1"/>
                </a:solidFill>
              </a:rPr>
              <a:t> </a:t>
            </a:r>
            <a:r>
              <a:rPr lang="fi-FI" sz="2800" b="1" dirty="0" err="1">
                <a:solidFill>
                  <a:schemeClr val="tx1"/>
                </a:solidFill>
              </a:rPr>
              <a:t>own</a:t>
            </a:r>
            <a:r>
              <a:rPr lang="fi-FI" sz="2800" b="1" dirty="0">
                <a:solidFill>
                  <a:schemeClr val="tx1"/>
                </a:solidFill>
              </a:rPr>
              <a:t> </a:t>
            </a:r>
            <a:r>
              <a:rPr lang="fi-FI" sz="2800" b="1" dirty="0" err="1">
                <a:solidFill>
                  <a:schemeClr val="tx1"/>
                </a:solidFill>
              </a:rPr>
              <a:t>thoughts</a:t>
            </a:r>
            <a:r>
              <a:rPr lang="fi-FI" sz="2800" b="1" dirty="0">
                <a:solidFill>
                  <a:schemeClr val="tx1"/>
                </a:solidFill>
              </a:rPr>
              <a:t> </a:t>
            </a:r>
            <a:r>
              <a:rPr lang="fi-FI" sz="2800" b="1" dirty="0" err="1">
                <a:solidFill>
                  <a:schemeClr val="tx1"/>
                </a:solidFill>
              </a:rPr>
              <a:t>nimbler</a:t>
            </a:r>
            <a:r>
              <a:rPr lang="fi-FI" sz="2800" b="1" dirty="0">
                <a:solidFill>
                  <a:schemeClr val="tx1"/>
                </a:solidFill>
              </a:rPr>
              <a:t> and to </a:t>
            </a:r>
            <a:r>
              <a:rPr lang="fi-FI" sz="2800" b="1" dirty="0" err="1">
                <a:solidFill>
                  <a:schemeClr val="tx1"/>
                </a:solidFill>
              </a:rPr>
              <a:t>stretch</a:t>
            </a:r>
            <a:r>
              <a:rPr lang="fi-FI" sz="2800" b="1" dirty="0">
                <a:solidFill>
                  <a:schemeClr val="tx1"/>
                </a:solidFill>
              </a:rPr>
              <a:t> </a:t>
            </a:r>
            <a:r>
              <a:rPr lang="fi-FI" sz="2800" b="1" dirty="0" err="1">
                <a:solidFill>
                  <a:schemeClr val="tx1"/>
                </a:solidFill>
              </a:rPr>
              <a:t>them</a:t>
            </a:r>
            <a:r>
              <a:rPr lang="fi-FI" sz="2800" b="1" dirty="0">
                <a:solidFill>
                  <a:schemeClr val="tx1"/>
                </a:solidFill>
              </a:rPr>
              <a:t> </a:t>
            </a:r>
            <a:r>
              <a:rPr lang="fi-FI" sz="2800" b="1" dirty="0" err="1">
                <a:solidFill>
                  <a:schemeClr val="tx1"/>
                </a:solidFill>
              </a:rPr>
              <a:t>further</a:t>
            </a:r>
            <a:r>
              <a:rPr lang="fi-FI" sz="2800" b="1" dirty="0">
                <a:solidFill>
                  <a:schemeClr val="tx1"/>
                </a:solidFill>
              </a:rPr>
              <a:t>. </a:t>
            </a:r>
            <a:r>
              <a:rPr lang="fi-FI" sz="2800" b="1" dirty="0" err="1">
                <a:solidFill>
                  <a:schemeClr val="tx1"/>
                </a:solidFill>
              </a:rPr>
              <a:t>Create</a:t>
            </a:r>
            <a:r>
              <a:rPr lang="fi-FI" sz="2800" b="1" dirty="0">
                <a:solidFill>
                  <a:schemeClr val="tx1"/>
                </a:solidFill>
              </a:rPr>
              <a:t> </a:t>
            </a:r>
            <a:r>
              <a:rPr lang="fi-FI" sz="2800" b="1" dirty="0" err="1">
                <a:solidFill>
                  <a:schemeClr val="tx1"/>
                </a:solidFill>
              </a:rPr>
              <a:t>new</a:t>
            </a:r>
            <a:r>
              <a:rPr lang="fi-FI" sz="2800" b="1" dirty="0">
                <a:solidFill>
                  <a:schemeClr val="tx1"/>
                </a:solidFill>
              </a:rPr>
              <a:t> </a:t>
            </a:r>
            <a:r>
              <a:rPr lang="fi-FI" sz="2800" b="1" dirty="0" err="1">
                <a:solidFill>
                  <a:schemeClr val="tx1"/>
                </a:solidFill>
              </a:rPr>
              <a:t>ideas</a:t>
            </a:r>
            <a:r>
              <a:rPr lang="fi-FI" sz="2800" b="1" dirty="0">
                <a:solidFill>
                  <a:schemeClr val="tx1"/>
                </a:solidFill>
              </a:rPr>
              <a:t> and </a:t>
            </a:r>
            <a:r>
              <a:rPr lang="fi-FI" sz="2800" b="1" dirty="0" err="1">
                <a:solidFill>
                  <a:schemeClr val="tx1"/>
                </a:solidFill>
              </a:rPr>
              <a:t>visions</a:t>
            </a:r>
            <a:r>
              <a:rPr lang="fi-FI" sz="2800" b="1" dirty="0">
                <a:solidFill>
                  <a:schemeClr val="tx1"/>
                </a:solidFill>
              </a:rPr>
              <a:t> </a:t>
            </a:r>
            <a:r>
              <a:rPr lang="fi-FI" sz="2800" b="1" dirty="0" err="1">
                <a:solidFill>
                  <a:schemeClr val="tx1"/>
                </a:solidFill>
              </a:rPr>
              <a:t>about</a:t>
            </a:r>
            <a:r>
              <a:rPr lang="fi-FI" sz="2800" b="1" dirty="0">
                <a:solidFill>
                  <a:schemeClr val="tx1"/>
                </a:solidFill>
              </a:rPr>
              <a:t> </a:t>
            </a:r>
            <a:r>
              <a:rPr lang="fi-FI" sz="2800" b="1" dirty="0" err="1">
                <a:solidFill>
                  <a:schemeClr val="tx1"/>
                </a:solidFill>
              </a:rPr>
              <a:t>the</a:t>
            </a:r>
            <a:r>
              <a:rPr lang="fi-FI" sz="2800" b="1" dirty="0">
                <a:solidFill>
                  <a:schemeClr val="tx1"/>
                </a:solidFill>
              </a:rPr>
              <a:t> </a:t>
            </a:r>
            <a:r>
              <a:rPr lang="fi-FI" sz="2800" b="1" dirty="0" err="1">
                <a:solidFill>
                  <a:schemeClr val="tx1"/>
                </a:solidFill>
              </a:rPr>
              <a:t>possible</a:t>
            </a:r>
            <a:r>
              <a:rPr lang="fi-FI" sz="2800" b="1" dirty="0">
                <a:solidFill>
                  <a:schemeClr val="tx1"/>
                </a:solidFill>
              </a:rPr>
              <a:t> </a:t>
            </a:r>
            <a:r>
              <a:rPr lang="fi-FI" sz="2800" b="1" dirty="0" err="1">
                <a:solidFill>
                  <a:schemeClr val="tx1"/>
                </a:solidFill>
              </a:rPr>
              <a:t>future</a:t>
            </a:r>
            <a:r>
              <a:rPr lang="fi-FI" sz="2800" b="1" dirty="0">
                <a:solidFill>
                  <a:schemeClr val="tx1"/>
                </a:solidFill>
              </a:rPr>
              <a:t>! </a:t>
            </a:r>
            <a:r>
              <a:rPr lang="fi-FI" sz="2800" b="1" dirty="0"/>
              <a:t/>
            </a:r>
            <a:br>
              <a:rPr lang="fi-FI" sz="2800" b="1" dirty="0"/>
            </a:br>
            <a:endParaRPr sz="2800" b="1" dirty="0"/>
          </a:p>
        </p:txBody>
      </p:sp>
      <p:sp>
        <p:nvSpPr>
          <p:cNvPr id="424" name="Google Shape;424;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FFFFFF"/>
              </a:solidFill>
              <a:effectLst/>
              <a:uLnTx/>
              <a:uFillTx/>
              <a:latin typeface="Nixie One"/>
              <a:sym typeface="Nixie One"/>
            </a:endParaRPr>
          </a:p>
        </p:txBody>
      </p:sp>
    </p:spTree>
    <p:extLst>
      <p:ext uri="{BB962C8B-B14F-4D97-AF65-F5344CB8AC3E}">
        <p14:creationId xmlns:p14="http://schemas.microsoft.com/office/powerpoint/2010/main" val="26141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D50DA52-5BA2-4AF9-92DC-943067594FD7}"/>
              </a:ext>
            </a:extLst>
          </p:cNvPr>
          <p:cNvSpPr>
            <a:spLocks noGrp="1"/>
          </p:cNvSpPr>
          <p:nvPr>
            <p:ph type="ctrTitle"/>
          </p:nvPr>
        </p:nvSpPr>
        <p:spPr>
          <a:xfrm>
            <a:off x="2743200" y="406401"/>
            <a:ext cx="5638800" cy="4379912"/>
          </a:xfrm>
        </p:spPr>
        <p:txBody>
          <a:bodyPr anchor="t"/>
          <a:lstStyle/>
          <a:p>
            <a:r>
              <a:rPr lang="fi-FI" sz="3200" dirty="0" err="1"/>
              <a:t>Stand</a:t>
            </a:r>
            <a:r>
              <a:rPr lang="fi-FI" sz="3200" dirty="0"/>
              <a:t> </a:t>
            </a:r>
            <a:r>
              <a:rPr lang="fi-FI" sz="3200" dirty="0" err="1"/>
              <a:t>up</a:t>
            </a:r>
            <a:r>
              <a:rPr lang="fi-FI" sz="3200" dirty="0"/>
              <a:t>, </a:t>
            </a:r>
            <a:r>
              <a:rPr lang="fi-FI" sz="3200" dirty="0" err="1"/>
              <a:t>hold</a:t>
            </a:r>
            <a:r>
              <a:rPr lang="fi-FI" sz="3200" dirty="0"/>
              <a:t> </a:t>
            </a:r>
            <a:r>
              <a:rPr lang="fi-FI" sz="3200" dirty="0" err="1"/>
              <a:t>your</a:t>
            </a:r>
            <a:r>
              <a:rPr lang="fi-FI" sz="3200" dirty="0"/>
              <a:t> </a:t>
            </a:r>
            <a:r>
              <a:rPr lang="fi-FI" sz="3200" dirty="0" err="1"/>
              <a:t>original</a:t>
            </a:r>
            <a:r>
              <a:rPr lang="fi-FI" sz="3200" dirty="0"/>
              <a:t> </a:t>
            </a:r>
            <a:r>
              <a:rPr lang="fi-FI" sz="3200" dirty="0" err="1"/>
              <a:t>colour</a:t>
            </a:r>
            <a:r>
              <a:rPr lang="fi-FI" sz="3200" dirty="0"/>
              <a:t> </a:t>
            </a:r>
            <a:r>
              <a:rPr lang="fi-FI" sz="3200" dirty="0" err="1"/>
              <a:t>card</a:t>
            </a:r>
            <a:r>
              <a:rPr lang="fi-FI" sz="3200" dirty="0"/>
              <a:t> in </a:t>
            </a:r>
            <a:r>
              <a:rPr lang="fi-FI" sz="3200" dirty="0" err="1"/>
              <a:t>your</a:t>
            </a:r>
            <a:r>
              <a:rPr lang="fi-FI" sz="3200" dirty="0"/>
              <a:t> </a:t>
            </a:r>
            <a:r>
              <a:rPr lang="fi-FI" sz="3200" dirty="0" err="1"/>
              <a:t>hand</a:t>
            </a:r>
            <a:r>
              <a:rPr lang="fi-FI" sz="3200" dirty="0"/>
              <a:t>. </a:t>
            </a:r>
            <a:r>
              <a:rPr lang="fi-FI" sz="3200" dirty="0" err="1"/>
              <a:t>Start</a:t>
            </a:r>
            <a:r>
              <a:rPr lang="fi-FI" sz="3200" dirty="0"/>
              <a:t> </a:t>
            </a:r>
            <a:r>
              <a:rPr lang="fi-FI" sz="3200" dirty="0" err="1"/>
              <a:t>walking</a:t>
            </a:r>
            <a:r>
              <a:rPr lang="fi-FI" sz="3200" dirty="0"/>
              <a:t>! </a:t>
            </a:r>
            <a:br>
              <a:rPr lang="fi-FI" sz="3200" dirty="0"/>
            </a:br>
            <a:r>
              <a:rPr lang="fi-FI" sz="3200" dirty="0"/>
              <a:t/>
            </a:r>
            <a:br>
              <a:rPr lang="fi-FI" sz="3200" dirty="0"/>
            </a:br>
            <a:r>
              <a:rPr lang="fi-FI" sz="3200" dirty="0" err="1"/>
              <a:t>Form</a:t>
            </a:r>
            <a:r>
              <a:rPr lang="fi-FI" sz="3200" dirty="0"/>
              <a:t> a </a:t>
            </a:r>
            <a:r>
              <a:rPr lang="fi-FI" sz="3200" dirty="0" err="1"/>
              <a:t>group</a:t>
            </a:r>
            <a:r>
              <a:rPr lang="fi-FI" sz="3200" dirty="0"/>
              <a:t> of 6 </a:t>
            </a:r>
            <a:r>
              <a:rPr lang="fi-FI" sz="3200" dirty="0" err="1"/>
              <a:t>people</a:t>
            </a:r>
            <a:r>
              <a:rPr lang="fi-FI" sz="3200" dirty="0"/>
              <a:t>, </a:t>
            </a:r>
            <a:r>
              <a:rPr lang="fi-FI" sz="3200" dirty="0" err="1"/>
              <a:t>where</a:t>
            </a:r>
            <a:r>
              <a:rPr lang="fi-FI" sz="3200" dirty="0"/>
              <a:t> </a:t>
            </a:r>
            <a:r>
              <a:rPr lang="fi-FI" sz="3200" b="1" dirty="0" err="1"/>
              <a:t>everyone</a:t>
            </a:r>
            <a:r>
              <a:rPr lang="fi-FI" sz="3200" b="1" dirty="0"/>
              <a:t> </a:t>
            </a:r>
            <a:r>
              <a:rPr lang="fi-FI" sz="3200" b="1" dirty="0" err="1"/>
              <a:t>has</a:t>
            </a:r>
            <a:r>
              <a:rPr lang="fi-FI" sz="3200" b="1" dirty="0"/>
              <a:t> a </a:t>
            </a:r>
            <a:r>
              <a:rPr lang="fi-FI" sz="3200" b="1" dirty="0" err="1"/>
              <a:t>different</a:t>
            </a:r>
            <a:r>
              <a:rPr lang="fi-FI" sz="3200" b="1" dirty="0"/>
              <a:t> </a:t>
            </a:r>
            <a:r>
              <a:rPr lang="fi-FI" sz="3200" b="1" dirty="0" err="1"/>
              <a:t>colour</a:t>
            </a:r>
            <a:r>
              <a:rPr lang="fi-FI" sz="3200" dirty="0"/>
              <a:t>.  </a:t>
            </a:r>
            <a:br>
              <a:rPr lang="fi-FI" sz="3200" dirty="0"/>
            </a:br>
            <a:r>
              <a:rPr lang="fi-FI" sz="3200" dirty="0"/>
              <a:t/>
            </a:r>
            <a:br>
              <a:rPr lang="fi-FI" sz="3200" dirty="0"/>
            </a:br>
            <a:r>
              <a:rPr lang="fi-FI" sz="3200" dirty="0"/>
              <a:t/>
            </a:r>
            <a:br>
              <a:rPr lang="fi-FI" sz="3200" dirty="0"/>
            </a:br>
            <a:endParaRPr lang="fi-FI" sz="3200" dirty="0"/>
          </a:p>
        </p:txBody>
      </p:sp>
      <p:sp>
        <p:nvSpPr>
          <p:cNvPr id="2" name="Dian numeron paikkamerkki 1">
            <a:extLst>
              <a:ext uri="{FF2B5EF4-FFF2-40B4-BE49-F238E27FC236}">
                <a16:creationId xmlns:a16="http://schemas.microsoft.com/office/drawing/2014/main" id="{AD410AA0-AD4A-45CF-8084-394B283160C6}"/>
              </a:ext>
            </a:extLst>
          </p:cNvPr>
          <p:cNvSpPr>
            <a:spLocks noGrp="1"/>
          </p:cNvSpPr>
          <p:nvPr>
            <p:ph type="sldNum" idx="4294967295"/>
          </p:nvPr>
        </p:nvSpPr>
        <p:spPr>
          <a:xfrm>
            <a:off x="0" y="4786313"/>
            <a:ext cx="547688" cy="357187"/>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19BBD5"/>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 sz="1200" b="0" i="0" u="none" strike="noStrike" kern="0" cap="none" spc="0" normalizeH="0" baseline="0" noProof="0">
              <a:ln>
                <a:noFill/>
              </a:ln>
              <a:solidFill>
                <a:srgbClr val="19BBD5"/>
              </a:solidFill>
              <a:effectLst/>
              <a:uLnTx/>
              <a:uFillTx/>
              <a:latin typeface="Nixie One"/>
              <a:sym typeface="Nixie One"/>
            </a:endParaRPr>
          </a:p>
        </p:txBody>
      </p:sp>
    </p:spTree>
    <p:extLst>
      <p:ext uri="{BB962C8B-B14F-4D97-AF65-F5344CB8AC3E}">
        <p14:creationId xmlns:p14="http://schemas.microsoft.com/office/powerpoint/2010/main" val="234562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47DCE4D-D9E8-422D-96F6-88E6D28D2DD4}"/>
              </a:ext>
            </a:extLst>
          </p:cNvPr>
          <p:cNvSpPr>
            <a:spLocks noGrp="1"/>
          </p:cNvSpPr>
          <p:nvPr>
            <p:ph type="title"/>
          </p:nvPr>
        </p:nvSpPr>
        <p:spPr>
          <a:xfrm>
            <a:off x="2488367" y="637258"/>
            <a:ext cx="6011056" cy="1026650"/>
          </a:xfrm>
        </p:spPr>
        <p:txBody>
          <a:bodyPr/>
          <a:lstStyle/>
          <a:p>
            <a:r>
              <a:rPr lang="fi-FI" dirty="0"/>
              <a:t>SITRA MEGATREND CARDS </a:t>
            </a:r>
          </a:p>
        </p:txBody>
      </p:sp>
      <p:sp>
        <p:nvSpPr>
          <p:cNvPr id="5" name="Tekstin paikkamerkki 4">
            <a:extLst>
              <a:ext uri="{FF2B5EF4-FFF2-40B4-BE49-F238E27FC236}">
                <a16:creationId xmlns:a16="http://schemas.microsoft.com/office/drawing/2014/main" id="{EDC01EFB-FAC0-429A-B667-3111C1A24C18}"/>
              </a:ext>
            </a:extLst>
          </p:cNvPr>
          <p:cNvSpPr>
            <a:spLocks noGrp="1"/>
          </p:cNvSpPr>
          <p:nvPr>
            <p:ph type="body" idx="1"/>
          </p:nvPr>
        </p:nvSpPr>
        <p:spPr>
          <a:xfrm>
            <a:off x="1095022" y="1424066"/>
            <a:ext cx="6549962" cy="3312825"/>
          </a:xfrm>
        </p:spPr>
        <p:txBody>
          <a:bodyPr/>
          <a:lstStyle/>
          <a:p>
            <a:pPr marL="139700" indent="0">
              <a:buNone/>
            </a:pPr>
            <a:r>
              <a:rPr lang="fi-FI" sz="2200" dirty="0" err="1"/>
              <a:t>Take</a:t>
            </a:r>
            <a:r>
              <a:rPr lang="fi-FI" sz="2200" dirty="0"/>
              <a:t> 1 </a:t>
            </a:r>
            <a:r>
              <a:rPr lang="fi-FI" sz="2200" dirty="0" err="1"/>
              <a:t>card</a:t>
            </a:r>
            <a:r>
              <a:rPr lang="fi-FI" sz="2200" dirty="0"/>
              <a:t>. </a:t>
            </a:r>
          </a:p>
          <a:p>
            <a:pPr marL="139700" indent="0">
              <a:buNone/>
            </a:pPr>
            <a:r>
              <a:rPr lang="fi-FI" sz="2200" dirty="0"/>
              <a:t>One at a </a:t>
            </a:r>
            <a:r>
              <a:rPr lang="fi-FI" sz="2200" dirty="0" err="1"/>
              <a:t>time</a:t>
            </a:r>
            <a:r>
              <a:rPr lang="fi-FI" sz="2200" dirty="0"/>
              <a:t>: </a:t>
            </a:r>
            <a:r>
              <a:rPr lang="fi-FI" sz="2200" dirty="0" err="1"/>
              <a:t>read</a:t>
            </a:r>
            <a:r>
              <a:rPr lang="fi-FI" sz="2200" dirty="0"/>
              <a:t> </a:t>
            </a:r>
            <a:r>
              <a:rPr lang="fi-FI" sz="2200" dirty="0" err="1"/>
              <a:t>you</a:t>
            </a:r>
            <a:r>
              <a:rPr lang="fi-FI" sz="2200" dirty="0"/>
              <a:t> </a:t>
            </a:r>
            <a:r>
              <a:rPr lang="fi-FI" sz="2200" dirty="0" err="1"/>
              <a:t>card</a:t>
            </a:r>
            <a:r>
              <a:rPr lang="fi-FI" sz="2200" dirty="0"/>
              <a:t>. </a:t>
            </a:r>
            <a:r>
              <a:rPr lang="fi-FI" sz="2200" dirty="0" err="1"/>
              <a:t>Then</a:t>
            </a:r>
            <a:r>
              <a:rPr lang="fi-FI" sz="2200" dirty="0"/>
              <a:t> </a:t>
            </a:r>
            <a:r>
              <a:rPr lang="fi-FI" sz="2200" dirty="0" err="1"/>
              <a:t>the</a:t>
            </a:r>
            <a:r>
              <a:rPr lang="fi-FI" sz="2200" dirty="0"/>
              <a:t> </a:t>
            </a:r>
            <a:r>
              <a:rPr lang="fi-FI" sz="2200" dirty="0" err="1"/>
              <a:t>whole</a:t>
            </a:r>
            <a:r>
              <a:rPr lang="fi-FI" sz="2200" dirty="0"/>
              <a:t> </a:t>
            </a:r>
            <a:r>
              <a:rPr lang="fi-FI" sz="2200" dirty="0" err="1"/>
              <a:t>group</a:t>
            </a:r>
            <a:r>
              <a:rPr lang="fi-FI" sz="2200" dirty="0"/>
              <a:t> </a:t>
            </a:r>
            <a:r>
              <a:rPr lang="fi-FI" sz="2200" dirty="0" err="1"/>
              <a:t>tries</a:t>
            </a:r>
            <a:r>
              <a:rPr lang="fi-FI" sz="2200" dirty="0"/>
              <a:t> to </a:t>
            </a:r>
            <a:r>
              <a:rPr lang="fi-FI" sz="2200" dirty="0" err="1"/>
              <a:t>understand</a:t>
            </a:r>
            <a:r>
              <a:rPr lang="fi-FI" sz="2200" dirty="0"/>
              <a:t> </a:t>
            </a:r>
            <a:r>
              <a:rPr lang="fi-FI" sz="2200" dirty="0" err="1"/>
              <a:t>toghether</a:t>
            </a:r>
            <a:r>
              <a:rPr lang="fi-FI" sz="2200" dirty="0"/>
              <a:t>, </a:t>
            </a:r>
            <a:r>
              <a:rPr lang="fi-FI" sz="2200" dirty="0" err="1"/>
              <a:t>what</a:t>
            </a:r>
            <a:r>
              <a:rPr lang="fi-FI" sz="2200" dirty="0"/>
              <a:t> it </a:t>
            </a:r>
            <a:r>
              <a:rPr lang="fi-FI" sz="2200" dirty="0" err="1"/>
              <a:t>means</a:t>
            </a:r>
            <a:r>
              <a:rPr lang="fi-FI" sz="2200" dirty="0"/>
              <a:t>. </a:t>
            </a:r>
            <a:r>
              <a:rPr lang="fi-FI" sz="2200" dirty="0" err="1"/>
              <a:t>Discuss</a:t>
            </a:r>
            <a:r>
              <a:rPr lang="fi-FI" sz="2200" dirty="0"/>
              <a:t> </a:t>
            </a:r>
            <a:r>
              <a:rPr lang="fi-FI" sz="2200" dirty="0" err="1"/>
              <a:t>about</a:t>
            </a:r>
            <a:r>
              <a:rPr lang="fi-FI" sz="2200" dirty="0"/>
              <a:t> </a:t>
            </a:r>
            <a:r>
              <a:rPr lang="fi-FI" sz="2200" dirty="0" err="1"/>
              <a:t>the</a:t>
            </a:r>
            <a:r>
              <a:rPr lang="fi-FI" sz="2200" dirty="0"/>
              <a:t> </a:t>
            </a:r>
            <a:r>
              <a:rPr lang="fi-FI" sz="2200" dirty="0" err="1"/>
              <a:t>meaning</a:t>
            </a:r>
            <a:r>
              <a:rPr lang="fi-FI" sz="2200" dirty="0"/>
              <a:t>. </a:t>
            </a:r>
          </a:p>
          <a:p>
            <a:pPr marL="139700" indent="0">
              <a:buNone/>
            </a:pPr>
            <a:r>
              <a:rPr lang="fi-FI" sz="2200" dirty="0" err="1"/>
              <a:t>What</a:t>
            </a:r>
            <a:r>
              <a:rPr lang="fi-FI" sz="2200" dirty="0"/>
              <a:t> </a:t>
            </a:r>
            <a:r>
              <a:rPr lang="fi-FI" sz="2200" dirty="0" err="1"/>
              <a:t>skills</a:t>
            </a:r>
            <a:r>
              <a:rPr lang="fi-FI" sz="2200" dirty="0"/>
              <a:t>, </a:t>
            </a:r>
            <a:r>
              <a:rPr lang="fi-FI" sz="2200" dirty="0" err="1"/>
              <a:t>attitudes</a:t>
            </a:r>
            <a:r>
              <a:rPr lang="fi-FI" sz="2200" dirty="0"/>
              <a:t> and </a:t>
            </a:r>
            <a:r>
              <a:rPr lang="fi-FI" sz="2200" dirty="0" err="1"/>
              <a:t>strenghts</a:t>
            </a:r>
            <a:r>
              <a:rPr lang="fi-FI" sz="2200" dirty="0"/>
              <a:t> </a:t>
            </a:r>
            <a:r>
              <a:rPr lang="fi-FI" sz="2200" dirty="0" err="1"/>
              <a:t>would</a:t>
            </a:r>
            <a:r>
              <a:rPr lang="fi-FI" sz="2200" dirty="0"/>
              <a:t> </a:t>
            </a:r>
            <a:r>
              <a:rPr lang="fi-FI" sz="2200" dirty="0" err="1"/>
              <a:t>you</a:t>
            </a:r>
            <a:r>
              <a:rPr lang="fi-FI" sz="2200" dirty="0"/>
              <a:t> </a:t>
            </a:r>
            <a:r>
              <a:rPr lang="fi-FI" sz="2200" dirty="0" err="1"/>
              <a:t>need</a:t>
            </a:r>
            <a:r>
              <a:rPr lang="fi-FI" sz="2200" dirty="0"/>
              <a:t> in </a:t>
            </a:r>
            <a:r>
              <a:rPr lang="fi-FI" sz="2200" dirty="0" err="1"/>
              <a:t>that</a:t>
            </a:r>
            <a:r>
              <a:rPr lang="fi-FI" sz="2200" dirty="0"/>
              <a:t> </a:t>
            </a:r>
            <a:r>
              <a:rPr lang="fi-FI" sz="2200" dirty="0" err="1"/>
              <a:t>kind</a:t>
            </a:r>
            <a:r>
              <a:rPr lang="fi-FI" sz="2200" dirty="0"/>
              <a:t> of </a:t>
            </a:r>
            <a:r>
              <a:rPr lang="fi-FI" sz="2200" dirty="0" err="1"/>
              <a:t>future</a:t>
            </a:r>
            <a:r>
              <a:rPr lang="fi-FI" sz="2200" dirty="0"/>
              <a:t>? </a:t>
            </a:r>
          </a:p>
          <a:p>
            <a:pPr marL="139700" indent="0">
              <a:buNone/>
            </a:pPr>
            <a:r>
              <a:rPr lang="fi-FI" sz="2200" dirty="0"/>
              <a:t>Write </a:t>
            </a:r>
            <a:r>
              <a:rPr lang="fi-FI" sz="2200" dirty="0" err="1"/>
              <a:t>down</a:t>
            </a:r>
            <a:r>
              <a:rPr lang="fi-FI" sz="2200" dirty="0"/>
              <a:t> on a </a:t>
            </a:r>
            <a:r>
              <a:rPr lang="fi-FI" sz="2200" dirty="0" err="1"/>
              <a:t>big</a:t>
            </a:r>
            <a:r>
              <a:rPr lang="fi-FI" sz="2200" dirty="0"/>
              <a:t> </a:t>
            </a:r>
            <a:r>
              <a:rPr lang="fi-FI" sz="2200" dirty="0" err="1"/>
              <a:t>paper</a:t>
            </a:r>
            <a:r>
              <a:rPr lang="fi-FI" sz="2200" dirty="0"/>
              <a:t> </a:t>
            </a:r>
            <a:r>
              <a:rPr lang="fi-FI" sz="2200" dirty="0" err="1"/>
              <a:t>the</a:t>
            </a:r>
            <a:r>
              <a:rPr lang="fi-FI" sz="2200" dirty="0"/>
              <a:t> </a:t>
            </a:r>
            <a:r>
              <a:rPr lang="fi-FI" sz="2200" dirty="0" err="1"/>
              <a:t>headline</a:t>
            </a:r>
            <a:r>
              <a:rPr lang="fi-FI" sz="2200" dirty="0"/>
              <a:t> of </a:t>
            </a:r>
            <a:r>
              <a:rPr lang="fi-FI" sz="2200" dirty="0" err="1"/>
              <a:t>the</a:t>
            </a:r>
            <a:r>
              <a:rPr lang="fi-FI" sz="2200" dirty="0"/>
              <a:t> </a:t>
            </a:r>
            <a:r>
              <a:rPr lang="fi-FI" sz="2200" dirty="0" err="1"/>
              <a:t>card</a:t>
            </a:r>
            <a:r>
              <a:rPr lang="fi-FI" sz="2200" dirty="0"/>
              <a:t> and </a:t>
            </a:r>
            <a:r>
              <a:rPr lang="fi-FI" sz="2200" dirty="0" err="1"/>
              <a:t>the</a:t>
            </a:r>
            <a:r>
              <a:rPr lang="fi-FI" sz="2200" dirty="0"/>
              <a:t> </a:t>
            </a:r>
            <a:r>
              <a:rPr lang="fi-FI" sz="2200" dirty="0" err="1"/>
              <a:t>skills</a:t>
            </a:r>
            <a:r>
              <a:rPr lang="fi-FI" sz="2200" dirty="0"/>
              <a:t> </a:t>
            </a:r>
            <a:r>
              <a:rPr lang="fi-FI" sz="2200" dirty="0" err="1"/>
              <a:t>needed</a:t>
            </a:r>
            <a:r>
              <a:rPr lang="fi-FI" sz="2200" dirty="0"/>
              <a:t>! </a:t>
            </a:r>
          </a:p>
          <a:p>
            <a:pPr marL="139700" indent="0">
              <a:buNone/>
            </a:pPr>
            <a:endParaRPr lang="fi-FI" sz="2200" dirty="0"/>
          </a:p>
          <a:p>
            <a:pPr marL="139700" indent="0">
              <a:buNone/>
            </a:pPr>
            <a:endParaRPr lang="fi-FI" sz="2200" dirty="0"/>
          </a:p>
        </p:txBody>
      </p:sp>
    </p:spTree>
    <p:extLst>
      <p:ext uri="{BB962C8B-B14F-4D97-AF65-F5344CB8AC3E}">
        <p14:creationId xmlns:p14="http://schemas.microsoft.com/office/powerpoint/2010/main" val="2750092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F0AC697-28A0-43B6-9EC9-38D2718C2909}"/>
              </a:ext>
            </a:extLst>
          </p:cNvPr>
          <p:cNvSpPr>
            <a:spLocks noGrp="1"/>
          </p:cNvSpPr>
          <p:nvPr>
            <p:ph type="ctrTitle"/>
          </p:nvPr>
        </p:nvSpPr>
        <p:spPr>
          <a:xfrm>
            <a:off x="831273" y="1991825"/>
            <a:ext cx="7564582" cy="1159800"/>
          </a:xfrm>
        </p:spPr>
        <p:txBody>
          <a:bodyPr/>
          <a:lstStyle/>
          <a:p>
            <a:r>
              <a:rPr lang="fi-FI" dirty="0" err="1">
                <a:solidFill>
                  <a:schemeClr val="bg1"/>
                </a:solidFill>
              </a:rPr>
              <a:t>Let’s</a:t>
            </a:r>
            <a:r>
              <a:rPr lang="fi-FI" dirty="0">
                <a:solidFill>
                  <a:schemeClr val="bg1"/>
                </a:solidFill>
              </a:rPr>
              <a:t> </a:t>
            </a:r>
            <a:r>
              <a:rPr lang="fi-FI" dirty="0" err="1">
                <a:solidFill>
                  <a:schemeClr val="bg1"/>
                </a:solidFill>
              </a:rPr>
              <a:t>share</a:t>
            </a:r>
            <a:r>
              <a:rPr lang="fi-FI" dirty="0">
                <a:solidFill>
                  <a:schemeClr val="bg1"/>
                </a:solidFill>
              </a:rPr>
              <a:t>! </a:t>
            </a:r>
            <a:r>
              <a:rPr lang="fi-FI" sz="2800" dirty="0">
                <a:solidFill>
                  <a:schemeClr val="bg1"/>
                </a:solidFill>
              </a:rPr>
              <a:t/>
            </a:r>
            <a:br>
              <a:rPr lang="fi-FI" sz="2800" dirty="0">
                <a:solidFill>
                  <a:schemeClr val="bg1"/>
                </a:solidFill>
              </a:rPr>
            </a:br>
            <a:r>
              <a:rPr lang="fi-FI" sz="2000" dirty="0" err="1">
                <a:solidFill>
                  <a:schemeClr val="bg1"/>
                </a:solidFill>
              </a:rPr>
              <a:t>There</a:t>
            </a:r>
            <a:r>
              <a:rPr lang="fi-FI" sz="2000" dirty="0">
                <a:solidFill>
                  <a:schemeClr val="bg1"/>
                </a:solidFill>
              </a:rPr>
              <a:t> </a:t>
            </a:r>
            <a:r>
              <a:rPr lang="fi-FI" sz="2000" dirty="0" err="1">
                <a:solidFill>
                  <a:schemeClr val="bg1"/>
                </a:solidFill>
              </a:rPr>
              <a:t>are</a:t>
            </a:r>
            <a:r>
              <a:rPr lang="fi-FI" sz="2000" dirty="0">
                <a:solidFill>
                  <a:schemeClr val="bg1"/>
                </a:solidFill>
              </a:rPr>
              <a:t> </a:t>
            </a:r>
            <a:r>
              <a:rPr lang="fi-FI" sz="2000" dirty="0" err="1">
                <a:solidFill>
                  <a:schemeClr val="bg1"/>
                </a:solidFill>
              </a:rPr>
              <a:t>two</a:t>
            </a:r>
            <a:r>
              <a:rPr lang="fi-FI" sz="2000" dirty="0">
                <a:solidFill>
                  <a:schemeClr val="bg1"/>
                </a:solidFill>
              </a:rPr>
              <a:t> </a:t>
            </a:r>
            <a:r>
              <a:rPr lang="fi-FI" sz="2000" dirty="0" err="1" smtClean="0">
                <a:solidFill>
                  <a:schemeClr val="bg1"/>
                </a:solidFill>
              </a:rPr>
              <a:t>other</a:t>
            </a:r>
            <a:r>
              <a:rPr lang="fi-FI" sz="2000" dirty="0" smtClean="0">
                <a:solidFill>
                  <a:schemeClr val="bg1"/>
                </a:solidFill>
              </a:rPr>
              <a:t> </a:t>
            </a:r>
            <a:r>
              <a:rPr lang="fi-FI" sz="2000" dirty="0" err="1" smtClean="0">
                <a:solidFill>
                  <a:schemeClr val="bg1"/>
                </a:solidFill>
              </a:rPr>
              <a:t>groups</a:t>
            </a:r>
            <a:r>
              <a:rPr lang="fi-FI" sz="2000" dirty="0" smtClean="0">
                <a:solidFill>
                  <a:schemeClr val="bg1"/>
                </a:solidFill>
              </a:rPr>
              <a:t> </a:t>
            </a:r>
            <a:r>
              <a:rPr lang="fi-FI" sz="2000" dirty="0" err="1">
                <a:solidFill>
                  <a:schemeClr val="bg1"/>
                </a:solidFill>
              </a:rPr>
              <a:t>with</a:t>
            </a:r>
            <a:r>
              <a:rPr lang="fi-FI" sz="2000" dirty="0">
                <a:solidFill>
                  <a:schemeClr val="bg1"/>
                </a:solidFill>
              </a:rPr>
              <a:t> </a:t>
            </a:r>
            <a:r>
              <a:rPr lang="fi-FI" sz="2000" dirty="0" err="1">
                <a:solidFill>
                  <a:schemeClr val="bg1"/>
                </a:solidFill>
              </a:rPr>
              <a:t>different</a:t>
            </a:r>
            <a:r>
              <a:rPr lang="fi-FI" sz="2000" dirty="0">
                <a:solidFill>
                  <a:schemeClr val="bg1"/>
                </a:solidFill>
              </a:rPr>
              <a:t> </a:t>
            </a:r>
            <a:r>
              <a:rPr lang="fi-FI" sz="2000" dirty="0" err="1">
                <a:solidFill>
                  <a:schemeClr val="bg1"/>
                </a:solidFill>
              </a:rPr>
              <a:t>cards</a:t>
            </a:r>
            <a:r>
              <a:rPr lang="fi-FI" sz="2000" dirty="0">
                <a:solidFill>
                  <a:schemeClr val="bg1"/>
                </a:solidFill>
              </a:rPr>
              <a:t>. </a:t>
            </a:r>
            <a:r>
              <a:rPr lang="fi-FI" sz="2000" dirty="0" err="1">
                <a:solidFill>
                  <a:schemeClr val="bg1"/>
                </a:solidFill>
              </a:rPr>
              <a:t>Visit</a:t>
            </a:r>
            <a:r>
              <a:rPr lang="fi-FI" sz="2000" dirty="0">
                <a:solidFill>
                  <a:schemeClr val="bg1"/>
                </a:solidFill>
              </a:rPr>
              <a:t> </a:t>
            </a:r>
            <a:r>
              <a:rPr lang="fi-FI" sz="2000" dirty="0" err="1">
                <a:solidFill>
                  <a:schemeClr val="bg1"/>
                </a:solidFill>
              </a:rPr>
              <a:t>them</a:t>
            </a:r>
            <a:r>
              <a:rPr lang="fi-FI" sz="2000" dirty="0">
                <a:solidFill>
                  <a:schemeClr val="bg1"/>
                </a:solidFill>
              </a:rPr>
              <a:t> and </a:t>
            </a:r>
            <a:r>
              <a:rPr lang="fi-FI" sz="2000" dirty="0" err="1">
                <a:solidFill>
                  <a:schemeClr val="bg1"/>
                </a:solidFill>
              </a:rPr>
              <a:t>discuss</a:t>
            </a:r>
            <a:r>
              <a:rPr lang="fi-FI" sz="2000" dirty="0">
                <a:solidFill>
                  <a:schemeClr val="bg1"/>
                </a:solidFill>
              </a:rPr>
              <a:t> </a:t>
            </a:r>
            <a:r>
              <a:rPr lang="fi-FI" sz="2000" dirty="0" err="1">
                <a:solidFill>
                  <a:schemeClr val="bg1"/>
                </a:solidFill>
              </a:rPr>
              <a:t>the</a:t>
            </a:r>
            <a:r>
              <a:rPr lang="fi-FI" sz="2000" dirty="0">
                <a:solidFill>
                  <a:schemeClr val="bg1"/>
                </a:solidFill>
              </a:rPr>
              <a:t> </a:t>
            </a:r>
            <a:r>
              <a:rPr lang="fi-FI" sz="2000" dirty="0" err="1">
                <a:solidFill>
                  <a:schemeClr val="bg1"/>
                </a:solidFill>
              </a:rPr>
              <a:t>skills</a:t>
            </a:r>
            <a:r>
              <a:rPr lang="fi-FI" sz="2000" dirty="0">
                <a:solidFill>
                  <a:schemeClr val="bg1"/>
                </a:solidFill>
              </a:rPr>
              <a:t> </a:t>
            </a:r>
            <a:r>
              <a:rPr lang="fi-FI" sz="2000" dirty="0" err="1">
                <a:solidFill>
                  <a:schemeClr val="bg1"/>
                </a:solidFill>
              </a:rPr>
              <a:t>they’ve</a:t>
            </a:r>
            <a:r>
              <a:rPr lang="fi-FI" sz="2000" dirty="0">
                <a:solidFill>
                  <a:schemeClr val="bg1"/>
                </a:solidFill>
              </a:rPr>
              <a:t> </a:t>
            </a:r>
            <a:r>
              <a:rPr lang="fi-FI" sz="2000" dirty="0" err="1">
                <a:solidFill>
                  <a:schemeClr val="bg1"/>
                </a:solidFill>
              </a:rPr>
              <a:t>written</a:t>
            </a:r>
            <a:r>
              <a:rPr lang="fi-FI" sz="2000" dirty="0">
                <a:solidFill>
                  <a:schemeClr val="bg1"/>
                </a:solidFill>
              </a:rPr>
              <a:t> </a:t>
            </a:r>
            <a:r>
              <a:rPr lang="fi-FI" sz="2000" dirty="0" err="1">
                <a:solidFill>
                  <a:schemeClr val="bg1"/>
                </a:solidFill>
              </a:rPr>
              <a:t>down</a:t>
            </a:r>
            <a:r>
              <a:rPr lang="fi-FI" sz="2000" dirty="0">
                <a:solidFill>
                  <a:schemeClr val="bg1"/>
                </a:solidFill>
              </a:rPr>
              <a:t>. </a:t>
            </a:r>
            <a:r>
              <a:rPr lang="fi-FI" sz="2000" dirty="0" smtClean="0">
                <a:solidFill>
                  <a:schemeClr val="bg1"/>
                </a:solidFill>
              </a:rPr>
              <a:t/>
            </a:r>
            <a:br>
              <a:rPr lang="fi-FI" sz="2000" dirty="0" smtClean="0">
                <a:solidFill>
                  <a:schemeClr val="bg1"/>
                </a:solidFill>
              </a:rPr>
            </a:br>
            <a:r>
              <a:rPr lang="fi-FI" sz="2000" dirty="0" err="1" smtClean="0">
                <a:solidFill>
                  <a:schemeClr val="bg1"/>
                </a:solidFill>
              </a:rPr>
              <a:t>Pick</a:t>
            </a:r>
            <a:r>
              <a:rPr lang="fi-FI" sz="2000" dirty="0" smtClean="0">
                <a:solidFill>
                  <a:schemeClr val="bg1"/>
                </a:solidFill>
              </a:rPr>
              <a:t> </a:t>
            </a:r>
            <a:r>
              <a:rPr lang="fi-FI" sz="2000" dirty="0" err="1" smtClean="0">
                <a:solidFill>
                  <a:schemeClr val="bg1"/>
                </a:solidFill>
              </a:rPr>
              <a:t>one</a:t>
            </a:r>
            <a:r>
              <a:rPr lang="fi-FI" sz="2000" dirty="0" smtClean="0">
                <a:solidFill>
                  <a:schemeClr val="bg1"/>
                </a:solidFill>
              </a:rPr>
              <a:t> </a:t>
            </a:r>
            <a:r>
              <a:rPr lang="fi-FI" sz="2000" dirty="0" err="1" smtClean="0">
                <a:solidFill>
                  <a:schemeClr val="bg1"/>
                </a:solidFill>
              </a:rPr>
              <a:t>skill</a:t>
            </a:r>
            <a:r>
              <a:rPr lang="fi-FI" sz="2000" dirty="0" smtClean="0">
                <a:solidFill>
                  <a:schemeClr val="bg1"/>
                </a:solidFill>
              </a:rPr>
              <a:t> </a:t>
            </a:r>
            <a:r>
              <a:rPr lang="fi-FI" sz="2000" dirty="0" err="1" smtClean="0">
                <a:solidFill>
                  <a:schemeClr val="bg1"/>
                </a:solidFill>
              </a:rPr>
              <a:t>you</a:t>
            </a:r>
            <a:r>
              <a:rPr lang="fi-FI" sz="2000" dirty="0" smtClean="0">
                <a:solidFill>
                  <a:schemeClr val="bg1"/>
                </a:solidFill>
              </a:rPr>
              <a:t> </a:t>
            </a:r>
            <a:r>
              <a:rPr lang="fi-FI" sz="2000" dirty="0" err="1" smtClean="0">
                <a:solidFill>
                  <a:schemeClr val="bg1"/>
                </a:solidFill>
              </a:rPr>
              <a:t>already</a:t>
            </a:r>
            <a:r>
              <a:rPr lang="fi-FI" sz="2000" dirty="0" smtClean="0">
                <a:solidFill>
                  <a:schemeClr val="bg1"/>
                </a:solidFill>
              </a:rPr>
              <a:t> </a:t>
            </a:r>
            <a:r>
              <a:rPr lang="fi-FI" sz="2000" dirty="0" err="1" smtClean="0">
                <a:solidFill>
                  <a:schemeClr val="bg1"/>
                </a:solidFill>
              </a:rPr>
              <a:t>master</a:t>
            </a:r>
            <a:r>
              <a:rPr lang="fi-FI" sz="2000" dirty="0" smtClean="0">
                <a:solidFill>
                  <a:schemeClr val="bg1"/>
                </a:solidFill>
              </a:rPr>
              <a:t>! And </a:t>
            </a:r>
            <a:r>
              <a:rPr lang="fi-FI" sz="2000" dirty="0" err="1" smtClean="0">
                <a:solidFill>
                  <a:schemeClr val="bg1"/>
                </a:solidFill>
              </a:rPr>
              <a:t>pick</a:t>
            </a:r>
            <a:r>
              <a:rPr lang="fi-FI" sz="2000" dirty="0" smtClean="0">
                <a:solidFill>
                  <a:schemeClr val="bg1"/>
                </a:solidFill>
              </a:rPr>
              <a:t> </a:t>
            </a:r>
            <a:r>
              <a:rPr lang="fi-FI" sz="2000" dirty="0" err="1" smtClean="0">
                <a:solidFill>
                  <a:schemeClr val="bg1"/>
                </a:solidFill>
              </a:rPr>
              <a:t>one</a:t>
            </a:r>
            <a:r>
              <a:rPr lang="fi-FI" sz="2000" dirty="0" smtClean="0">
                <a:solidFill>
                  <a:schemeClr val="bg1"/>
                </a:solidFill>
              </a:rPr>
              <a:t> </a:t>
            </a:r>
            <a:r>
              <a:rPr lang="fi-FI" sz="2000" dirty="0" err="1" smtClean="0">
                <a:solidFill>
                  <a:schemeClr val="bg1"/>
                </a:solidFill>
              </a:rPr>
              <a:t>skill</a:t>
            </a:r>
            <a:r>
              <a:rPr lang="fi-FI" sz="2000" dirty="0" smtClean="0">
                <a:solidFill>
                  <a:schemeClr val="bg1"/>
                </a:solidFill>
              </a:rPr>
              <a:t> </a:t>
            </a:r>
            <a:r>
              <a:rPr lang="fi-FI" sz="2000" dirty="0" err="1" smtClean="0">
                <a:solidFill>
                  <a:schemeClr val="bg1"/>
                </a:solidFill>
              </a:rPr>
              <a:t>you</a:t>
            </a:r>
            <a:r>
              <a:rPr lang="fi-FI" sz="2000" dirty="0" smtClean="0">
                <a:solidFill>
                  <a:schemeClr val="bg1"/>
                </a:solidFill>
              </a:rPr>
              <a:t> </a:t>
            </a:r>
            <a:r>
              <a:rPr lang="fi-FI" sz="2000" dirty="0" err="1" smtClean="0">
                <a:solidFill>
                  <a:schemeClr val="bg1"/>
                </a:solidFill>
              </a:rPr>
              <a:t>don’t</a:t>
            </a:r>
            <a:r>
              <a:rPr lang="fi-FI" sz="2000" dirty="0" smtClean="0">
                <a:solidFill>
                  <a:schemeClr val="bg1"/>
                </a:solidFill>
              </a:rPr>
              <a:t> </a:t>
            </a:r>
            <a:r>
              <a:rPr lang="fi-FI" sz="2000" dirty="0" err="1" smtClean="0">
                <a:solidFill>
                  <a:schemeClr val="bg1"/>
                </a:solidFill>
              </a:rPr>
              <a:t>have</a:t>
            </a:r>
            <a:r>
              <a:rPr lang="fi-FI" sz="2000" dirty="0" smtClean="0">
                <a:solidFill>
                  <a:schemeClr val="bg1"/>
                </a:solidFill>
              </a:rPr>
              <a:t> </a:t>
            </a:r>
            <a:r>
              <a:rPr lang="fi-FI" sz="2000" dirty="0" err="1" smtClean="0">
                <a:solidFill>
                  <a:schemeClr val="bg1"/>
                </a:solidFill>
              </a:rPr>
              <a:t>yet</a:t>
            </a:r>
            <a:r>
              <a:rPr lang="fi-FI" sz="2000" dirty="0" smtClean="0">
                <a:solidFill>
                  <a:schemeClr val="bg1"/>
                </a:solidFill>
              </a:rPr>
              <a:t>, </a:t>
            </a:r>
            <a:r>
              <a:rPr lang="fi-FI" sz="2000" dirty="0" err="1" smtClean="0">
                <a:solidFill>
                  <a:schemeClr val="bg1"/>
                </a:solidFill>
              </a:rPr>
              <a:t>but</a:t>
            </a:r>
            <a:r>
              <a:rPr lang="fi-FI" sz="2000" dirty="0" smtClean="0">
                <a:solidFill>
                  <a:schemeClr val="bg1"/>
                </a:solidFill>
              </a:rPr>
              <a:t> </a:t>
            </a:r>
            <a:r>
              <a:rPr lang="fi-FI" sz="2000" dirty="0" err="1" smtClean="0">
                <a:solidFill>
                  <a:schemeClr val="bg1"/>
                </a:solidFill>
              </a:rPr>
              <a:t>wish</a:t>
            </a:r>
            <a:r>
              <a:rPr lang="fi-FI" sz="2000" dirty="0" smtClean="0">
                <a:solidFill>
                  <a:schemeClr val="bg1"/>
                </a:solidFill>
              </a:rPr>
              <a:t> to </a:t>
            </a:r>
            <a:r>
              <a:rPr lang="fi-FI" sz="2000" dirty="0" err="1" smtClean="0">
                <a:solidFill>
                  <a:schemeClr val="bg1"/>
                </a:solidFill>
              </a:rPr>
              <a:t>develop</a:t>
            </a:r>
            <a:r>
              <a:rPr lang="fi-FI" sz="2000" dirty="0" smtClean="0">
                <a:solidFill>
                  <a:schemeClr val="bg1"/>
                </a:solidFill>
              </a:rPr>
              <a:t>. </a:t>
            </a:r>
            <a:endParaRPr lang="fi-FI" sz="2800" dirty="0">
              <a:solidFill>
                <a:schemeClr val="bg1"/>
              </a:solidFill>
            </a:endParaRPr>
          </a:p>
        </p:txBody>
      </p:sp>
      <p:sp>
        <p:nvSpPr>
          <p:cNvPr id="4" name="Dian numeron paikkamerkki 3">
            <a:extLst>
              <a:ext uri="{FF2B5EF4-FFF2-40B4-BE49-F238E27FC236}">
                <a16:creationId xmlns:a16="http://schemas.microsoft.com/office/drawing/2014/main" id="{79FB179D-41C3-4D85-BF01-6D31A7654A58}"/>
              </a:ext>
            </a:extLst>
          </p:cNvPr>
          <p:cNvSpPr>
            <a:spLocks noGrp="1"/>
          </p:cNvSpPr>
          <p:nvPr>
            <p:ph type="sldNum" idx="4294967295"/>
          </p:nvPr>
        </p:nvSpPr>
        <p:spPr>
          <a:xfrm>
            <a:off x="0" y="4786313"/>
            <a:ext cx="547688" cy="357187"/>
          </a:xfrm>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325226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789850" y="930729"/>
            <a:ext cx="4944300" cy="3657600"/>
          </a:xfrm>
        </p:spPr>
        <p:txBody>
          <a:bodyPr anchor="t"/>
          <a:lstStyle/>
          <a:p>
            <a:r>
              <a:rPr lang="fi-FI" sz="2400" dirty="0" smtClean="0">
                <a:solidFill>
                  <a:schemeClr val="bg1"/>
                </a:solidFill>
              </a:rPr>
              <a:t>Go </a:t>
            </a:r>
            <a:r>
              <a:rPr lang="fi-FI" sz="2400" dirty="0" err="1" smtClean="0">
                <a:solidFill>
                  <a:schemeClr val="bg1"/>
                </a:solidFill>
              </a:rPr>
              <a:t>back</a:t>
            </a:r>
            <a:r>
              <a:rPr lang="fi-FI" sz="2400" dirty="0" smtClean="0">
                <a:solidFill>
                  <a:schemeClr val="bg1"/>
                </a:solidFill>
              </a:rPr>
              <a:t> to </a:t>
            </a:r>
            <a:r>
              <a:rPr lang="fi-FI" sz="2400" dirty="0" err="1" smtClean="0">
                <a:solidFill>
                  <a:schemeClr val="bg1"/>
                </a:solidFill>
              </a:rPr>
              <a:t>your</a:t>
            </a:r>
            <a:r>
              <a:rPr lang="fi-FI" sz="2400" dirty="0" smtClean="0">
                <a:solidFill>
                  <a:schemeClr val="bg1"/>
                </a:solidFill>
              </a:rPr>
              <a:t> </a:t>
            </a:r>
            <a:r>
              <a:rPr lang="fi-FI" sz="2400" dirty="0" err="1" smtClean="0">
                <a:solidFill>
                  <a:schemeClr val="bg1"/>
                </a:solidFill>
              </a:rPr>
              <a:t>group</a:t>
            </a:r>
            <a:r>
              <a:rPr lang="fi-FI" sz="2400" dirty="0" smtClean="0">
                <a:solidFill>
                  <a:schemeClr val="bg1"/>
                </a:solidFill>
              </a:rPr>
              <a:t> of 6 </a:t>
            </a:r>
            <a:r>
              <a:rPr lang="fi-FI" sz="2400" dirty="0" err="1" smtClean="0">
                <a:solidFill>
                  <a:schemeClr val="bg1"/>
                </a:solidFill>
              </a:rPr>
              <a:t>people</a:t>
            </a:r>
            <a:r>
              <a:rPr lang="fi-FI" sz="2400" dirty="0" smtClean="0">
                <a:solidFill>
                  <a:schemeClr val="bg1"/>
                </a:solidFill>
              </a:rPr>
              <a:t>.</a:t>
            </a:r>
            <a:br>
              <a:rPr lang="fi-FI" sz="2400" dirty="0" smtClean="0">
                <a:solidFill>
                  <a:schemeClr val="bg1"/>
                </a:solidFill>
              </a:rPr>
            </a:br>
            <a:r>
              <a:rPr lang="fi-FI" sz="2400" dirty="0" smtClean="0">
                <a:solidFill>
                  <a:schemeClr val="bg1"/>
                </a:solidFill>
              </a:rPr>
              <a:t>Tell </a:t>
            </a:r>
            <a:r>
              <a:rPr lang="fi-FI" sz="2400" dirty="0" err="1" smtClean="0">
                <a:solidFill>
                  <a:schemeClr val="bg1"/>
                </a:solidFill>
              </a:rPr>
              <a:t>others</a:t>
            </a:r>
            <a:r>
              <a:rPr lang="fi-FI" sz="2400" dirty="0" smtClean="0">
                <a:solidFill>
                  <a:schemeClr val="bg1"/>
                </a:solidFill>
              </a:rPr>
              <a:t> </a:t>
            </a:r>
            <a:r>
              <a:rPr lang="fi-FI" sz="2400" dirty="0" err="1" smtClean="0">
                <a:solidFill>
                  <a:schemeClr val="bg1"/>
                </a:solidFill>
              </a:rPr>
              <a:t>the</a:t>
            </a:r>
            <a:r>
              <a:rPr lang="fi-FI" sz="2400" dirty="0" smtClean="0">
                <a:solidFill>
                  <a:schemeClr val="bg1"/>
                </a:solidFill>
              </a:rPr>
              <a:t> </a:t>
            </a:r>
            <a:r>
              <a:rPr lang="fi-FI" sz="2400" dirty="0" err="1" smtClean="0">
                <a:solidFill>
                  <a:schemeClr val="bg1"/>
                </a:solidFill>
              </a:rPr>
              <a:t>skill</a:t>
            </a:r>
            <a:r>
              <a:rPr lang="fi-FI" sz="2400" dirty="0" smtClean="0">
                <a:solidFill>
                  <a:schemeClr val="bg1"/>
                </a:solidFill>
              </a:rPr>
              <a:t> </a:t>
            </a:r>
            <a:r>
              <a:rPr lang="fi-FI" sz="2400" dirty="0" err="1" smtClean="0">
                <a:solidFill>
                  <a:schemeClr val="bg1"/>
                </a:solidFill>
              </a:rPr>
              <a:t>you</a:t>
            </a:r>
            <a:r>
              <a:rPr lang="fi-FI" sz="2400" dirty="0" smtClean="0">
                <a:solidFill>
                  <a:schemeClr val="bg1"/>
                </a:solidFill>
              </a:rPr>
              <a:t> </a:t>
            </a:r>
            <a:r>
              <a:rPr lang="fi-FI" sz="2400" dirty="0" err="1" smtClean="0">
                <a:solidFill>
                  <a:schemeClr val="bg1"/>
                </a:solidFill>
              </a:rPr>
              <a:t>already</a:t>
            </a:r>
            <a:r>
              <a:rPr lang="fi-FI" sz="2400" dirty="0" smtClean="0">
                <a:solidFill>
                  <a:schemeClr val="bg1"/>
                </a:solidFill>
              </a:rPr>
              <a:t> </a:t>
            </a:r>
            <a:r>
              <a:rPr lang="fi-FI" sz="2400" dirty="0" err="1" smtClean="0">
                <a:solidFill>
                  <a:schemeClr val="bg1"/>
                </a:solidFill>
              </a:rPr>
              <a:t>have</a:t>
            </a:r>
            <a:r>
              <a:rPr lang="fi-FI" sz="2400" dirty="0" smtClean="0">
                <a:solidFill>
                  <a:schemeClr val="bg1"/>
                </a:solidFill>
              </a:rPr>
              <a:t>. </a:t>
            </a:r>
            <a:br>
              <a:rPr lang="fi-FI" sz="2400" dirty="0" smtClean="0">
                <a:solidFill>
                  <a:schemeClr val="bg1"/>
                </a:solidFill>
              </a:rPr>
            </a:br>
            <a:r>
              <a:rPr lang="fi-FI" sz="2400" dirty="0" err="1" smtClean="0">
                <a:solidFill>
                  <a:schemeClr val="bg1"/>
                </a:solidFill>
              </a:rPr>
              <a:t>Then</a:t>
            </a:r>
            <a:r>
              <a:rPr lang="fi-FI" sz="2400" dirty="0" smtClean="0">
                <a:solidFill>
                  <a:schemeClr val="bg1"/>
                </a:solidFill>
              </a:rPr>
              <a:t> </a:t>
            </a:r>
            <a:r>
              <a:rPr lang="fi-FI" sz="2400" dirty="0" err="1" smtClean="0">
                <a:solidFill>
                  <a:schemeClr val="bg1"/>
                </a:solidFill>
              </a:rPr>
              <a:t>tell</a:t>
            </a:r>
            <a:r>
              <a:rPr lang="fi-FI" sz="2400" dirty="0" smtClean="0">
                <a:solidFill>
                  <a:schemeClr val="bg1"/>
                </a:solidFill>
              </a:rPr>
              <a:t> </a:t>
            </a:r>
            <a:r>
              <a:rPr lang="fi-FI" sz="2400" dirty="0" err="1" smtClean="0">
                <a:solidFill>
                  <a:schemeClr val="bg1"/>
                </a:solidFill>
              </a:rPr>
              <a:t>about</a:t>
            </a:r>
            <a:r>
              <a:rPr lang="fi-FI" sz="2400" dirty="0" smtClean="0">
                <a:solidFill>
                  <a:schemeClr val="bg1"/>
                </a:solidFill>
              </a:rPr>
              <a:t> </a:t>
            </a:r>
            <a:r>
              <a:rPr lang="fi-FI" sz="2400" dirty="0" err="1" smtClean="0">
                <a:solidFill>
                  <a:schemeClr val="bg1"/>
                </a:solidFill>
              </a:rPr>
              <a:t>the</a:t>
            </a:r>
            <a:r>
              <a:rPr lang="fi-FI" sz="2400" dirty="0" smtClean="0">
                <a:solidFill>
                  <a:schemeClr val="bg1"/>
                </a:solidFill>
              </a:rPr>
              <a:t> </a:t>
            </a:r>
            <a:r>
              <a:rPr lang="fi-FI" sz="2400" dirty="0" err="1" smtClean="0">
                <a:solidFill>
                  <a:schemeClr val="bg1"/>
                </a:solidFill>
              </a:rPr>
              <a:t>skill</a:t>
            </a:r>
            <a:r>
              <a:rPr lang="fi-FI" sz="2400" dirty="0" smtClean="0">
                <a:solidFill>
                  <a:schemeClr val="bg1"/>
                </a:solidFill>
              </a:rPr>
              <a:t> </a:t>
            </a:r>
            <a:r>
              <a:rPr lang="fi-FI" sz="2400" dirty="0" err="1" smtClean="0">
                <a:solidFill>
                  <a:schemeClr val="bg1"/>
                </a:solidFill>
              </a:rPr>
              <a:t>you</a:t>
            </a:r>
            <a:r>
              <a:rPr lang="fi-FI" sz="2400" dirty="0" smtClean="0">
                <a:solidFill>
                  <a:schemeClr val="bg1"/>
                </a:solidFill>
              </a:rPr>
              <a:t> </a:t>
            </a:r>
            <a:r>
              <a:rPr lang="fi-FI" sz="2400" dirty="0" err="1" smtClean="0">
                <a:solidFill>
                  <a:schemeClr val="bg1"/>
                </a:solidFill>
              </a:rPr>
              <a:t>wish</a:t>
            </a:r>
            <a:r>
              <a:rPr lang="fi-FI" sz="2400" dirty="0" smtClean="0">
                <a:solidFill>
                  <a:schemeClr val="bg1"/>
                </a:solidFill>
              </a:rPr>
              <a:t> to </a:t>
            </a:r>
            <a:r>
              <a:rPr lang="fi-FI" sz="2400" dirty="0" err="1" smtClean="0">
                <a:solidFill>
                  <a:schemeClr val="bg1"/>
                </a:solidFill>
              </a:rPr>
              <a:t>develop</a:t>
            </a:r>
            <a:r>
              <a:rPr lang="fi-FI" sz="2400" dirty="0" smtClean="0">
                <a:solidFill>
                  <a:schemeClr val="bg1"/>
                </a:solidFill>
              </a:rPr>
              <a:t>, and </a:t>
            </a:r>
            <a:r>
              <a:rPr lang="fi-FI" sz="2400" dirty="0" err="1" smtClean="0">
                <a:solidFill>
                  <a:schemeClr val="bg1"/>
                </a:solidFill>
              </a:rPr>
              <a:t>how</a:t>
            </a:r>
            <a:r>
              <a:rPr lang="fi-FI" sz="2400" dirty="0" smtClean="0">
                <a:solidFill>
                  <a:schemeClr val="bg1"/>
                </a:solidFill>
              </a:rPr>
              <a:t> </a:t>
            </a:r>
            <a:r>
              <a:rPr lang="fi-FI" sz="2400" dirty="0" err="1" smtClean="0">
                <a:solidFill>
                  <a:schemeClr val="bg1"/>
                </a:solidFill>
              </a:rPr>
              <a:t>exactly</a:t>
            </a:r>
            <a:r>
              <a:rPr lang="fi-FI" sz="2400" dirty="0" smtClean="0">
                <a:solidFill>
                  <a:schemeClr val="bg1"/>
                </a:solidFill>
              </a:rPr>
              <a:t> </a:t>
            </a:r>
            <a:r>
              <a:rPr lang="fi-FI" sz="2400" dirty="0" err="1" smtClean="0">
                <a:solidFill>
                  <a:schemeClr val="bg1"/>
                </a:solidFill>
              </a:rPr>
              <a:t>you</a:t>
            </a:r>
            <a:r>
              <a:rPr lang="fi-FI" sz="2400" dirty="0" smtClean="0">
                <a:solidFill>
                  <a:schemeClr val="bg1"/>
                </a:solidFill>
              </a:rPr>
              <a:t> </a:t>
            </a:r>
            <a:r>
              <a:rPr lang="fi-FI" sz="2400" dirty="0" err="1" smtClean="0">
                <a:solidFill>
                  <a:schemeClr val="bg1"/>
                </a:solidFill>
              </a:rPr>
              <a:t>will</a:t>
            </a:r>
            <a:r>
              <a:rPr lang="fi-FI" sz="2400" dirty="0" smtClean="0">
                <a:solidFill>
                  <a:schemeClr val="bg1"/>
                </a:solidFill>
              </a:rPr>
              <a:t> </a:t>
            </a:r>
            <a:r>
              <a:rPr lang="fi-FI" sz="2400" dirty="0" err="1" smtClean="0">
                <a:solidFill>
                  <a:schemeClr val="bg1"/>
                </a:solidFill>
              </a:rPr>
              <a:t>develop</a:t>
            </a:r>
            <a:r>
              <a:rPr lang="fi-FI" sz="2400" dirty="0" smtClean="0">
                <a:solidFill>
                  <a:schemeClr val="bg1"/>
                </a:solidFill>
              </a:rPr>
              <a:t> it. Group </a:t>
            </a:r>
            <a:r>
              <a:rPr lang="fi-FI" sz="2400" dirty="0" err="1" smtClean="0">
                <a:solidFill>
                  <a:schemeClr val="bg1"/>
                </a:solidFill>
              </a:rPr>
              <a:t>members</a:t>
            </a:r>
            <a:r>
              <a:rPr lang="fi-FI" sz="2400" dirty="0" smtClean="0">
                <a:solidFill>
                  <a:schemeClr val="bg1"/>
                </a:solidFill>
              </a:rPr>
              <a:t> </a:t>
            </a:r>
            <a:r>
              <a:rPr lang="fi-FI" sz="2400" dirty="0" err="1" smtClean="0">
                <a:solidFill>
                  <a:schemeClr val="bg1"/>
                </a:solidFill>
              </a:rPr>
              <a:t>will</a:t>
            </a:r>
            <a:r>
              <a:rPr lang="fi-FI" sz="2400" dirty="0" smtClean="0">
                <a:solidFill>
                  <a:schemeClr val="bg1"/>
                </a:solidFill>
              </a:rPr>
              <a:t> help </a:t>
            </a:r>
            <a:r>
              <a:rPr lang="fi-FI" sz="2400" dirty="0" err="1" smtClean="0">
                <a:solidFill>
                  <a:schemeClr val="bg1"/>
                </a:solidFill>
              </a:rPr>
              <a:t>you</a:t>
            </a:r>
            <a:r>
              <a:rPr lang="fi-FI" sz="2400" dirty="0" smtClean="0">
                <a:solidFill>
                  <a:schemeClr val="bg1"/>
                </a:solidFill>
              </a:rPr>
              <a:t> </a:t>
            </a:r>
            <a:r>
              <a:rPr lang="fi-FI" sz="2400" dirty="0" err="1" smtClean="0">
                <a:solidFill>
                  <a:schemeClr val="bg1"/>
                </a:solidFill>
              </a:rPr>
              <a:t>by</a:t>
            </a:r>
            <a:r>
              <a:rPr lang="fi-FI" sz="2400" dirty="0" smtClean="0">
                <a:solidFill>
                  <a:schemeClr val="bg1"/>
                </a:solidFill>
              </a:rPr>
              <a:t> </a:t>
            </a:r>
            <a:r>
              <a:rPr lang="fi-FI" sz="2400" dirty="0" err="1" smtClean="0">
                <a:solidFill>
                  <a:schemeClr val="bg1"/>
                </a:solidFill>
              </a:rPr>
              <a:t>generating</a:t>
            </a:r>
            <a:r>
              <a:rPr lang="fi-FI" sz="2400" dirty="0" smtClean="0">
                <a:solidFill>
                  <a:schemeClr val="bg1"/>
                </a:solidFill>
              </a:rPr>
              <a:t> </a:t>
            </a:r>
            <a:r>
              <a:rPr lang="fi-FI" sz="2400" dirty="0" err="1" smtClean="0">
                <a:solidFill>
                  <a:schemeClr val="bg1"/>
                </a:solidFill>
              </a:rPr>
              <a:t>ideas</a:t>
            </a:r>
            <a:r>
              <a:rPr lang="fi-FI" sz="2400" dirty="0">
                <a:solidFill>
                  <a:schemeClr val="bg1"/>
                </a:solidFill>
              </a:rPr>
              <a:t> </a:t>
            </a:r>
            <a:r>
              <a:rPr lang="fi-FI" sz="2400" dirty="0" err="1" smtClean="0">
                <a:solidFill>
                  <a:schemeClr val="bg1"/>
                </a:solidFill>
              </a:rPr>
              <a:t>how</a:t>
            </a:r>
            <a:r>
              <a:rPr lang="fi-FI" sz="2400" dirty="0" smtClean="0">
                <a:solidFill>
                  <a:schemeClr val="bg1"/>
                </a:solidFill>
              </a:rPr>
              <a:t> </a:t>
            </a:r>
            <a:r>
              <a:rPr lang="fi-FI" sz="2400" dirty="0" err="1" smtClean="0">
                <a:solidFill>
                  <a:schemeClr val="bg1"/>
                </a:solidFill>
              </a:rPr>
              <a:t>you</a:t>
            </a:r>
            <a:r>
              <a:rPr lang="fi-FI" sz="2400" dirty="0" smtClean="0">
                <a:solidFill>
                  <a:schemeClr val="bg1"/>
                </a:solidFill>
              </a:rPr>
              <a:t> </a:t>
            </a:r>
            <a:r>
              <a:rPr lang="fi-FI" sz="2400" dirty="0" err="1" smtClean="0">
                <a:solidFill>
                  <a:schemeClr val="bg1"/>
                </a:solidFill>
              </a:rPr>
              <a:t>can</a:t>
            </a:r>
            <a:r>
              <a:rPr lang="fi-FI" sz="2400" dirty="0" smtClean="0">
                <a:solidFill>
                  <a:schemeClr val="bg1"/>
                </a:solidFill>
              </a:rPr>
              <a:t> </a:t>
            </a:r>
            <a:r>
              <a:rPr lang="fi-FI" sz="2400" dirty="0" err="1" smtClean="0">
                <a:solidFill>
                  <a:schemeClr val="bg1"/>
                </a:solidFill>
              </a:rPr>
              <a:t>develop</a:t>
            </a:r>
            <a:r>
              <a:rPr lang="fi-FI" sz="2400" dirty="0" smtClean="0">
                <a:solidFill>
                  <a:schemeClr val="bg1"/>
                </a:solidFill>
              </a:rPr>
              <a:t> </a:t>
            </a:r>
            <a:r>
              <a:rPr lang="fi-FI" sz="2400" dirty="0" err="1" smtClean="0">
                <a:solidFill>
                  <a:schemeClr val="bg1"/>
                </a:solidFill>
              </a:rPr>
              <a:t>this</a:t>
            </a:r>
            <a:r>
              <a:rPr lang="fi-FI" sz="2400" dirty="0" smtClean="0">
                <a:solidFill>
                  <a:schemeClr val="bg1"/>
                </a:solidFill>
              </a:rPr>
              <a:t> </a:t>
            </a:r>
            <a:r>
              <a:rPr lang="fi-FI" sz="2400" dirty="0" err="1" smtClean="0">
                <a:solidFill>
                  <a:schemeClr val="bg1"/>
                </a:solidFill>
              </a:rPr>
              <a:t>skill</a:t>
            </a:r>
            <a:r>
              <a:rPr lang="fi-FI" sz="2400" dirty="0" smtClean="0">
                <a:solidFill>
                  <a:schemeClr val="bg1"/>
                </a:solidFill>
              </a:rPr>
              <a:t>. </a:t>
            </a:r>
            <a:br>
              <a:rPr lang="fi-FI" sz="2400" dirty="0" smtClean="0">
                <a:solidFill>
                  <a:schemeClr val="bg1"/>
                </a:solidFill>
              </a:rPr>
            </a:br>
            <a:r>
              <a:rPr lang="fi-FI" sz="2400" dirty="0" smtClean="0">
                <a:solidFill>
                  <a:schemeClr val="bg1"/>
                </a:solidFill>
              </a:rPr>
              <a:t> </a:t>
            </a:r>
            <a:br>
              <a:rPr lang="fi-FI" sz="2400" dirty="0" smtClean="0">
                <a:solidFill>
                  <a:schemeClr val="bg1"/>
                </a:solidFill>
              </a:rPr>
            </a:br>
            <a:endParaRPr lang="fi-FI" sz="2400" dirty="0">
              <a:solidFill>
                <a:schemeClr val="bg1"/>
              </a:solidFill>
            </a:endParaRPr>
          </a:p>
        </p:txBody>
      </p:sp>
    </p:spTree>
    <p:extLst>
      <p:ext uri="{BB962C8B-B14F-4D97-AF65-F5344CB8AC3E}">
        <p14:creationId xmlns:p14="http://schemas.microsoft.com/office/powerpoint/2010/main" val="107309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21"/>
          <p:cNvSpPr txBox="1">
            <a:spLocks noGrp="1"/>
          </p:cNvSpPr>
          <p:nvPr>
            <p:ph type="title" idx="4294967295"/>
          </p:nvPr>
        </p:nvSpPr>
        <p:spPr>
          <a:xfrm>
            <a:off x="287907" y="711200"/>
            <a:ext cx="8033133" cy="4253275"/>
          </a:xfrm>
          <a:prstGeom prst="rect">
            <a:avLst/>
          </a:prstGeom>
          <a:solidFill>
            <a:srgbClr val="DDEDF0">
              <a:alpha val="78824"/>
            </a:srgbClr>
          </a:solidFill>
        </p:spPr>
        <p:txBody>
          <a:bodyPr spcFirstLastPara="1" wrap="square" lIns="91425" tIns="91425" rIns="91425" bIns="91425" anchor="t" anchorCtr="0">
            <a:noAutofit/>
          </a:bodyPr>
          <a:lstStyle/>
          <a:p>
            <a:r>
              <a:rPr lang="fi-FI" sz="2800" b="1" dirty="0">
                <a:solidFill>
                  <a:schemeClr val="tx1"/>
                </a:solidFill>
              </a:rPr>
              <a:t>LIFELONG LEARNING </a:t>
            </a:r>
            <a:br>
              <a:rPr lang="fi-FI" sz="2800" b="1" dirty="0">
                <a:solidFill>
                  <a:schemeClr val="tx1"/>
                </a:solidFill>
              </a:rPr>
            </a:br>
            <a:r>
              <a:rPr lang="fi-FI" sz="2800" b="1" dirty="0">
                <a:solidFill>
                  <a:schemeClr val="tx1"/>
                </a:solidFill>
              </a:rPr>
              <a:t>…</a:t>
            </a:r>
            <a:r>
              <a:rPr lang="fi-FI" sz="2800" b="1" dirty="0" err="1">
                <a:solidFill>
                  <a:schemeClr val="tx1"/>
                </a:solidFill>
              </a:rPr>
              <a:t>will</a:t>
            </a:r>
            <a:r>
              <a:rPr lang="fi-FI" sz="2800" b="1" dirty="0">
                <a:solidFill>
                  <a:schemeClr val="tx1"/>
                </a:solidFill>
              </a:rPr>
              <a:t> </a:t>
            </a:r>
            <a:r>
              <a:rPr lang="fi-FI" sz="2800" b="1" dirty="0" err="1">
                <a:solidFill>
                  <a:schemeClr val="tx1"/>
                </a:solidFill>
              </a:rPr>
              <a:t>be</a:t>
            </a:r>
            <a:r>
              <a:rPr lang="fi-FI" sz="2800" b="1" dirty="0">
                <a:solidFill>
                  <a:schemeClr val="tx1"/>
                </a:solidFill>
              </a:rPr>
              <a:t> a </a:t>
            </a:r>
            <a:r>
              <a:rPr lang="fi-FI" sz="2800" b="1" dirty="0" err="1">
                <a:solidFill>
                  <a:schemeClr val="tx1"/>
                </a:solidFill>
              </a:rPr>
              <a:t>necessity</a:t>
            </a:r>
            <a:r>
              <a:rPr lang="fi-FI" sz="2800" b="1" dirty="0">
                <a:solidFill>
                  <a:schemeClr val="tx1"/>
                </a:solidFill>
              </a:rPr>
              <a:t>!  </a:t>
            </a:r>
            <a:br>
              <a:rPr lang="fi-FI" sz="2800" b="1" dirty="0">
                <a:solidFill>
                  <a:schemeClr val="tx1"/>
                </a:solidFill>
              </a:rPr>
            </a:br>
            <a:r>
              <a:rPr lang="fi-FI" sz="2800" b="1" dirty="0">
                <a:solidFill>
                  <a:schemeClr val="tx1"/>
                </a:solidFill>
              </a:rPr>
              <a:t>Lifelong </a:t>
            </a:r>
            <a:r>
              <a:rPr lang="fi-FI" sz="2800" b="1" dirty="0" err="1">
                <a:solidFill>
                  <a:schemeClr val="tx1"/>
                </a:solidFill>
              </a:rPr>
              <a:t>learning</a:t>
            </a:r>
            <a:r>
              <a:rPr lang="fi-FI" sz="2800" b="1" dirty="0">
                <a:solidFill>
                  <a:schemeClr val="tx1"/>
                </a:solidFill>
              </a:rPr>
              <a:t> </a:t>
            </a:r>
            <a:r>
              <a:rPr lang="fi-FI" sz="2800" b="1" dirty="0" err="1">
                <a:solidFill>
                  <a:schemeClr val="tx1"/>
                </a:solidFill>
              </a:rPr>
              <a:t>should</a:t>
            </a:r>
            <a:r>
              <a:rPr lang="fi-FI" sz="2800" b="1" dirty="0">
                <a:solidFill>
                  <a:schemeClr val="tx1"/>
                </a:solidFill>
              </a:rPr>
              <a:t> </a:t>
            </a:r>
            <a:r>
              <a:rPr lang="fi-FI" sz="2800" b="1" dirty="0" err="1">
                <a:solidFill>
                  <a:schemeClr val="tx1"/>
                </a:solidFill>
              </a:rPr>
              <a:t>become</a:t>
            </a:r>
            <a:r>
              <a:rPr lang="fi-FI" sz="2800" b="1" dirty="0">
                <a:solidFill>
                  <a:schemeClr val="tx1"/>
                </a:solidFill>
              </a:rPr>
              <a:t> a </a:t>
            </a:r>
            <a:r>
              <a:rPr lang="fi-FI" sz="2800" b="1" dirty="0" err="1">
                <a:solidFill>
                  <a:schemeClr val="tx1"/>
                </a:solidFill>
              </a:rPr>
              <a:t>new</a:t>
            </a:r>
            <a:r>
              <a:rPr lang="fi-FI" sz="2800" b="1" dirty="0">
                <a:solidFill>
                  <a:schemeClr val="tx1"/>
                </a:solidFill>
              </a:rPr>
              <a:t> </a:t>
            </a:r>
            <a:r>
              <a:rPr lang="fi-FI" sz="2800" b="1" dirty="0" err="1">
                <a:solidFill>
                  <a:schemeClr val="tx1"/>
                </a:solidFill>
              </a:rPr>
              <a:t>basic</a:t>
            </a:r>
            <a:r>
              <a:rPr lang="fi-FI" sz="2800" b="1" dirty="0">
                <a:solidFill>
                  <a:schemeClr val="tx1"/>
                </a:solidFill>
              </a:rPr>
              <a:t> feature of life, </a:t>
            </a:r>
            <a:r>
              <a:rPr lang="fi-FI" sz="2800" b="1" dirty="0" err="1">
                <a:solidFill>
                  <a:schemeClr val="tx1"/>
                </a:solidFill>
              </a:rPr>
              <a:t>since</a:t>
            </a:r>
            <a:r>
              <a:rPr lang="fi-FI" sz="2800" b="1" dirty="0">
                <a:solidFill>
                  <a:schemeClr val="tx1"/>
                </a:solidFill>
              </a:rPr>
              <a:t> life </a:t>
            </a:r>
            <a:r>
              <a:rPr lang="fi-FI" sz="2800" b="1" dirty="0" err="1">
                <a:solidFill>
                  <a:schemeClr val="tx1"/>
                </a:solidFill>
              </a:rPr>
              <a:t>spans</a:t>
            </a:r>
            <a:r>
              <a:rPr lang="fi-FI" sz="2800" b="1" dirty="0">
                <a:solidFill>
                  <a:schemeClr val="tx1"/>
                </a:solidFill>
              </a:rPr>
              <a:t> </a:t>
            </a:r>
            <a:r>
              <a:rPr lang="fi-FI" sz="2800" b="1" dirty="0" err="1">
                <a:solidFill>
                  <a:schemeClr val="tx1"/>
                </a:solidFill>
              </a:rPr>
              <a:t>will</a:t>
            </a:r>
            <a:r>
              <a:rPr lang="fi-FI" sz="2800" b="1" dirty="0">
                <a:solidFill>
                  <a:schemeClr val="tx1"/>
                </a:solidFill>
              </a:rPr>
              <a:t> </a:t>
            </a:r>
            <a:r>
              <a:rPr lang="fi-FI" sz="2800" b="1" dirty="0" err="1">
                <a:solidFill>
                  <a:schemeClr val="tx1"/>
                </a:solidFill>
              </a:rPr>
              <a:t>continue</a:t>
            </a:r>
            <a:r>
              <a:rPr lang="fi-FI" sz="2800" b="1" dirty="0">
                <a:solidFill>
                  <a:schemeClr val="tx1"/>
                </a:solidFill>
              </a:rPr>
              <a:t> to </a:t>
            </a:r>
            <a:r>
              <a:rPr lang="fi-FI" sz="2800" b="1" dirty="0" err="1">
                <a:solidFill>
                  <a:schemeClr val="tx1"/>
                </a:solidFill>
              </a:rPr>
              <a:t>increase</a:t>
            </a:r>
            <a:r>
              <a:rPr lang="fi-FI" sz="2800" b="1" dirty="0">
                <a:solidFill>
                  <a:schemeClr val="tx1"/>
                </a:solidFill>
              </a:rPr>
              <a:t> in </a:t>
            </a:r>
            <a:r>
              <a:rPr lang="fi-FI" sz="2800" b="1" dirty="0" err="1">
                <a:solidFill>
                  <a:schemeClr val="tx1"/>
                </a:solidFill>
              </a:rPr>
              <a:t>the</a:t>
            </a:r>
            <a:r>
              <a:rPr lang="fi-FI" sz="2800" b="1" dirty="0">
                <a:solidFill>
                  <a:schemeClr val="tx1"/>
                </a:solidFill>
              </a:rPr>
              <a:t> </a:t>
            </a:r>
            <a:r>
              <a:rPr lang="fi-FI" sz="2800" b="1" dirty="0" err="1">
                <a:solidFill>
                  <a:schemeClr val="tx1"/>
                </a:solidFill>
              </a:rPr>
              <a:t>future</a:t>
            </a:r>
            <a:r>
              <a:rPr lang="fi-FI" sz="2800" b="1" dirty="0">
                <a:solidFill>
                  <a:schemeClr val="tx1"/>
                </a:solidFill>
              </a:rPr>
              <a:t>. In </a:t>
            </a:r>
            <a:r>
              <a:rPr lang="fi-FI" sz="2800" b="1" dirty="0" err="1">
                <a:solidFill>
                  <a:schemeClr val="tx1"/>
                </a:solidFill>
              </a:rPr>
              <a:t>more</a:t>
            </a:r>
            <a:r>
              <a:rPr lang="fi-FI" sz="2800" b="1" dirty="0">
                <a:solidFill>
                  <a:schemeClr val="tx1"/>
                </a:solidFill>
              </a:rPr>
              <a:t> and </a:t>
            </a:r>
            <a:r>
              <a:rPr lang="fi-FI" sz="2800" b="1" dirty="0" err="1">
                <a:solidFill>
                  <a:schemeClr val="tx1"/>
                </a:solidFill>
              </a:rPr>
              <a:t>more</a:t>
            </a:r>
            <a:r>
              <a:rPr lang="fi-FI" sz="2800" b="1" dirty="0">
                <a:solidFill>
                  <a:schemeClr val="tx1"/>
                </a:solidFill>
              </a:rPr>
              <a:t> </a:t>
            </a:r>
            <a:r>
              <a:rPr lang="fi-FI" sz="2800" b="1" dirty="0" err="1">
                <a:solidFill>
                  <a:schemeClr val="tx1"/>
                </a:solidFill>
              </a:rPr>
              <a:t>people</a:t>
            </a:r>
            <a:r>
              <a:rPr lang="fi-FI" sz="2800" b="1" dirty="0">
                <a:solidFill>
                  <a:schemeClr val="tx1"/>
                </a:solidFill>
              </a:rPr>
              <a:t> live to </a:t>
            </a:r>
            <a:r>
              <a:rPr lang="fi-FI" sz="2800" b="1" dirty="0" err="1">
                <a:solidFill>
                  <a:schemeClr val="tx1"/>
                </a:solidFill>
              </a:rPr>
              <a:t>around</a:t>
            </a:r>
            <a:r>
              <a:rPr lang="fi-FI" sz="2800" b="1" dirty="0">
                <a:solidFill>
                  <a:schemeClr val="tx1"/>
                </a:solidFill>
              </a:rPr>
              <a:t> 100, it is </a:t>
            </a:r>
            <a:r>
              <a:rPr lang="fi-FI" sz="2800" b="1" dirty="0" err="1">
                <a:solidFill>
                  <a:schemeClr val="tx1"/>
                </a:solidFill>
              </a:rPr>
              <a:t>quite</a:t>
            </a:r>
            <a:r>
              <a:rPr lang="fi-FI" sz="2800" b="1" dirty="0">
                <a:solidFill>
                  <a:schemeClr val="tx1"/>
                </a:solidFill>
              </a:rPr>
              <a:t> </a:t>
            </a:r>
            <a:r>
              <a:rPr lang="fi-FI" sz="2800" b="1" dirty="0" err="1">
                <a:solidFill>
                  <a:schemeClr val="tx1"/>
                </a:solidFill>
              </a:rPr>
              <a:t>likely</a:t>
            </a:r>
            <a:r>
              <a:rPr lang="fi-FI" sz="2800" b="1" dirty="0">
                <a:solidFill>
                  <a:schemeClr val="tx1"/>
                </a:solidFill>
              </a:rPr>
              <a:t> </a:t>
            </a:r>
            <a:r>
              <a:rPr lang="fi-FI" sz="2800" b="1" dirty="0" err="1">
                <a:solidFill>
                  <a:schemeClr val="tx1"/>
                </a:solidFill>
              </a:rPr>
              <a:t>that</a:t>
            </a:r>
            <a:r>
              <a:rPr lang="fi-FI" sz="2800" b="1" dirty="0">
                <a:solidFill>
                  <a:schemeClr val="tx1"/>
                </a:solidFill>
              </a:rPr>
              <a:t> </a:t>
            </a:r>
            <a:r>
              <a:rPr lang="fi-FI" sz="2800" b="1" dirty="0" err="1">
                <a:solidFill>
                  <a:schemeClr val="tx1"/>
                </a:solidFill>
              </a:rPr>
              <a:t>the</a:t>
            </a:r>
            <a:r>
              <a:rPr lang="fi-FI" sz="2800" b="1" dirty="0">
                <a:solidFill>
                  <a:schemeClr val="tx1"/>
                </a:solidFill>
              </a:rPr>
              <a:t> </a:t>
            </a:r>
            <a:r>
              <a:rPr lang="fi-FI" sz="2800" b="1" dirty="0" err="1">
                <a:solidFill>
                  <a:schemeClr val="tx1"/>
                </a:solidFill>
              </a:rPr>
              <a:t>education</a:t>
            </a:r>
            <a:r>
              <a:rPr lang="fi-FI" sz="2800" b="1" dirty="0">
                <a:solidFill>
                  <a:schemeClr val="tx1"/>
                </a:solidFill>
              </a:rPr>
              <a:t> </a:t>
            </a:r>
            <a:r>
              <a:rPr lang="fi-FI" sz="2800" b="1" dirty="0" err="1">
                <a:solidFill>
                  <a:schemeClr val="tx1"/>
                </a:solidFill>
              </a:rPr>
              <a:t>acquired</a:t>
            </a:r>
            <a:r>
              <a:rPr lang="fi-FI" sz="2800" b="1" dirty="0">
                <a:solidFill>
                  <a:schemeClr val="tx1"/>
                </a:solidFill>
              </a:rPr>
              <a:t> in </a:t>
            </a:r>
            <a:r>
              <a:rPr lang="fi-FI" sz="2800" b="1" dirty="0" err="1">
                <a:solidFill>
                  <a:schemeClr val="tx1"/>
                </a:solidFill>
              </a:rPr>
              <a:t>the</a:t>
            </a:r>
            <a:r>
              <a:rPr lang="fi-FI" sz="2800" b="1" dirty="0">
                <a:solidFill>
                  <a:schemeClr val="tx1"/>
                </a:solidFill>
              </a:rPr>
              <a:t> </a:t>
            </a:r>
            <a:r>
              <a:rPr lang="fi-FI" sz="2800" b="1" dirty="0" err="1">
                <a:solidFill>
                  <a:schemeClr val="tx1"/>
                </a:solidFill>
              </a:rPr>
              <a:t>early</a:t>
            </a:r>
            <a:r>
              <a:rPr lang="fi-FI" sz="2800" b="1" dirty="0">
                <a:solidFill>
                  <a:schemeClr val="tx1"/>
                </a:solidFill>
              </a:rPr>
              <a:t> </a:t>
            </a:r>
            <a:r>
              <a:rPr lang="fi-FI" sz="2800" b="1" dirty="0" err="1">
                <a:solidFill>
                  <a:schemeClr val="tx1"/>
                </a:solidFill>
              </a:rPr>
              <a:t>stages</a:t>
            </a:r>
            <a:r>
              <a:rPr lang="fi-FI" sz="2800" b="1" dirty="0">
                <a:solidFill>
                  <a:schemeClr val="tx1"/>
                </a:solidFill>
              </a:rPr>
              <a:t> of life </a:t>
            </a:r>
            <a:r>
              <a:rPr lang="fi-FI" sz="2800" b="1" dirty="0" err="1">
                <a:solidFill>
                  <a:schemeClr val="tx1"/>
                </a:solidFill>
              </a:rPr>
              <a:t>will</a:t>
            </a:r>
            <a:r>
              <a:rPr lang="fi-FI" sz="2800" b="1" dirty="0">
                <a:solidFill>
                  <a:schemeClr val="tx1"/>
                </a:solidFill>
              </a:rPr>
              <a:t> </a:t>
            </a:r>
            <a:r>
              <a:rPr lang="fi-FI" sz="2800" b="1" dirty="0" err="1">
                <a:solidFill>
                  <a:schemeClr val="tx1"/>
                </a:solidFill>
              </a:rPr>
              <a:t>not</a:t>
            </a:r>
            <a:r>
              <a:rPr lang="fi-FI" sz="2800" b="1" dirty="0">
                <a:solidFill>
                  <a:schemeClr val="tx1"/>
                </a:solidFill>
              </a:rPr>
              <a:t> </a:t>
            </a:r>
            <a:r>
              <a:rPr lang="fi-FI" sz="2800" b="1" dirty="0" err="1">
                <a:solidFill>
                  <a:schemeClr val="tx1"/>
                </a:solidFill>
              </a:rPr>
              <a:t>support</a:t>
            </a:r>
            <a:r>
              <a:rPr lang="fi-FI" sz="2800" b="1" dirty="0">
                <a:solidFill>
                  <a:schemeClr val="tx1"/>
                </a:solidFill>
              </a:rPr>
              <a:t> </a:t>
            </a:r>
            <a:r>
              <a:rPr lang="fi-FI" sz="2800" b="1" dirty="0" err="1">
                <a:solidFill>
                  <a:schemeClr val="tx1"/>
                </a:solidFill>
              </a:rPr>
              <a:t>people</a:t>
            </a:r>
            <a:r>
              <a:rPr lang="fi-FI" sz="2800" b="1" dirty="0">
                <a:solidFill>
                  <a:schemeClr val="tx1"/>
                </a:solidFill>
              </a:rPr>
              <a:t> </a:t>
            </a:r>
            <a:r>
              <a:rPr lang="fi-FI" sz="2800" b="1" dirty="0" err="1">
                <a:solidFill>
                  <a:schemeClr val="tx1"/>
                </a:solidFill>
              </a:rPr>
              <a:t>throughout</a:t>
            </a:r>
            <a:r>
              <a:rPr lang="fi-FI" sz="2800" b="1" dirty="0">
                <a:solidFill>
                  <a:schemeClr val="tx1"/>
                </a:solidFill>
              </a:rPr>
              <a:t> </a:t>
            </a:r>
            <a:r>
              <a:rPr lang="fi-FI" sz="2800" b="1" dirty="0" err="1">
                <a:solidFill>
                  <a:schemeClr val="tx1"/>
                </a:solidFill>
              </a:rPr>
              <a:t>their</a:t>
            </a:r>
            <a:r>
              <a:rPr lang="fi-FI" sz="2800" b="1" dirty="0">
                <a:solidFill>
                  <a:schemeClr val="tx1"/>
                </a:solidFill>
              </a:rPr>
              <a:t> </a:t>
            </a:r>
            <a:r>
              <a:rPr lang="fi-FI" sz="2800" b="1" dirty="0" err="1">
                <a:solidFill>
                  <a:schemeClr val="tx1"/>
                </a:solidFill>
              </a:rPr>
              <a:t>working</a:t>
            </a:r>
            <a:r>
              <a:rPr lang="fi-FI" sz="2800" b="1" dirty="0">
                <a:solidFill>
                  <a:schemeClr val="tx1"/>
                </a:solidFill>
              </a:rPr>
              <a:t> </a:t>
            </a:r>
            <a:r>
              <a:rPr lang="fi-FI" sz="2800" b="1" dirty="0" err="1">
                <a:solidFill>
                  <a:schemeClr val="tx1"/>
                </a:solidFill>
              </a:rPr>
              <a:t>lives</a:t>
            </a:r>
            <a:r>
              <a:rPr lang="fi-FI" sz="2800" b="1" dirty="0">
                <a:solidFill>
                  <a:schemeClr val="tx1"/>
                </a:solidFill>
              </a:rPr>
              <a:t>. </a:t>
            </a:r>
            <a:br>
              <a:rPr lang="fi-FI" sz="2800" b="1" dirty="0">
                <a:solidFill>
                  <a:schemeClr val="tx1"/>
                </a:solidFill>
              </a:rPr>
            </a:br>
            <a:r>
              <a:rPr lang="fi-FI" sz="2800" b="1" dirty="0"/>
              <a:t/>
            </a:r>
            <a:br>
              <a:rPr lang="fi-FI" sz="2800" b="1" dirty="0"/>
            </a:br>
            <a:endParaRPr sz="2800" b="1" dirty="0"/>
          </a:p>
        </p:txBody>
      </p:sp>
      <p:sp>
        <p:nvSpPr>
          <p:cNvPr id="424" name="Google Shape;424;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200" b="0" i="0" u="none" strike="noStrike" kern="0" cap="none" spc="0" normalizeH="0" baseline="0" noProof="0">
              <a:ln>
                <a:noFill/>
              </a:ln>
              <a:solidFill>
                <a:srgbClr val="FFFFFF"/>
              </a:solidFill>
              <a:effectLst/>
              <a:uLnTx/>
              <a:uFillTx/>
              <a:latin typeface="Nixie One"/>
              <a:sym typeface="Nixie One"/>
            </a:endParaRPr>
          </a:p>
        </p:txBody>
      </p:sp>
    </p:spTree>
    <p:extLst>
      <p:ext uri="{BB962C8B-B14F-4D97-AF65-F5344CB8AC3E}">
        <p14:creationId xmlns:p14="http://schemas.microsoft.com/office/powerpoint/2010/main" val="42972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21"/>
          <p:cNvSpPr txBox="1">
            <a:spLocks noGrp="1"/>
          </p:cNvSpPr>
          <p:nvPr>
            <p:ph type="title" idx="4294967295"/>
          </p:nvPr>
        </p:nvSpPr>
        <p:spPr>
          <a:xfrm>
            <a:off x="287907" y="2571750"/>
            <a:ext cx="8033133" cy="2392725"/>
          </a:xfrm>
          <a:prstGeom prst="rect">
            <a:avLst/>
          </a:prstGeom>
          <a:solidFill>
            <a:srgbClr val="DDEDF0">
              <a:alpha val="78824"/>
            </a:srgbClr>
          </a:solidFill>
        </p:spPr>
        <p:txBody>
          <a:bodyPr spcFirstLastPara="1" wrap="square" lIns="91425" tIns="91425" rIns="91425" bIns="91425" anchor="t" anchorCtr="0">
            <a:noAutofit/>
          </a:bodyPr>
          <a:lstStyle/>
          <a:p>
            <a:r>
              <a:rPr lang="fi-FI" sz="2800" b="1" dirty="0">
                <a:solidFill>
                  <a:schemeClr val="tx1"/>
                </a:solidFill>
              </a:rPr>
              <a:t>And </a:t>
            </a:r>
            <a:r>
              <a:rPr lang="fi-FI" sz="2800" b="1" dirty="0" err="1">
                <a:solidFill>
                  <a:schemeClr val="tx1"/>
                </a:solidFill>
              </a:rPr>
              <a:t>remember</a:t>
            </a:r>
            <a:r>
              <a:rPr lang="fi-FI" sz="2800" b="1" dirty="0">
                <a:solidFill>
                  <a:schemeClr val="tx1"/>
                </a:solidFill>
              </a:rPr>
              <a:t>: </a:t>
            </a:r>
            <a:br>
              <a:rPr lang="fi-FI" sz="2800" b="1" dirty="0">
                <a:solidFill>
                  <a:schemeClr val="tx1"/>
                </a:solidFill>
              </a:rPr>
            </a:br>
            <a:r>
              <a:rPr lang="fi-FI" sz="2800" b="1" dirty="0" err="1">
                <a:solidFill>
                  <a:schemeClr val="tx1"/>
                </a:solidFill>
              </a:rPr>
              <a:t>Future</a:t>
            </a:r>
            <a:r>
              <a:rPr lang="fi-FI" sz="2800" b="1" dirty="0">
                <a:solidFill>
                  <a:schemeClr val="tx1"/>
                </a:solidFill>
              </a:rPr>
              <a:t> is </a:t>
            </a:r>
            <a:r>
              <a:rPr lang="fi-FI" sz="2800" b="1" dirty="0" err="1">
                <a:solidFill>
                  <a:schemeClr val="tx1"/>
                </a:solidFill>
              </a:rPr>
              <a:t>not</a:t>
            </a:r>
            <a:r>
              <a:rPr lang="fi-FI" sz="2800" b="1" dirty="0">
                <a:solidFill>
                  <a:schemeClr val="tx1"/>
                </a:solidFill>
              </a:rPr>
              <a:t> </a:t>
            </a:r>
            <a:r>
              <a:rPr lang="fi-FI" sz="2800" b="1" dirty="0" err="1">
                <a:solidFill>
                  <a:schemeClr val="tx1"/>
                </a:solidFill>
              </a:rPr>
              <a:t>done</a:t>
            </a:r>
            <a:r>
              <a:rPr lang="fi-FI" sz="2800" b="1" dirty="0">
                <a:solidFill>
                  <a:schemeClr val="tx1"/>
                </a:solidFill>
              </a:rPr>
              <a:t> </a:t>
            </a:r>
            <a:r>
              <a:rPr lang="fi-FI" sz="2800" b="1" dirty="0" err="1">
                <a:solidFill>
                  <a:schemeClr val="tx1"/>
                </a:solidFill>
              </a:rPr>
              <a:t>yet</a:t>
            </a:r>
            <a:r>
              <a:rPr lang="fi-FI" sz="2800" b="1" dirty="0">
                <a:solidFill>
                  <a:schemeClr val="tx1"/>
                </a:solidFill>
              </a:rPr>
              <a:t>. It </a:t>
            </a:r>
            <a:r>
              <a:rPr lang="fi-FI" sz="2800" b="1" dirty="0" err="1">
                <a:solidFill>
                  <a:schemeClr val="tx1"/>
                </a:solidFill>
              </a:rPr>
              <a:t>depends</a:t>
            </a:r>
            <a:r>
              <a:rPr lang="fi-FI" sz="2800" b="1" dirty="0">
                <a:solidFill>
                  <a:schemeClr val="tx1"/>
                </a:solidFill>
              </a:rPr>
              <a:t> on </a:t>
            </a:r>
            <a:r>
              <a:rPr lang="fi-FI" sz="2800" b="1" dirty="0" err="1">
                <a:solidFill>
                  <a:schemeClr val="tx1"/>
                </a:solidFill>
              </a:rPr>
              <a:t>our</a:t>
            </a:r>
            <a:r>
              <a:rPr lang="fi-FI" sz="2800" b="1" dirty="0">
                <a:solidFill>
                  <a:schemeClr val="tx1"/>
                </a:solidFill>
              </a:rPr>
              <a:t> </a:t>
            </a:r>
            <a:r>
              <a:rPr lang="fi-FI" sz="2800" b="1" dirty="0" err="1">
                <a:solidFill>
                  <a:schemeClr val="tx1"/>
                </a:solidFill>
              </a:rPr>
              <a:t>decisions</a:t>
            </a:r>
            <a:r>
              <a:rPr lang="fi-FI" sz="2800" b="1" dirty="0">
                <a:solidFill>
                  <a:schemeClr val="tx1"/>
                </a:solidFill>
              </a:rPr>
              <a:t> and </a:t>
            </a:r>
            <a:r>
              <a:rPr lang="fi-FI" sz="2800" b="1" dirty="0" err="1">
                <a:solidFill>
                  <a:schemeClr val="tx1"/>
                </a:solidFill>
              </a:rPr>
              <a:t>actions</a:t>
            </a:r>
            <a:r>
              <a:rPr lang="fi-FI" sz="2800" b="1" dirty="0">
                <a:solidFill>
                  <a:schemeClr val="tx1"/>
                </a:solidFill>
              </a:rPr>
              <a:t>. </a:t>
            </a:r>
            <a:r>
              <a:rPr lang="fi-FI" sz="2800" b="1" dirty="0" smtClean="0">
                <a:solidFill>
                  <a:schemeClr val="tx1"/>
                </a:solidFill>
              </a:rPr>
              <a:t>YOU </a:t>
            </a:r>
            <a:r>
              <a:rPr lang="fi-FI" sz="2800" b="1" dirty="0" err="1" smtClean="0">
                <a:solidFill>
                  <a:schemeClr val="tx1"/>
                </a:solidFill>
              </a:rPr>
              <a:t>make</a:t>
            </a:r>
            <a:r>
              <a:rPr lang="fi-FI" sz="2800" b="1" dirty="0" smtClean="0">
                <a:solidFill>
                  <a:schemeClr val="tx1"/>
                </a:solidFill>
              </a:rPr>
              <a:t> </a:t>
            </a:r>
            <a:r>
              <a:rPr lang="fi-FI" sz="2800" b="1" dirty="0" err="1">
                <a:solidFill>
                  <a:schemeClr val="tx1"/>
                </a:solidFill>
              </a:rPr>
              <a:t>the</a:t>
            </a:r>
            <a:r>
              <a:rPr lang="fi-FI" sz="2800" b="1" dirty="0">
                <a:solidFill>
                  <a:schemeClr val="tx1"/>
                </a:solidFill>
              </a:rPr>
              <a:t> </a:t>
            </a:r>
            <a:r>
              <a:rPr lang="fi-FI" sz="2800" b="1" dirty="0" err="1">
                <a:solidFill>
                  <a:schemeClr val="tx1"/>
                </a:solidFill>
              </a:rPr>
              <a:t>future</a:t>
            </a:r>
            <a:r>
              <a:rPr lang="fi-FI" sz="2800" b="1" dirty="0">
                <a:solidFill>
                  <a:schemeClr val="tx1"/>
                </a:solidFill>
              </a:rPr>
              <a:t>! </a:t>
            </a:r>
            <a:r>
              <a:rPr lang="fi-FI" sz="2800" b="1" dirty="0" err="1">
                <a:solidFill>
                  <a:schemeClr val="tx1"/>
                </a:solidFill>
              </a:rPr>
              <a:t>Be</a:t>
            </a:r>
            <a:r>
              <a:rPr lang="fi-FI" sz="2800" b="1" dirty="0">
                <a:solidFill>
                  <a:schemeClr val="tx1"/>
                </a:solidFill>
              </a:rPr>
              <a:t> </a:t>
            </a:r>
            <a:r>
              <a:rPr lang="fi-FI" sz="2800" b="1" dirty="0" err="1">
                <a:solidFill>
                  <a:schemeClr val="tx1"/>
                </a:solidFill>
              </a:rPr>
              <a:t>bold</a:t>
            </a:r>
            <a:r>
              <a:rPr lang="fi-FI" sz="2800" b="1" dirty="0">
                <a:solidFill>
                  <a:schemeClr val="tx1"/>
                </a:solidFill>
              </a:rPr>
              <a:t>, </a:t>
            </a:r>
            <a:r>
              <a:rPr lang="fi-FI" sz="2800" b="1" dirty="0" err="1">
                <a:solidFill>
                  <a:schemeClr val="tx1"/>
                </a:solidFill>
              </a:rPr>
              <a:t>follow</a:t>
            </a:r>
            <a:r>
              <a:rPr lang="fi-FI" sz="2800" b="1" dirty="0">
                <a:solidFill>
                  <a:schemeClr val="tx1"/>
                </a:solidFill>
              </a:rPr>
              <a:t> </a:t>
            </a:r>
            <a:r>
              <a:rPr lang="fi-FI" sz="2800" b="1" dirty="0" err="1">
                <a:solidFill>
                  <a:schemeClr val="tx1"/>
                </a:solidFill>
              </a:rPr>
              <a:t>your</a:t>
            </a:r>
            <a:r>
              <a:rPr lang="fi-FI" sz="2800" b="1" dirty="0">
                <a:solidFill>
                  <a:schemeClr val="tx1"/>
                </a:solidFill>
              </a:rPr>
              <a:t> </a:t>
            </a:r>
            <a:r>
              <a:rPr lang="fi-FI" sz="2800" b="1" dirty="0" err="1">
                <a:solidFill>
                  <a:schemeClr val="tx1"/>
                </a:solidFill>
              </a:rPr>
              <a:t>values</a:t>
            </a:r>
            <a:r>
              <a:rPr lang="fi-FI" sz="2800" b="1" dirty="0">
                <a:solidFill>
                  <a:schemeClr val="tx1"/>
                </a:solidFill>
              </a:rPr>
              <a:t> and act. </a:t>
            </a:r>
            <a:br>
              <a:rPr lang="fi-FI" sz="2800" b="1" dirty="0">
                <a:solidFill>
                  <a:schemeClr val="tx1"/>
                </a:solidFill>
              </a:rPr>
            </a:br>
            <a:r>
              <a:rPr lang="fi-FI" sz="2800" b="1" dirty="0" err="1">
                <a:solidFill>
                  <a:schemeClr val="tx1"/>
                </a:solidFill>
              </a:rPr>
              <a:t>Happy</a:t>
            </a:r>
            <a:r>
              <a:rPr lang="fi-FI" sz="2800" b="1" dirty="0">
                <a:solidFill>
                  <a:schemeClr val="tx1"/>
                </a:solidFill>
              </a:rPr>
              <a:t> </a:t>
            </a:r>
            <a:r>
              <a:rPr lang="fi-FI" sz="2800" b="1" dirty="0" err="1">
                <a:solidFill>
                  <a:schemeClr val="tx1"/>
                </a:solidFill>
              </a:rPr>
              <a:t>future</a:t>
            </a:r>
            <a:r>
              <a:rPr lang="fi-FI" sz="2800" b="1" dirty="0">
                <a:solidFill>
                  <a:schemeClr val="tx1"/>
                </a:solidFill>
              </a:rPr>
              <a:t>!  </a:t>
            </a:r>
            <a:br>
              <a:rPr lang="fi-FI" sz="2800" b="1" dirty="0">
                <a:solidFill>
                  <a:schemeClr val="tx1"/>
                </a:solidFill>
              </a:rPr>
            </a:br>
            <a:r>
              <a:rPr lang="fi-FI" sz="2800" b="1" dirty="0"/>
              <a:t/>
            </a:r>
            <a:br>
              <a:rPr lang="fi-FI" sz="2800" b="1" dirty="0"/>
            </a:br>
            <a:endParaRPr sz="2800" b="1" dirty="0"/>
          </a:p>
        </p:txBody>
      </p:sp>
      <p:sp>
        <p:nvSpPr>
          <p:cNvPr id="424" name="Google Shape;424;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Nixie One"/>
                <a:sym typeface="Nixie One"/>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200" b="0" i="0" u="none" strike="noStrike" kern="0" cap="none" spc="0" normalizeH="0" baseline="0" noProof="0">
              <a:ln>
                <a:noFill/>
              </a:ln>
              <a:solidFill>
                <a:srgbClr val="FFFFFF"/>
              </a:solidFill>
              <a:effectLst/>
              <a:uLnTx/>
              <a:uFillTx/>
              <a:latin typeface="Nixie One"/>
              <a:sym typeface="Nixie One"/>
            </a:endParaRPr>
          </a:p>
        </p:txBody>
      </p:sp>
    </p:spTree>
    <p:extLst>
      <p:ext uri="{BB962C8B-B14F-4D97-AF65-F5344CB8AC3E}">
        <p14:creationId xmlns:p14="http://schemas.microsoft.com/office/powerpoint/2010/main" val="420625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5"/>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3" name="Google Shape;573;p35"/>
          <p:cNvSpPr txBox="1">
            <a:spLocks noGrp="1"/>
          </p:cNvSpPr>
          <p:nvPr>
            <p:ph type="ctrTitle" idx="4294967295"/>
          </p:nvPr>
        </p:nvSpPr>
        <p:spPr>
          <a:xfrm>
            <a:off x="3152775" y="1354750"/>
            <a:ext cx="4562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a:t>Thanks!</a:t>
            </a:r>
            <a:endParaRPr sz="8000"/>
          </a:p>
        </p:txBody>
      </p:sp>
      <p:sp>
        <p:nvSpPr>
          <p:cNvPr id="574" name="Google Shape;574;p35"/>
          <p:cNvSpPr txBox="1">
            <a:spLocks noGrp="1"/>
          </p:cNvSpPr>
          <p:nvPr>
            <p:ph type="body" idx="4294967295"/>
          </p:nvPr>
        </p:nvSpPr>
        <p:spPr>
          <a:xfrm>
            <a:off x="3286468" y="2400250"/>
            <a:ext cx="45621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dirty="0"/>
          </a:p>
          <a:p>
            <a:pPr marL="0" lvl="0" indent="0" algn="l" rtl="0">
              <a:spcBef>
                <a:spcPts val="600"/>
              </a:spcBef>
              <a:spcAft>
                <a:spcPts val="0"/>
              </a:spcAft>
              <a:buClr>
                <a:schemeClr val="dk1"/>
              </a:buClr>
              <a:buSzPts val="1100"/>
              <a:buFont typeface="Arial"/>
              <a:buNone/>
            </a:pPr>
            <a:r>
              <a:rPr lang="en" dirty="0"/>
              <a:t>You can find me at:</a:t>
            </a:r>
            <a:endParaRPr dirty="0"/>
          </a:p>
          <a:p>
            <a:pPr marL="457200" lvl="0" indent="-317500" algn="l" rtl="0">
              <a:spcBef>
                <a:spcPts val="600"/>
              </a:spcBef>
              <a:spcAft>
                <a:spcPts val="0"/>
              </a:spcAft>
              <a:buSzPts val="1400"/>
              <a:buChar char="◇"/>
            </a:pPr>
            <a:r>
              <a:rPr lang="fi-FI" dirty="0"/>
              <a:t>Twitter </a:t>
            </a:r>
            <a:r>
              <a:rPr lang="en" dirty="0"/>
              <a:t>@</a:t>
            </a:r>
            <a:r>
              <a:rPr lang="fi-FI" dirty="0" err="1"/>
              <a:t>TeeaOjaELY</a:t>
            </a:r>
            <a:r>
              <a:rPr lang="fi-FI" dirty="0"/>
              <a:t> </a:t>
            </a:r>
            <a:endParaRPr dirty="0"/>
          </a:p>
          <a:p>
            <a:pPr marL="457200" lvl="0" indent="-317500" algn="l" rtl="0">
              <a:spcBef>
                <a:spcPts val="0"/>
              </a:spcBef>
              <a:spcAft>
                <a:spcPts val="0"/>
              </a:spcAft>
              <a:buSzPts val="1400"/>
              <a:buChar char="◇"/>
            </a:pPr>
            <a:r>
              <a:rPr lang="en" dirty="0"/>
              <a:t>LinkedIn Teea </a:t>
            </a:r>
            <a:r>
              <a:rPr lang="fi-FI" dirty="0"/>
              <a:t>Oja </a:t>
            </a:r>
          </a:p>
          <a:p>
            <a:pPr marL="457200" lvl="0" indent="-317500" algn="l" rtl="0">
              <a:spcBef>
                <a:spcPts val="0"/>
              </a:spcBef>
              <a:spcAft>
                <a:spcPts val="0"/>
              </a:spcAft>
              <a:buSzPts val="1400"/>
              <a:buChar char="◇"/>
            </a:pPr>
            <a:r>
              <a:rPr lang="fi-FI" dirty="0"/>
              <a:t>Teea.oja@gmail.com </a:t>
            </a:r>
            <a:endParaRPr dirty="0"/>
          </a:p>
        </p:txBody>
      </p:sp>
      <p:sp>
        <p:nvSpPr>
          <p:cNvPr id="576" name="Google Shape;576;p3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37</a:t>
            </a:fld>
            <a:endParaRPr/>
          </a:p>
        </p:txBody>
      </p:sp>
      <p:grpSp>
        <p:nvGrpSpPr>
          <p:cNvPr id="7" name="Google Shape;611;p38">
            <a:extLst>
              <a:ext uri="{FF2B5EF4-FFF2-40B4-BE49-F238E27FC236}">
                <a16:creationId xmlns:a16="http://schemas.microsoft.com/office/drawing/2014/main" id="{D7F69593-65B6-48EC-8D6C-8189B7DC82F0}"/>
              </a:ext>
            </a:extLst>
          </p:cNvPr>
          <p:cNvGrpSpPr/>
          <p:nvPr/>
        </p:nvGrpSpPr>
        <p:grpSpPr>
          <a:xfrm>
            <a:off x="1399256" y="1395177"/>
            <a:ext cx="941542" cy="909804"/>
            <a:chOff x="3918650" y="293075"/>
            <a:chExt cx="488500" cy="412775"/>
          </a:xfrm>
        </p:grpSpPr>
        <p:sp>
          <p:nvSpPr>
            <p:cNvPr id="8" name="Google Shape;612;p38">
              <a:extLst>
                <a:ext uri="{FF2B5EF4-FFF2-40B4-BE49-F238E27FC236}">
                  <a16:creationId xmlns:a16="http://schemas.microsoft.com/office/drawing/2014/main" id="{AB7836EC-1761-486A-B112-5739E435F237}"/>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3;p38">
              <a:extLst>
                <a:ext uri="{FF2B5EF4-FFF2-40B4-BE49-F238E27FC236}">
                  <a16:creationId xmlns:a16="http://schemas.microsoft.com/office/drawing/2014/main" id="{A3F6C453-18C5-4E3D-9B45-B0B0E642797D}"/>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4;p38">
              <a:extLst>
                <a:ext uri="{FF2B5EF4-FFF2-40B4-BE49-F238E27FC236}">
                  <a16:creationId xmlns:a16="http://schemas.microsoft.com/office/drawing/2014/main" id="{FB3A407E-0F96-448C-9DDD-FAB2A9FE0A86}"/>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682;p38">
            <a:extLst>
              <a:ext uri="{FF2B5EF4-FFF2-40B4-BE49-F238E27FC236}">
                <a16:creationId xmlns:a16="http://schemas.microsoft.com/office/drawing/2014/main" id="{9DBB3C1D-190F-4D80-A808-EA1A518DC475}"/>
              </a:ext>
            </a:extLst>
          </p:cNvPr>
          <p:cNvGrpSpPr/>
          <p:nvPr/>
        </p:nvGrpSpPr>
        <p:grpSpPr>
          <a:xfrm>
            <a:off x="1827608" y="758962"/>
            <a:ext cx="628737" cy="648283"/>
            <a:chOff x="2594325" y="1627175"/>
            <a:chExt cx="440850" cy="440850"/>
          </a:xfrm>
        </p:grpSpPr>
        <p:sp>
          <p:nvSpPr>
            <p:cNvPr id="12" name="Google Shape;683;p38">
              <a:extLst>
                <a:ext uri="{FF2B5EF4-FFF2-40B4-BE49-F238E27FC236}">
                  <a16:creationId xmlns:a16="http://schemas.microsoft.com/office/drawing/2014/main" id="{198CDEEE-214A-4F2A-A440-3D4AAE176BB7}"/>
                </a:ext>
              </a:extLst>
            </p:cNvPr>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4;p38">
              <a:extLst>
                <a:ext uri="{FF2B5EF4-FFF2-40B4-BE49-F238E27FC236}">
                  <a16:creationId xmlns:a16="http://schemas.microsoft.com/office/drawing/2014/main" id="{6C4A01E7-21EA-4E82-A52A-FBC50C690FBA}"/>
                </a:ext>
              </a:extLst>
            </p:cNvPr>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5;p38">
              <a:extLst>
                <a:ext uri="{FF2B5EF4-FFF2-40B4-BE49-F238E27FC236}">
                  <a16:creationId xmlns:a16="http://schemas.microsoft.com/office/drawing/2014/main" id="{66D6F81D-7FC3-4B30-893B-2FFB9BB87E5D}"/>
                </a:ext>
              </a:extLst>
            </p:cNvPr>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p>
            <a:pPr marL="0" lvl="0" indent="0">
              <a:buNone/>
            </a:pPr>
            <a:r>
              <a:rPr lang="en-US" sz="2800" dirty="0"/>
              <a:t>(A career is…) the period that spans all the </a:t>
            </a:r>
            <a:r>
              <a:rPr lang="en-US" sz="2800" u="sng" dirty="0"/>
              <a:t>working years </a:t>
            </a:r>
            <a:r>
              <a:rPr lang="en-US" sz="2800" dirty="0"/>
              <a:t>of our life. A career can go through many changes but we only get one. Everything we experience while we work takes place under the umbrella of our career. </a:t>
            </a:r>
            <a:endParaRPr sz="2800" dirty="0"/>
          </a:p>
        </p:txBody>
      </p:sp>
      <p:sp>
        <p:nvSpPr>
          <p:cNvPr id="367" name="Google Shape;367;p1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sp>
        <p:nvSpPr>
          <p:cNvPr id="3" name="Suorakulmio 2">
            <a:extLst>
              <a:ext uri="{FF2B5EF4-FFF2-40B4-BE49-F238E27FC236}">
                <a16:creationId xmlns:a16="http://schemas.microsoft.com/office/drawing/2014/main" id="{E2EBF0A3-26E1-4C77-8A40-C2D2A2F3A0B7}"/>
              </a:ext>
            </a:extLst>
          </p:cNvPr>
          <p:cNvSpPr/>
          <p:nvPr/>
        </p:nvSpPr>
        <p:spPr>
          <a:xfrm rot="1246531">
            <a:off x="4054807" y="3380922"/>
            <a:ext cx="2813450" cy="724493"/>
          </a:xfrm>
          <a:prstGeom prst="rect">
            <a:avLst/>
          </a:prstGeom>
          <a:noFill/>
        </p:spPr>
        <p:txBody>
          <a:bodyPr wrap="none" lIns="91440" tIns="45720" rIns="91440" bIns="45720">
            <a:prstTxWarp prst="textArchDown">
              <a:avLst/>
            </a:prstTxWarp>
            <a:spAutoFit/>
          </a:bodyPr>
          <a:lstStyle/>
          <a:p>
            <a:pPr algn="ctr"/>
            <a:r>
              <a:rPr lang="fi-FI" sz="5400" dirty="0">
                <a:ln w="0"/>
                <a:solidFill>
                  <a:schemeClr val="bg1"/>
                </a:solidFill>
                <a:effectLst>
                  <a:outerShdw blurRad="38100" dist="25400" dir="5400000" algn="ctr" rotWithShape="0">
                    <a:srgbClr val="6E747A">
                      <a:alpha val="43000"/>
                    </a:srgbClr>
                  </a:outerShdw>
                </a:effectLst>
              </a:rPr>
              <a:t>l</a:t>
            </a:r>
            <a:r>
              <a:rPr lang="fi-FI" sz="5400" b="0" cap="none" spc="0" dirty="0">
                <a:ln w="0"/>
                <a:solidFill>
                  <a:schemeClr val="bg1"/>
                </a:solidFill>
                <a:effectLst>
                  <a:outerShdw blurRad="38100" dist="25400" dir="5400000" algn="ctr" rotWithShape="0">
                    <a:srgbClr val="6E747A">
                      <a:alpha val="43000"/>
                    </a:srgbClr>
                  </a:outerShdw>
                </a:effectLst>
              </a:rPr>
              <a:t>ive </a:t>
            </a:r>
            <a:r>
              <a:rPr lang="fi-FI" sz="5400" b="0" cap="none" spc="0" dirty="0" err="1">
                <a:ln w="0"/>
                <a:solidFill>
                  <a:schemeClr val="bg1"/>
                </a:solidFill>
                <a:effectLst>
                  <a:outerShdw blurRad="38100" dist="25400" dir="5400000" algn="ctr" rotWithShape="0">
                    <a:srgbClr val="6E747A">
                      <a:alpha val="43000"/>
                    </a:srgbClr>
                  </a:outerShdw>
                </a:effectLst>
              </a:rPr>
              <a:t>these</a:t>
            </a:r>
            <a:r>
              <a:rPr lang="fi-FI" sz="5400" b="0" cap="none" spc="0" dirty="0">
                <a:ln w="0"/>
                <a:solidFill>
                  <a:schemeClr val="bg1"/>
                </a:solidFill>
                <a:effectLst>
                  <a:outerShdw blurRad="38100" dist="25400" dir="5400000" algn="ctr" rotWithShape="0">
                    <a:srgbClr val="6E747A">
                      <a:alpha val="43000"/>
                    </a:srgbClr>
                  </a:outerShdw>
                </a:effectLst>
              </a:rPr>
              <a:t> </a:t>
            </a:r>
            <a:r>
              <a:rPr lang="fi-FI" sz="5400" b="0" cap="none" spc="0" dirty="0" err="1">
                <a:ln w="0"/>
                <a:solidFill>
                  <a:schemeClr val="bg1"/>
                </a:solidFill>
                <a:effectLst>
                  <a:outerShdw blurRad="38100" dist="25400" dir="5400000" algn="ctr" rotWithShape="0">
                    <a:srgbClr val="6E747A">
                      <a:alpha val="43000"/>
                    </a:srgbClr>
                  </a:outerShdw>
                </a:effectLst>
              </a:rPr>
              <a:t>years</a:t>
            </a:r>
            <a:endParaRPr lang="fi-FI" sz="5400" b="0" cap="none" spc="0"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788171" y="1499569"/>
            <a:ext cx="5638800" cy="214436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sz="4400" dirty="0" err="1"/>
              <a:t>What</a:t>
            </a:r>
            <a:r>
              <a:rPr lang="fi-FI" sz="4400" dirty="0"/>
              <a:t> is </a:t>
            </a:r>
            <a:r>
              <a:rPr lang="fi-FI" sz="4400" dirty="0" err="1"/>
              <a:t>career</a:t>
            </a:r>
            <a:r>
              <a:rPr lang="fi-FI" sz="4400" dirty="0"/>
              <a:t> management and </a:t>
            </a:r>
            <a:r>
              <a:rPr lang="fi-FI" sz="4400" dirty="0" err="1"/>
              <a:t>career</a:t>
            </a:r>
            <a:r>
              <a:rPr lang="fi-FI" sz="4400" dirty="0"/>
              <a:t> </a:t>
            </a:r>
            <a:r>
              <a:rPr lang="fi-FI" sz="4400" dirty="0" err="1"/>
              <a:t>planning</a:t>
            </a:r>
            <a:r>
              <a:rPr lang="fi-FI" sz="4400" dirty="0"/>
              <a:t>? </a:t>
            </a:r>
            <a:endParaRPr sz="4400" dirty="0"/>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82145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0377D9CF-2D1F-41CD-9018-35921F2156A2}"/>
              </a:ext>
            </a:extLst>
          </p:cNvPr>
          <p:cNvSpPr>
            <a:spLocks noGrp="1"/>
          </p:cNvSpPr>
          <p:nvPr>
            <p:ph type="body" idx="1"/>
          </p:nvPr>
        </p:nvSpPr>
        <p:spPr/>
        <p:txBody>
          <a:bodyPr/>
          <a:lstStyle/>
          <a:p>
            <a:pPr marL="76200" indent="0">
              <a:buNone/>
            </a:pPr>
            <a:r>
              <a:rPr lang="en-US" sz="2800" b="1" dirty="0"/>
              <a:t>Career management </a:t>
            </a:r>
            <a:r>
              <a:rPr lang="en-US" sz="2800" dirty="0"/>
              <a:t>is the combination of structured planning and the active management choice of one's own professional career. The outcome of successful career management should include personal fulfillment, work/life balance, goal achievement and financial security.</a:t>
            </a:r>
            <a:endParaRPr lang="fi-FI" sz="2800" dirty="0"/>
          </a:p>
        </p:txBody>
      </p:sp>
    </p:spTree>
    <p:extLst>
      <p:ext uri="{BB962C8B-B14F-4D97-AF65-F5344CB8AC3E}">
        <p14:creationId xmlns:p14="http://schemas.microsoft.com/office/powerpoint/2010/main" val="306656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644BA18-7458-4651-B00E-E2C8C824DDD3}"/>
              </a:ext>
            </a:extLst>
          </p:cNvPr>
          <p:cNvSpPr>
            <a:spLocks noGrp="1"/>
          </p:cNvSpPr>
          <p:nvPr>
            <p:ph type="body" idx="1"/>
          </p:nvPr>
        </p:nvSpPr>
        <p:spPr/>
        <p:txBody>
          <a:bodyPr/>
          <a:lstStyle/>
          <a:p>
            <a:pPr marL="76200" indent="0">
              <a:buNone/>
            </a:pPr>
            <a:r>
              <a:rPr lang="en-US" sz="2800" b="1" dirty="0"/>
              <a:t>Career planning </a:t>
            </a:r>
            <a:r>
              <a:rPr lang="en-US" sz="2800" dirty="0"/>
              <a:t>is the ongoing process where you: Explore your interests and abilities; Strategically plan your career goals; and Create your future work success by designing learning and action plans to help you achieve your goals.</a:t>
            </a:r>
            <a:endParaRPr lang="fi-FI" sz="2800" dirty="0"/>
          </a:p>
        </p:txBody>
      </p:sp>
      <p:sp>
        <p:nvSpPr>
          <p:cNvPr id="3" name="Dian numeron paikkamerkki 2">
            <a:extLst>
              <a:ext uri="{FF2B5EF4-FFF2-40B4-BE49-F238E27FC236}">
                <a16:creationId xmlns:a16="http://schemas.microsoft.com/office/drawing/2014/main" id="{E6B15854-7CF4-4A0A-8EBF-A9930634A9C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0317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E745A6-6ADF-48EE-9AB5-A5D4F0E3085D}"/>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0C6DE21B-8E2F-4E16-BA8C-535BAEA50D50}"/>
              </a:ext>
            </a:extLst>
          </p:cNvPr>
          <p:cNvSpPr>
            <a:spLocks noGrp="1"/>
          </p:cNvSpPr>
          <p:nvPr>
            <p:ph type="subTitle" idx="1"/>
          </p:nvPr>
        </p:nvSpPr>
        <p:spPr/>
        <p:txBody>
          <a:bodyPr/>
          <a:lstStyle/>
          <a:p>
            <a:endParaRPr lang="fi-FI"/>
          </a:p>
        </p:txBody>
      </p:sp>
      <p:pic>
        <p:nvPicPr>
          <p:cNvPr id="4" name="Kuva 3">
            <a:extLst>
              <a:ext uri="{FF2B5EF4-FFF2-40B4-BE49-F238E27FC236}">
                <a16:creationId xmlns:a16="http://schemas.microsoft.com/office/drawing/2014/main" id="{D49B2CEA-D54B-4C88-A729-EC54B6E689C8}"/>
              </a:ext>
            </a:extLst>
          </p:cNvPr>
          <p:cNvPicPr>
            <a:picLocks noChangeAspect="1"/>
          </p:cNvPicPr>
          <p:nvPr/>
        </p:nvPicPr>
        <p:blipFill>
          <a:blip r:embed="rId3"/>
          <a:stretch>
            <a:fillRect/>
          </a:stretch>
        </p:blipFill>
        <p:spPr>
          <a:xfrm>
            <a:off x="2286000" y="0"/>
            <a:ext cx="6858000" cy="5143500"/>
          </a:xfrm>
          <a:prstGeom prst="rect">
            <a:avLst/>
          </a:prstGeom>
        </p:spPr>
      </p:pic>
    </p:spTree>
    <p:extLst>
      <p:ext uri="{BB962C8B-B14F-4D97-AF65-F5344CB8AC3E}">
        <p14:creationId xmlns:p14="http://schemas.microsoft.com/office/powerpoint/2010/main" val="317998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DCFDFE9-DC60-49A6-BF3A-1E4287276921}"/>
              </a:ext>
            </a:extLst>
          </p:cNvPr>
          <p:cNvSpPr>
            <a:spLocks noGrp="1"/>
          </p:cNvSpPr>
          <p:nvPr>
            <p:ph type="title"/>
          </p:nvPr>
        </p:nvSpPr>
        <p:spPr>
          <a:xfrm>
            <a:off x="1732700" y="2063852"/>
            <a:ext cx="5492189" cy="645300"/>
          </a:xfrm>
        </p:spPr>
        <p:txBody>
          <a:bodyPr/>
          <a:lstStyle/>
          <a:p>
            <a:r>
              <a:rPr lang="fi-FI" dirty="0"/>
              <a:t>CAREER MANAGEMENT SKILLS</a:t>
            </a:r>
          </a:p>
        </p:txBody>
      </p:sp>
      <p:sp>
        <p:nvSpPr>
          <p:cNvPr id="5" name="Tekstin paikkamerkki 4">
            <a:extLst>
              <a:ext uri="{FF2B5EF4-FFF2-40B4-BE49-F238E27FC236}">
                <a16:creationId xmlns:a16="http://schemas.microsoft.com/office/drawing/2014/main" id="{BE21A124-CA78-4E8F-9EBE-E8D960776AC6}"/>
              </a:ext>
            </a:extLst>
          </p:cNvPr>
          <p:cNvSpPr>
            <a:spLocks noGrp="1"/>
          </p:cNvSpPr>
          <p:nvPr>
            <p:ph type="body" idx="1"/>
          </p:nvPr>
        </p:nvSpPr>
        <p:spPr>
          <a:xfrm>
            <a:off x="1732700" y="2571750"/>
            <a:ext cx="5763122" cy="2214739"/>
          </a:xfrm>
        </p:spPr>
        <p:txBody>
          <a:bodyPr/>
          <a:lstStyle/>
          <a:p>
            <a:pPr marL="139700" indent="0">
              <a:buNone/>
            </a:pPr>
            <a:r>
              <a:rPr lang="en-US" sz="2000" dirty="0"/>
              <a:t>Career management skills (CMS) are competencies which help individuals to </a:t>
            </a:r>
            <a:r>
              <a:rPr lang="en-US" sz="2000" b="1" dirty="0"/>
              <a:t>identify their existing skills, develop career learning goals and take action to enhance their careers.</a:t>
            </a:r>
          </a:p>
        </p:txBody>
      </p:sp>
    </p:spTree>
    <p:extLst>
      <p:ext uri="{BB962C8B-B14F-4D97-AF65-F5344CB8AC3E}">
        <p14:creationId xmlns:p14="http://schemas.microsoft.com/office/powerpoint/2010/main" val="3401369673"/>
      </p:ext>
    </p:extLst>
  </p:cSld>
  <p:clrMapOvr>
    <a:masterClrMapping/>
  </p:clrMapOvr>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2342</Words>
  <Application>Microsoft Office PowerPoint</Application>
  <PresentationFormat>Näytössä katseltava esitys (16:9)</PresentationFormat>
  <Paragraphs>166</Paragraphs>
  <Slides>37</Slides>
  <Notes>33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37</vt:i4>
      </vt:variant>
    </vt:vector>
  </HeadingPairs>
  <TitlesOfParts>
    <vt:vector size="42" baseType="lpstr">
      <vt:lpstr>Nixie One</vt:lpstr>
      <vt:lpstr>Arial</vt:lpstr>
      <vt:lpstr>Helvetica Neue</vt:lpstr>
      <vt:lpstr>Muli</vt:lpstr>
      <vt:lpstr>Imogen template</vt:lpstr>
      <vt:lpstr>CAREER MANAGEMENT SKILLS  Workshop</vt:lpstr>
      <vt:lpstr>Hello!</vt:lpstr>
      <vt:lpstr>What is a career?  Say anything, that comes in your mind!  </vt:lpstr>
      <vt:lpstr>PowerPoint-esitys</vt:lpstr>
      <vt:lpstr>What is career management and career planning? </vt:lpstr>
      <vt:lpstr>PowerPoint-esitys</vt:lpstr>
      <vt:lpstr>PowerPoint-esitys</vt:lpstr>
      <vt:lpstr>PowerPoint-esitys</vt:lpstr>
      <vt:lpstr>CAREER MANAGEMENT SKILLS</vt:lpstr>
      <vt:lpstr>EU: </vt:lpstr>
      <vt:lpstr>1. Personal effectiveness</vt:lpstr>
      <vt:lpstr>2. Managing relationships  3. Finding work and accessing learning  4. Managing life and career  5. Understanding the world  (Find all CMS:s here) </vt:lpstr>
      <vt:lpstr>Today we… </vt:lpstr>
      <vt:lpstr>Get up and go to see the cards with pictures.   Find a picture that says something about your future. This is a metaphor!  Is it a plan you already have, is it a hope, or is it a feeling you have? </vt:lpstr>
      <vt:lpstr>Turn the card around and find a colour. Go sit to a group with people that have the same colour! Then divide the group in two, so that you have only 4 people in your smaller group.  Keep the card with you. </vt:lpstr>
      <vt:lpstr>PowerPoint-esitys</vt:lpstr>
      <vt:lpstr>PowerPoint-esitys</vt:lpstr>
      <vt:lpstr>PowerPoint-esitys</vt:lpstr>
      <vt:lpstr>PowerPoint-esitys</vt:lpstr>
      <vt:lpstr>PowerPoint-esitys</vt:lpstr>
      <vt:lpstr>Why is it important to know your strenghts? </vt:lpstr>
      <vt:lpstr>PowerPoint-esitys</vt:lpstr>
      <vt:lpstr>Skills needed in the working life </vt:lpstr>
      <vt:lpstr>Survival  on the moon</vt:lpstr>
      <vt:lpstr>Skills needed in the future working life </vt:lpstr>
      <vt:lpstr>What do we know about the future? How can we know, what we need? </vt:lpstr>
      <vt:lpstr>PowerPoint-esitys</vt:lpstr>
      <vt:lpstr>PowerPoint-esitys</vt:lpstr>
      <vt:lpstr>PowerPoint-esitys</vt:lpstr>
      <vt:lpstr>SITRA MEGATREND CARDS   These cards contain various trends which SITRA believes are already affecting our lives and society– and thus also our future.  Cards are not to predict the future. Cards enable us to make our own thoughts nimbler and to stretch them further. Create new ideas and visions about the possible future!  </vt:lpstr>
      <vt:lpstr>Stand up, hold your original colour card in your hand. Start walking!   Form a group of 6 people, where everyone has a different colour.     </vt:lpstr>
      <vt:lpstr>SITRA MEGATREND CARDS </vt:lpstr>
      <vt:lpstr>Let’s share!  There are two other groups with different cards. Visit them and discuss the skills they’ve written down.  Pick one skill you already master! And pick one skill you don’t have yet, but wish to develop. </vt:lpstr>
      <vt:lpstr>Go back to your group of 6 people. Tell others the skill you already have.  Then tell about the skill you wish to develop, and how exactly you will develop it. Group members will help you by generating ideas how you can develop this skill.    </vt:lpstr>
      <vt:lpstr>LIFELONG LEARNING  …will be a necessity!   Lifelong learning should become a new basic feature of life, since life spans will continue to increase in the future. In more and more people live to around 100, it is quite likely that the education acquired in the early stages of life will not support people throughout their working lives.   </vt:lpstr>
      <vt:lpstr>And remember:  Future is not done yet. It depends on our decisions and actions. YOU make the future! Be bold, follow your values and act.  Happy future!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OMISTAJA</dc:creator>
  <cp:lastModifiedBy>Oja Teea</cp:lastModifiedBy>
  <cp:revision>70</cp:revision>
  <dcterms:modified xsi:type="dcterms:W3CDTF">2019-02-27T08:48:37Z</dcterms:modified>
</cp:coreProperties>
</file>