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99CC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6" d="100"/>
          <a:sy n="86" d="100"/>
        </p:scale>
        <p:origin x="9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9D971-89AB-4013-A4C3-B55E04859DCF}" type="doc">
      <dgm:prSet loTypeId="urn:microsoft.com/office/officeart/2005/8/layout/vList2" loCatId="list" qsTypeId="urn:microsoft.com/office/officeart/2005/8/quickstyle/3d4" qsCatId="3D" csTypeId="urn:microsoft.com/office/officeart/2005/8/colors/accent1_2" csCatId="accent1"/>
      <dgm:spPr/>
      <dgm:t>
        <a:bodyPr/>
        <a:lstStyle/>
        <a:p>
          <a:endParaRPr lang="el-GR"/>
        </a:p>
      </dgm:t>
    </dgm:pt>
    <dgm:pt modelId="{10754D7B-9B80-42CB-AE58-593F0D0C11A9}">
      <dgm:prSet custT="1"/>
      <dgm:spPr/>
      <dgm:t>
        <a:bodyPr/>
        <a:lstStyle/>
        <a:p>
          <a:pPr rtl="0"/>
          <a:r>
            <a:rPr lang="en-US" sz="2000" dirty="0" smtClean="0">
              <a:solidFill>
                <a:schemeClr val="bg1"/>
              </a:solidFill>
              <a:latin typeface="Alaska" panose="020E0602030304020303" pitchFamily="34" charset="0"/>
            </a:rPr>
            <a:t>A wide range of materials evidencing your work (media, images, video, etc.)</a:t>
          </a:r>
          <a:endParaRPr lang="el-GR" sz="2000" dirty="0">
            <a:solidFill>
              <a:schemeClr val="bg1"/>
            </a:solidFill>
          </a:endParaRPr>
        </a:p>
      </dgm:t>
    </dgm:pt>
    <dgm:pt modelId="{A1B52096-5D7F-4E28-AB6D-ED246857A20F}" type="parTrans" cxnId="{3EF7128A-40EA-4B2C-8CC1-A4468B09AD64}">
      <dgm:prSet/>
      <dgm:spPr/>
      <dgm:t>
        <a:bodyPr/>
        <a:lstStyle/>
        <a:p>
          <a:endParaRPr lang="el-GR"/>
        </a:p>
      </dgm:t>
    </dgm:pt>
    <dgm:pt modelId="{5A2AF8DD-0E2E-4C9C-A45B-5031478057CF}" type="sibTrans" cxnId="{3EF7128A-40EA-4B2C-8CC1-A4468B09AD64}">
      <dgm:prSet/>
      <dgm:spPr/>
      <dgm:t>
        <a:bodyPr/>
        <a:lstStyle/>
        <a:p>
          <a:endParaRPr lang="el-GR"/>
        </a:p>
      </dgm:t>
    </dgm:pt>
    <dgm:pt modelId="{27414085-6D92-4C7C-A291-EC6A2FC3A283}">
      <dgm:prSet custT="1"/>
      <dgm:spPr/>
      <dgm:t>
        <a:bodyPr/>
        <a:lstStyle/>
        <a:p>
          <a:pPr rtl="0"/>
          <a:r>
            <a:rPr lang="en-US" sz="2000" dirty="0" smtClean="0">
              <a:solidFill>
                <a:schemeClr val="bg1"/>
              </a:solidFill>
              <a:latin typeface="Alaska" panose="020E0602030304020303" pitchFamily="34" charset="0"/>
            </a:rPr>
            <a:t>Demonstrations of required competencies</a:t>
          </a:r>
          <a:endParaRPr lang="el-GR" sz="2000" dirty="0">
            <a:solidFill>
              <a:schemeClr val="bg1"/>
            </a:solidFill>
          </a:endParaRPr>
        </a:p>
      </dgm:t>
    </dgm:pt>
    <dgm:pt modelId="{487EE2AF-DAAD-4BA7-956B-B87DED5B5A37}" type="parTrans" cxnId="{42CA5E0E-BCFC-455B-BE30-A907A2152961}">
      <dgm:prSet/>
      <dgm:spPr/>
      <dgm:t>
        <a:bodyPr/>
        <a:lstStyle/>
        <a:p>
          <a:endParaRPr lang="el-GR"/>
        </a:p>
      </dgm:t>
    </dgm:pt>
    <dgm:pt modelId="{A31EB122-9C53-4AB3-BC7E-0D32FF3D456E}" type="sibTrans" cxnId="{42CA5E0E-BCFC-455B-BE30-A907A2152961}">
      <dgm:prSet/>
      <dgm:spPr/>
      <dgm:t>
        <a:bodyPr/>
        <a:lstStyle/>
        <a:p>
          <a:endParaRPr lang="el-GR"/>
        </a:p>
      </dgm:t>
    </dgm:pt>
    <dgm:pt modelId="{AD66373A-0DF2-4555-A65F-93357F5290ED}">
      <dgm:prSet custT="1"/>
      <dgm:spPr/>
      <dgm:t>
        <a:bodyPr/>
        <a:lstStyle/>
        <a:p>
          <a:pPr rtl="0"/>
          <a:r>
            <a:rPr lang="en-US" sz="2000" dirty="0" smtClean="0">
              <a:solidFill>
                <a:schemeClr val="bg1"/>
              </a:solidFill>
              <a:latin typeface="Alaska" panose="020E0602030304020303" pitchFamily="34" charset="0"/>
            </a:rPr>
            <a:t>Work samples across a very broad spectrum of creative fields</a:t>
          </a:r>
          <a:endParaRPr lang="el-GR" sz="2000" dirty="0">
            <a:solidFill>
              <a:schemeClr val="bg1"/>
            </a:solidFill>
          </a:endParaRPr>
        </a:p>
      </dgm:t>
    </dgm:pt>
    <dgm:pt modelId="{D83597C8-EA77-4B50-AF29-BB5940106714}" type="parTrans" cxnId="{7B784397-A123-4175-9AEB-75339C66C990}">
      <dgm:prSet/>
      <dgm:spPr/>
      <dgm:t>
        <a:bodyPr/>
        <a:lstStyle/>
        <a:p>
          <a:endParaRPr lang="el-GR"/>
        </a:p>
      </dgm:t>
    </dgm:pt>
    <dgm:pt modelId="{CEF46C84-586A-41BF-B416-96156619CAAA}" type="sibTrans" cxnId="{7B784397-A123-4175-9AEB-75339C66C990}">
      <dgm:prSet/>
      <dgm:spPr/>
      <dgm:t>
        <a:bodyPr/>
        <a:lstStyle/>
        <a:p>
          <a:endParaRPr lang="el-GR"/>
        </a:p>
      </dgm:t>
    </dgm:pt>
    <dgm:pt modelId="{1C79F32D-F12D-4F5C-88AE-25785DB81566}">
      <dgm:prSet custT="1"/>
      <dgm:spPr/>
      <dgm:t>
        <a:bodyPr/>
        <a:lstStyle/>
        <a:p>
          <a:pPr rtl="0"/>
          <a:r>
            <a:rPr lang="en-US" sz="2000" dirty="0" smtClean="0">
              <a:solidFill>
                <a:schemeClr val="bg1"/>
              </a:solidFill>
              <a:latin typeface="Alaska" panose="020E0602030304020303" pitchFamily="34" charset="0"/>
            </a:rPr>
            <a:t>Project work, essential job requirement examples of targeted skills</a:t>
          </a:r>
          <a:endParaRPr lang="el-GR" sz="2000" dirty="0">
            <a:solidFill>
              <a:schemeClr val="bg1"/>
            </a:solidFill>
          </a:endParaRPr>
        </a:p>
      </dgm:t>
    </dgm:pt>
    <dgm:pt modelId="{86F78DCB-2FB4-495B-AF01-98993AE3146E}" type="parTrans" cxnId="{69415BA5-82C5-47B7-9F12-E03B3F301E1B}">
      <dgm:prSet/>
      <dgm:spPr/>
      <dgm:t>
        <a:bodyPr/>
        <a:lstStyle/>
        <a:p>
          <a:endParaRPr lang="el-GR"/>
        </a:p>
      </dgm:t>
    </dgm:pt>
    <dgm:pt modelId="{C2D22D6E-D247-49A1-B132-1A037A911464}" type="sibTrans" cxnId="{69415BA5-82C5-47B7-9F12-E03B3F301E1B}">
      <dgm:prSet/>
      <dgm:spPr/>
      <dgm:t>
        <a:bodyPr/>
        <a:lstStyle/>
        <a:p>
          <a:endParaRPr lang="el-GR"/>
        </a:p>
      </dgm:t>
    </dgm:pt>
    <dgm:pt modelId="{4D8A6D32-11B9-415D-9D03-EA31824B793C}">
      <dgm:prSet custT="1"/>
      <dgm:spPr/>
      <dgm:t>
        <a:bodyPr/>
        <a:lstStyle/>
        <a:p>
          <a:pPr rtl="0"/>
          <a:r>
            <a:rPr lang="en-US" sz="2000" dirty="0" smtClean="0">
              <a:solidFill>
                <a:schemeClr val="bg1"/>
              </a:solidFill>
              <a:latin typeface="Alaska" panose="020E0602030304020303" pitchFamily="34" charset="0"/>
            </a:rPr>
            <a:t>Top quality creative work and performance materials</a:t>
          </a:r>
          <a:endParaRPr lang="el-GR" sz="2000" dirty="0">
            <a:solidFill>
              <a:schemeClr val="bg1"/>
            </a:solidFill>
          </a:endParaRPr>
        </a:p>
      </dgm:t>
    </dgm:pt>
    <dgm:pt modelId="{44FDD0C3-9955-48EE-86B2-94B8C556E6A6}" type="parTrans" cxnId="{213C40A3-D541-4AEB-A440-20F378796EDB}">
      <dgm:prSet/>
      <dgm:spPr/>
      <dgm:t>
        <a:bodyPr/>
        <a:lstStyle/>
        <a:p>
          <a:endParaRPr lang="el-GR"/>
        </a:p>
      </dgm:t>
    </dgm:pt>
    <dgm:pt modelId="{C943F344-88F9-4115-A15D-B1A29C86DA2E}" type="sibTrans" cxnId="{213C40A3-D541-4AEB-A440-20F378796EDB}">
      <dgm:prSet/>
      <dgm:spPr/>
      <dgm:t>
        <a:bodyPr/>
        <a:lstStyle/>
        <a:p>
          <a:endParaRPr lang="el-GR"/>
        </a:p>
      </dgm:t>
    </dgm:pt>
    <dgm:pt modelId="{B0DD3046-42D3-4811-9B9E-9A2F7B42F5D6}">
      <dgm:prSet custT="1"/>
      <dgm:spPr/>
      <dgm:t>
        <a:bodyPr/>
        <a:lstStyle/>
        <a:p>
          <a:pPr rtl="0"/>
          <a:r>
            <a:rPr lang="en-US" sz="2000" dirty="0" smtClean="0">
              <a:solidFill>
                <a:schemeClr val="bg1"/>
              </a:solidFill>
              <a:latin typeface="Alaska" panose="020E0602030304020303" pitchFamily="34" charset="0"/>
            </a:rPr>
            <a:t>Specific examples of required experience and skills in context with a position</a:t>
          </a:r>
          <a:endParaRPr lang="el-GR" sz="2000" dirty="0">
            <a:solidFill>
              <a:schemeClr val="bg1"/>
            </a:solidFill>
          </a:endParaRPr>
        </a:p>
      </dgm:t>
    </dgm:pt>
    <dgm:pt modelId="{015C76C0-B852-421A-BC2A-38CD6CD02308}" type="parTrans" cxnId="{F7687F99-6370-4811-91F2-E4953ABCD68D}">
      <dgm:prSet/>
      <dgm:spPr/>
      <dgm:t>
        <a:bodyPr/>
        <a:lstStyle/>
        <a:p>
          <a:endParaRPr lang="el-GR"/>
        </a:p>
      </dgm:t>
    </dgm:pt>
    <dgm:pt modelId="{7DA80692-DB69-4F0E-B2ED-CB863421C83D}" type="sibTrans" cxnId="{F7687F99-6370-4811-91F2-E4953ABCD68D}">
      <dgm:prSet/>
      <dgm:spPr/>
      <dgm:t>
        <a:bodyPr/>
        <a:lstStyle/>
        <a:p>
          <a:endParaRPr lang="el-GR"/>
        </a:p>
      </dgm:t>
    </dgm:pt>
    <dgm:pt modelId="{B55A4E16-ED70-49C6-ACDA-CD72B5D778A8}" type="pres">
      <dgm:prSet presAssocID="{9849D971-89AB-4013-A4C3-B55E04859DCF}" presName="linear" presStyleCnt="0">
        <dgm:presLayoutVars>
          <dgm:animLvl val="lvl"/>
          <dgm:resizeHandles val="exact"/>
        </dgm:presLayoutVars>
      </dgm:prSet>
      <dgm:spPr/>
    </dgm:pt>
    <dgm:pt modelId="{199C158F-F8E3-4495-AD8E-2F1BB50AFC5D}" type="pres">
      <dgm:prSet presAssocID="{10754D7B-9B80-42CB-AE58-593F0D0C11A9}" presName="parentText" presStyleLbl="node1" presStyleIdx="0" presStyleCnt="6" custLinFactNeighborX="-127" custLinFactNeighborY="-81017">
        <dgm:presLayoutVars>
          <dgm:chMax val="0"/>
          <dgm:bulletEnabled val="1"/>
        </dgm:presLayoutVars>
      </dgm:prSet>
      <dgm:spPr/>
    </dgm:pt>
    <dgm:pt modelId="{FD3D8130-DAC6-4528-973A-9F142E4971A3}" type="pres">
      <dgm:prSet presAssocID="{5A2AF8DD-0E2E-4C9C-A45B-5031478057CF}" presName="spacer" presStyleCnt="0"/>
      <dgm:spPr/>
    </dgm:pt>
    <dgm:pt modelId="{CE4124D5-F60E-44A9-AF23-740716AF3A5F}" type="pres">
      <dgm:prSet presAssocID="{27414085-6D92-4C7C-A291-EC6A2FC3A283}" presName="parentText" presStyleLbl="node1" presStyleIdx="1" presStyleCnt="6">
        <dgm:presLayoutVars>
          <dgm:chMax val="0"/>
          <dgm:bulletEnabled val="1"/>
        </dgm:presLayoutVars>
      </dgm:prSet>
      <dgm:spPr/>
    </dgm:pt>
    <dgm:pt modelId="{2059DEF7-BB2E-47A3-BA13-1DC573E38DDC}" type="pres">
      <dgm:prSet presAssocID="{A31EB122-9C53-4AB3-BC7E-0D32FF3D456E}" presName="spacer" presStyleCnt="0"/>
      <dgm:spPr/>
    </dgm:pt>
    <dgm:pt modelId="{D16700E4-2F15-418C-B579-00402888A78F}" type="pres">
      <dgm:prSet presAssocID="{AD66373A-0DF2-4555-A65F-93357F5290ED}" presName="parentText" presStyleLbl="node1" presStyleIdx="2" presStyleCnt="6">
        <dgm:presLayoutVars>
          <dgm:chMax val="0"/>
          <dgm:bulletEnabled val="1"/>
        </dgm:presLayoutVars>
      </dgm:prSet>
      <dgm:spPr/>
    </dgm:pt>
    <dgm:pt modelId="{A28092A8-F7E1-4528-9B7D-3A33539DFD25}" type="pres">
      <dgm:prSet presAssocID="{CEF46C84-586A-41BF-B416-96156619CAAA}" presName="spacer" presStyleCnt="0"/>
      <dgm:spPr/>
    </dgm:pt>
    <dgm:pt modelId="{65E96B95-21FD-48EA-95B6-C2C42204F5E9}" type="pres">
      <dgm:prSet presAssocID="{1C79F32D-F12D-4F5C-88AE-25785DB81566}" presName="parentText" presStyleLbl="node1" presStyleIdx="3" presStyleCnt="6" custLinFactNeighborX="-8005" custLinFactNeighborY="-96651">
        <dgm:presLayoutVars>
          <dgm:chMax val="0"/>
          <dgm:bulletEnabled val="1"/>
        </dgm:presLayoutVars>
      </dgm:prSet>
      <dgm:spPr/>
    </dgm:pt>
    <dgm:pt modelId="{190F01F6-B6C4-4ABB-98A8-DA6863C2DD23}" type="pres">
      <dgm:prSet presAssocID="{C2D22D6E-D247-49A1-B132-1A037A911464}" presName="spacer" presStyleCnt="0"/>
      <dgm:spPr/>
    </dgm:pt>
    <dgm:pt modelId="{FD0253A8-2993-4682-B2BB-32ACB697BB53}" type="pres">
      <dgm:prSet presAssocID="{4D8A6D32-11B9-415D-9D03-EA31824B793C}" presName="parentText" presStyleLbl="node1" presStyleIdx="4" presStyleCnt="6">
        <dgm:presLayoutVars>
          <dgm:chMax val="0"/>
          <dgm:bulletEnabled val="1"/>
        </dgm:presLayoutVars>
      </dgm:prSet>
      <dgm:spPr/>
    </dgm:pt>
    <dgm:pt modelId="{BF37AAC2-0329-40D7-A239-6FF9870D0F15}" type="pres">
      <dgm:prSet presAssocID="{C943F344-88F9-4115-A15D-B1A29C86DA2E}" presName="spacer" presStyleCnt="0"/>
      <dgm:spPr/>
    </dgm:pt>
    <dgm:pt modelId="{7B5BFCB0-28F3-495D-9675-21A92A650EAD}" type="pres">
      <dgm:prSet presAssocID="{B0DD3046-42D3-4811-9B9E-9A2F7B42F5D6}" presName="parentText" presStyleLbl="node1" presStyleIdx="5" presStyleCnt="6">
        <dgm:presLayoutVars>
          <dgm:chMax val="0"/>
          <dgm:bulletEnabled val="1"/>
        </dgm:presLayoutVars>
      </dgm:prSet>
      <dgm:spPr/>
    </dgm:pt>
  </dgm:ptLst>
  <dgm:cxnLst>
    <dgm:cxn modelId="{213C40A3-D541-4AEB-A440-20F378796EDB}" srcId="{9849D971-89AB-4013-A4C3-B55E04859DCF}" destId="{4D8A6D32-11B9-415D-9D03-EA31824B793C}" srcOrd="4" destOrd="0" parTransId="{44FDD0C3-9955-48EE-86B2-94B8C556E6A6}" sibTransId="{C943F344-88F9-4115-A15D-B1A29C86DA2E}"/>
    <dgm:cxn modelId="{7B784397-A123-4175-9AEB-75339C66C990}" srcId="{9849D971-89AB-4013-A4C3-B55E04859DCF}" destId="{AD66373A-0DF2-4555-A65F-93357F5290ED}" srcOrd="2" destOrd="0" parTransId="{D83597C8-EA77-4B50-AF29-BB5940106714}" sibTransId="{CEF46C84-586A-41BF-B416-96156619CAAA}"/>
    <dgm:cxn modelId="{F06743E2-A5E6-41FE-8496-A8A782460453}" type="presOf" srcId="{27414085-6D92-4C7C-A291-EC6A2FC3A283}" destId="{CE4124D5-F60E-44A9-AF23-740716AF3A5F}" srcOrd="0" destOrd="0" presId="urn:microsoft.com/office/officeart/2005/8/layout/vList2"/>
    <dgm:cxn modelId="{42CA5E0E-BCFC-455B-BE30-A907A2152961}" srcId="{9849D971-89AB-4013-A4C3-B55E04859DCF}" destId="{27414085-6D92-4C7C-A291-EC6A2FC3A283}" srcOrd="1" destOrd="0" parTransId="{487EE2AF-DAAD-4BA7-956B-B87DED5B5A37}" sibTransId="{A31EB122-9C53-4AB3-BC7E-0D32FF3D456E}"/>
    <dgm:cxn modelId="{585A915A-253E-40A6-A690-6F51547E86C4}" type="presOf" srcId="{B0DD3046-42D3-4811-9B9E-9A2F7B42F5D6}" destId="{7B5BFCB0-28F3-495D-9675-21A92A650EAD}" srcOrd="0" destOrd="0" presId="urn:microsoft.com/office/officeart/2005/8/layout/vList2"/>
    <dgm:cxn modelId="{156FFB04-2AD9-4007-B5D9-9C4F7553BC11}" type="presOf" srcId="{AD66373A-0DF2-4555-A65F-93357F5290ED}" destId="{D16700E4-2F15-418C-B579-00402888A78F}" srcOrd="0" destOrd="0" presId="urn:microsoft.com/office/officeart/2005/8/layout/vList2"/>
    <dgm:cxn modelId="{3EF7128A-40EA-4B2C-8CC1-A4468B09AD64}" srcId="{9849D971-89AB-4013-A4C3-B55E04859DCF}" destId="{10754D7B-9B80-42CB-AE58-593F0D0C11A9}" srcOrd="0" destOrd="0" parTransId="{A1B52096-5D7F-4E28-AB6D-ED246857A20F}" sibTransId="{5A2AF8DD-0E2E-4C9C-A45B-5031478057CF}"/>
    <dgm:cxn modelId="{B41C2383-F9B8-4836-B249-46B9513C975C}" type="presOf" srcId="{9849D971-89AB-4013-A4C3-B55E04859DCF}" destId="{B55A4E16-ED70-49C6-ACDA-CD72B5D778A8}" srcOrd="0" destOrd="0" presId="urn:microsoft.com/office/officeart/2005/8/layout/vList2"/>
    <dgm:cxn modelId="{8A577E72-2A16-49A3-91AC-190474CC3EF3}" type="presOf" srcId="{1C79F32D-F12D-4F5C-88AE-25785DB81566}" destId="{65E96B95-21FD-48EA-95B6-C2C42204F5E9}" srcOrd="0" destOrd="0" presId="urn:microsoft.com/office/officeart/2005/8/layout/vList2"/>
    <dgm:cxn modelId="{B0ED99AF-C386-4951-A2E7-2899356D73D1}" type="presOf" srcId="{10754D7B-9B80-42CB-AE58-593F0D0C11A9}" destId="{199C158F-F8E3-4495-AD8E-2F1BB50AFC5D}" srcOrd="0" destOrd="0" presId="urn:microsoft.com/office/officeart/2005/8/layout/vList2"/>
    <dgm:cxn modelId="{69415BA5-82C5-47B7-9F12-E03B3F301E1B}" srcId="{9849D971-89AB-4013-A4C3-B55E04859DCF}" destId="{1C79F32D-F12D-4F5C-88AE-25785DB81566}" srcOrd="3" destOrd="0" parTransId="{86F78DCB-2FB4-495B-AF01-98993AE3146E}" sibTransId="{C2D22D6E-D247-49A1-B132-1A037A911464}"/>
    <dgm:cxn modelId="{F7687F99-6370-4811-91F2-E4953ABCD68D}" srcId="{9849D971-89AB-4013-A4C3-B55E04859DCF}" destId="{B0DD3046-42D3-4811-9B9E-9A2F7B42F5D6}" srcOrd="5" destOrd="0" parTransId="{015C76C0-B852-421A-BC2A-38CD6CD02308}" sibTransId="{7DA80692-DB69-4F0E-B2ED-CB863421C83D}"/>
    <dgm:cxn modelId="{32D22991-DECB-4480-8842-717CEB9C53C2}" type="presOf" srcId="{4D8A6D32-11B9-415D-9D03-EA31824B793C}" destId="{FD0253A8-2993-4682-B2BB-32ACB697BB53}" srcOrd="0" destOrd="0" presId="urn:microsoft.com/office/officeart/2005/8/layout/vList2"/>
    <dgm:cxn modelId="{8F7048B7-B9E0-4F61-A58D-CFC68E714E40}" type="presParOf" srcId="{B55A4E16-ED70-49C6-ACDA-CD72B5D778A8}" destId="{199C158F-F8E3-4495-AD8E-2F1BB50AFC5D}" srcOrd="0" destOrd="0" presId="urn:microsoft.com/office/officeart/2005/8/layout/vList2"/>
    <dgm:cxn modelId="{859EC508-05BB-46BA-A8A1-A44F0271A3B3}" type="presParOf" srcId="{B55A4E16-ED70-49C6-ACDA-CD72B5D778A8}" destId="{FD3D8130-DAC6-4528-973A-9F142E4971A3}" srcOrd="1" destOrd="0" presId="urn:microsoft.com/office/officeart/2005/8/layout/vList2"/>
    <dgm:cxn modelId="{65603285-E994-4EAE-A310-CF6F4238DEBB}" type="presParOf" srcId="{B55A4E16-ED70-49C6-ACDA-CD72B5D778A8}" destId="{CE4124D5-F60E-44A9-AF23-740716AF3A5F}" srcOrd="2" destOrd="0" presId="urn:microsoft.com/office/officeart/2005/8/layout/vList2"/>
    <dgm:cxn modelId="{D86532B8-DBD6-4598-B1CE-B83B8520B156}" type="presParOf" srcId="{B55A4E16-ED70-49C6-ACDA-CD72B5D778A8}" destId="{2059DEF7-BB2E-47A3-BA13-1DC573E38DDC}" srcOrd="3" destOrd="0" presId="urn:microsoft.com/office/officeart/2005/8/layout/vList2"/>
    <dgm:cxn modelId="{7A87F262-F1FA-4400-BA7A-C411F655665D}" type="presParOf" srcId="{B55A4E16-ED70-49C6-ACDA-CD72B5D778A8}" destId="{D16700E4-2F15-418C-B579-00402888A78F}" srcOrd="4" destOrd="0" presId="urn:microsoft.com/office/officeart/2005/8/layout/vList2"/>
    <dgm:cxn modelId="{604D9B65-C17C-4757-A133-60FB766D9BB3}" type="presParOf" srcId="{B55A4E16-ED70-49C6-ACDA-CD72B5D778A8}" destId="{A28092A8-F7E1-4528-9B7D-3A33539DFD25}" srcOrd="5" destOrd="0" presId="urn:microsoft.com/office/officeart/2005/8/layout/vList2"/>
    <dgm:cxn modelId="{41AC710A-6C69-4786-9877-C9A9A8827031}" type="presParOf" srcId="{B55A4E16-ED70-49C6-ACDA-CD72B5D778A8}" destId="{65E96B95-21FD-48EA-95B6-C2C42204F5E9}" srcOrd="6" destOrd="0" presId="urn:microsoft.com/office/officeart/2005/8/layout/vList2"/>
    <dgm:cxn modelId="{C4B5010E-67B6-402F-8E42-A0E9C9894F17}" type="presParOf" srcId="{B55A4E16-ED70-49C6-ACDA-CD72B5D778A8}" destId="{190F01F6-B6C4-4ABB-98A8-DA6863C2DD23}" srcOrd="7" destOrd="0" presId="urn:microsoft.com/office/officeart/2005/8/layout/vList2"/>
    <dgm:cxn modelId="{2A8C201E-428E-4870-97F3-2F4313C288AE}" type="presParOf" srcId="{B55A4E16-ED70-49C6-ACDA-CD72B5D778A8}" destId="{FD0253A8-2993-4682-B2BB-32ACB697BB53}" srcOrd="8" destOrd="0" presId="urn:microsoft.com/office/officeart/2005/8/layout/vList2"/>
    <dgm:cxn modelId="{68A529F4-5294-475B-9985-636265814FA1}" type="presParOf" srcId="{B55A4E16-ED70-49C6-ACDA-CD72B5D778A8}" destId="{BF37AAC2-0329-40D7-A239-6FF9870D0F15}" srcOrd="9" destOrd="0" presId="urn:microsoft.com/office/officeart/2005/8/layout/vList2"/>
    <dgm:cxn modelId="{61B2D1EE-2568-40C3-ABBB-19D13ACBD4A7}" type="presParOf" srcId="{B55A4E16-ED70-49C6-ACDA-CD72B5D778A8}" destId="{7B5BFCB0-28F3-495D-9675-21A92A650EA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1A0555-F440-46B4-86ED-4CC220F9267C}" type="doc">
      <dgm:prSet loTypeId="urn:microsoft.com/office/officeart/2005/8/layout/vList2" loCatId="list" qsTypeId="urn:microsoft.com/office/officeart/2005/8/quickstyle/3d4" qsCatId="3D" csTypeId="urn:microsoft.com/office/officeart/2005/8/colors/accent1_2" csCatId="accent1"/>
      <dgm:spPr/>
      <dgm:t>
        <a:bodyPr/>
        <a:lstStyle/>
        <a:p>
          <a:endParaRPr lang="el-GR"/>
        </a:p>
      </dgm:t>
    </dgm:pt>
    <dgm:pt modelId="{30DC6D74-9CF0-45FB-AB0E-FBA2F32A7410}">
      <dgm:prSet/>
      <dgm:spPr/>
      <dgm:t>
        <a:bodyPr/>
        <a:lstStyle/>
        <a:p>
          <a:pPr algn="ctr" rtl="0"/>
          <a:r>
            <a:rPr lang="en-US" baseline="0" dirty="0" smtClean="0">
              <a:solidFill>
                <a:schemeClr val="bg1"/>
              </a:solidFill>
            </a:rPr>
            <a:t>Why an e portfolio?</a:t>
          </a:r>
          <a:endParaRPr lang="el-GR" dirty="0">
            <a:solidFill>
              <a:schemeClr val="bg1"/>
            </a:solidFill>
          </a:endParaRPr>
        </a:p>
      </dgm:t>
    </dgm:pt>
    <dgm:pt modelId="{D957C693-BD21-4A71-A075-2CCEEC42BC3C}" type="parTrans" cxnId="{60A4943A-A2C2-44F6-A74F-C8D0D30B9426}">
      <dgm:prSet/>
      <dgm:spPr/>
      <dgm:t>
        <a:bodyPr/>
        <a:lstStyle/>
        <a:p>
          <a:endParaRPr lang="el-GR"/>
        </a:p>
      </dgm:t>
    </dgm:pt>
    <dgm:pt modelId="{13C57702-027B-4604-901B-119596C782B9}" type="sibTrans" cxnId="{60A4943A-A2C2-44F6-A74F-C8D0D30B9426}">
      <dgm:prSet/>
      <dgm:spPr/>
      <dgm:t>
        <a:bodyPr/>
        <a:lstStyle/>
        <a:p>
          <a:endParaRPr lang="el-GR"/>
        </a:p>
      </dgm:t>
    </dgm:pt>
    <dgm:pt modelId="{56127497-9F0A-45A3-B7EF-7C928623D5EC}" type="pres">
      <dgm:prSet presAssocID="{9D1A0555-F440-46B4-86ED-4CC220F9267C}" presName="linear" presStyleCnt="0">
        <dgm:presLayoutVars>
          <dgm:animLvl val="lvl"/>
          <dgm:resizeHandles val="exact"/>
        </dgm:presLayoutVars>
      </dgm:prSet>
      <dgm:spPr/>
    </dgm:pt>
    <dgm:pt modelId="{A73C73B9-2434-47C9-92BF-16DFFBBE703D}" type="pres">
      <dgm:prSet presAssocID="{30DC6D74-9CF0-45FB-AB0E-FBA2F32A7410}" presName="parentText" presStyleLbl="node1" presStyleIdx="0" presStyleCnt="1" custAng="16200000" custLinFactNeighborX="-6454" custLinFactNeighborY="-3137">
        <dgm:presLayoutVars>
          <dgm:chMax val="0"/>
          <dgm:bulletEnabled val="1"/>
        </dgm:presLayoutVars>
      </dgm:prSet>
      <dgm:spPr/>
    </dgm:pt>
  </dgm:ptLst>
  <dgm:cxnLst>
    <dgm:cxn modelId="{ABA09B5E-1847-456A-8DC5-08EF1842733D}" type="presOf" srcId="{9D1A0555-F440-46B4-86ED-4CC220F9267C}" destId="{56127497-9F0A-45A3-B7EF-7C928623D5EC}" srcOrd="0" destOrd="0" presId="urn:microsoft.com/office/officeart/2005/8/layout/vList2"/>
    <dgm:cxn modelId="{37347CF3-7FB6-46E1-A06E-F0263838B1E4}" type="presOf" srcId="{30DC6D74-9CF0-45FB-AB0E-FBA2F32A7410}" destId="{A73C73B9-2434-47C9-92BF-16DFFBBE703D}" srcOrd="0" destOrd="0" presId="urn:microsoft.com/office/officeart/2005/8/layout/vList2"/>
    <dgm:cxn modelId="{60A4943A-A2C2-44F6-A74F-C8D0D30B9426}" srcId="{9D1A0555-F440-46B4-86ED-4CC220F9267C}" destId="{30DC6D74-9CF0-45FB-AB0E-FBA2F32A7410}" srcOrd="0" destOrd="0" parTransId="{D957C693-BD21-4A71-A075-2CCEEC42BC3C}" sibTransId="{13C57702-027B-4604-901B-119596C782B9}"/>
    <dgm:cxn modelId="{E501434D-6FA9-4261-B662-AC5EBB96FD81}" type="presParOf" srcId="{56127497-9F0A-45A3-B7EF-7C928623D5EC}" destId="{A73C73B9-2434-47C9-92BF-16DFFBBE703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C158F-F8E3-4495-AD8E-2F1BB50AFC5D}">
      <dsp:nvSpPr>
        <dsp:cNvPr id="0" name=""/>
        <dsp:cNvSpPr/>
      </dsp:nvSpPr>
      <dsp:spPr>
        <a:xfrm>
          <a:off x="0" y="0"/>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A wide range of materials evidencing your work (media, images, video, etc.)</a:t>
          </a:r>
          <a:endParaRPr lang="el-GR" sz="2000" kern="1200" dirty="0">
            <a:solidFill>
              <a:schemeClr val="bg1"/>
            </a:solidFill>
          </a:endParaRPr>
        </a:p>
      </dsp:txBody>
      <dsp:txXfrm>
        <a:off x="45692" y="45692"/>
        <a:ext cx="9766600" cy="844616"/>
      </dsp:txXfrm>
    </dsp:sp>
    <dsp:sp modelId="{CE4124D5-F60E-44A9-AF23-740716AF3A5F}">
      <dsp:nvSpPr>
        <dsp:cNvPr id="0" name=""/>
        <dsp:cNvSpPr/>
      </dsp:nvSpPr>
      <dsp:spPr>
        <a:xfrm>
          <a:off x="0" y="1112399"/>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Demonstrations of required competencies</a:t>
          </a:r>
          <a:endParaRPr lang="el-GR" sz="2000" kern="1200" dirty="0">
            <a:solidFill>
              <a:schemeClr val="bg1"/>
            </a:solidFill>
          </a:endParaRPr>
        </a:p>
      </dsp:txBody>
      <dsp:txXfrm>
        <a:off x="45692" y="1158091"/>
        <a:ext cx="9766600" cy="844616"/>
      </dsp:txXfrm>
    </dsp:sp>
    <dsp:sp modelId="{D16700E4-2F15-418C-B579-00402888A78F}">
      <dsp:nvSpPr>
        <dsp:cNvPr id="0" name=""/>
        <dsp:cNvSpPr/>
      </dsp:nvSpPr>
      <dsp:spPr>
        <a:xfrm>
          <a:off x="0" y="2192399"/>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Work samples across a very broad spectrum of creative fields</a:t>
          </a:r>
          <a:endParaRPr lang="el-GR" sz="2000" kern="1200" dirty="0">
            <a:solidFill>
              <a:schemeClr val="bg1"/>
            </a:solidFill>
          </a:endParaRPr>
        </a:p>
      </dsp:txBody>
      <dsp:txXfrm>
        <a:off x="45692" y="2238091"/>
        <a:ext cx="9766600" cy="844616"/>
      </dsp:txXfrm>
    </dsp:sp>
    <dsp:sp modelId="{65E96B95-21FD-48EA-95B6-C2C42204F5E9}">
      <dsp:nvSpPr>
        <dsp:cNvPr id="0" name=""/>
        <dsp:cNvSpPr/>
      </dsp:nvSpPr>
      <dsp:spPr>
        <a:xfrm>
          <a:off x="0" y="3133222"/>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Project work, essential job requirement examples of targeted skills</a:t>
          </a:r>
          <a:endParaRPr lang="el-GR" sz="2000" kern="1200" dirty="0">
            <a:solidFill>
              <a:schemeClr val="bg1"/>
            </a:solidFill>
          </a:endParaRPr>
        </a:p>
      </dsp:txBody>
      <dsp:txXfrm>
        <a:off x="45692" y="3178914"/>
        <a:ext cx="9766600" cy="844616"/>
      </dsp:txXfrm>
    </dsp:sp>
    <dsp:sp modelId="{FD0253A8-2993-4682-B2BB-32ACB697BB53}">
      <dsp:nvSpPr>
        <dsp:cNvPr id="0" name=""/>
        <dsp:cNvSpPr/>
      </dsp:nvSpPr>
      <dsp:spPr>
        <a:xfrm>
          <a:off x="0" y="4352399"/>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Top quality creative work and performance materials</a:t>
          </a:r>
          <a:endParaRPr lang="el-GR" sz="2000" kern="1200" dirty="0">
            <a:solidFill>
              <a:schemeClr val="bg1"/>
            </a:solidFill>
          </a:endParaRPr>
        </a:p>
      </dsp:txBody>
      <dsp:txXfrm>
        <a:off x="45692" y="4398091"/>
        <a:ext cx="9766600" cy="844616"/>
      </dsp:txXfrm>
    </dsp:sp>
    <dsp:sp modelId="{7B5BFCB0-28F3-495D-9675-21A92A650EAD}">
      <dsp:nvSpPr>
        <dsp:cNvPr id="0" name=""/>
        <dsp:cNvSpPr/>
      </dsp:nvSpPr>
      <dsp:spPr>
        <a:xfrm>
          <a:off x="0" y="5432399"/>
          <a:ext cx="9857984" cy="936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latin typeface="Alaska" panose="020E0602030304020303" pitchFamily="34" charset="0"/>
            </a:rPr>
            <a:t>Specific examples of required experience and skills in context with a position</a:t>
          </a:r>
          <a:endParaRPr lang="el-GR" sz="2000" kern="1200" dirty="0">
            <a:solidFill>
              <a:schemeClr val="bg1"/>
            </a:solidFill>
          </a:endParaRPr>
        </a:p>
      </dsp:txBody>
      <dsp:txXfrm>
        <a:off x="45692" y="5478091"/>
        <a:ext cx="9766600" cy="84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C73B9-2434-47C9-92BF-16DFFBBE703D}">
      <dsp:nvSpPr>
        <dsp:cNvPr id="0" name=""/>
        <dsp:cNvSpPr/>
      </dsp:nvSpPr>
      <dsp:spPr>
        <a:xfrm rot="16200000">
          <a:off x="-413355" y="10415"/>
          <a:ext cx="6404642" cy="79852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US" sz="3500" kern="1200" baseline="0" dirty="0" smtClean="0">
              <a:solidFill>
                <a:schemeClr val="bg1"/>
              </a:solidFill>
            </a:rPr>
            <a:t>Why an e portfolio?</a:t>
          </a:r>
          <a:endParaRPr lang="el-GR" sz="3500" kern="1200" dirty="0">
            <a:solidFill>
              <a:schemeClr val="bg1"/>
            </a:solidFill>
          </a:endParaRPr>
        </a:p>
      </dsp:txBody>
      <dsp:txXfrm>
        <a:off x="-374374" y="49396"/>
        <a:ext cx="6326680" cy="7205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4/24/2018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8435018"/>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6099236"/>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1619956"/>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86178264"/>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0253"/>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1730712"/>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3644772"/>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9098871"/>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377169"/>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9788999"/>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060194"/>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6657438"/>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9786728"/>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8196650"/>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901057"/>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0348700"/>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5245665"/>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4/24/2018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308447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mc:Choice xmlns:p14="http://schemas.microsoft.com/office/powerpoint/2010/main" Requires="p14">
      <p:transition p14:dur="0" advTm="3000"/>
    </mc:Choice>
    <mc:Fallback>
      <p:transition advTm="3000"/>
    </mc:Fallback>
  </mc:AlternateConten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solidFill>
                  <a:schemeClr val="bg1">
                    <a:lumMod val="85000"/>
                    <a:lumOff val="15000"/>
                  </a:schemeClr>
                </a:solidFill>
                <a:latin typeface="Aparajita" panose="020B0604020202020204" pitchFamily="34" charset="0"/>
                <a:cs typeface="Aparajita" panose="020B0604020202020204" pitchFamily="34" charset="0"/>
              </a:rPr>
              <a:t>E portfolio</a:t>
            </a:r>
            <a:endParaRPr lang="el-GR" dirty="0">
              <a:solidFill>
                <a:schemeClr val="bg1">
                  <a:lumMod val="85000"/>
                  <a:lumOff val="15000"/>
                </a:schemeClr>
              </a:solidFill>
              <a:cs typeface="Aparajita" panose="020B0604020202020204" pitchFamily="34" charset="0"/>
            </a:endParaRPr>
          </a:p>
        </p:txBody>
      </p:sp>
      <p:sp>
        <p:nvSpPr>
          <p:cNvPr id="3" name="Subtitle 2"/>
          <p:cNvSpPr>
            <a:spLocks noGrp="1"/>
          </p:cNvSpPr>
          <p:nvPr>
            <p:ph type="subTitle" idx="1"/>
          </p:nvPr>
        </p:nvSpPr>
        <p:spPr/>
        <p:txBody>
          <a:bodyPr>
            <a:normAutofit/>
          </a:bodyPr>
          <a:lstStyle/>
          <a:p>
            <a:pPr algn="r"/>
            <a:r>
              <a:rPr lang="en-US" sz="3600" cap="none" smtClean="0">
                <a:solidFill>
                  <a:schemeClr val="bg1">
                    <a:lumMod val="85000"/>
                    <a:lumOff val="15000"/>
                  </a:schemeClr>
                </a:solidFill>
                <a:latin typeface="Aparajita" panose="020B0604020202020204" pitchFamily="34" charset="0"/>
                <a:cs typeface="Aparajita" panose="020B0604020202020204" pitchFamily="34" charset="0"/>
              </a:rPr>
              <a:t>express thyself</a:t>
            </a:r>
            <a:endParaRPr lang="el-GR" sz="3600" dirty="0">
              <a:solidFill>
                <a:schemeClr val="bg1">
                  <a:lumMod val="85000"/>
                  <a:lumOff val="15000"/>
                </a:schemeClr>
              </a:solidFill>
              <a:cs typeface="Aparajita" panose="020B0604020202020204" pitchFamily="34" charset="0"/>
            </a:endParaRPr>
          </a:p>
        </p:txBody>
      </p:sp>
    </p:spTree>
    <p:extLst>
      <p:ext uri="{BB962C8B-B14F-4D97-AF65-F5344CB8AC3E}">
        <p14:creationId xmlns:p14="http://schemas.microsoft.com/office/powerpoint/2010/main" val="2691233639"/>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141412" y="228600"/>
            <a:ext cx="9905999" cy="5894614"/>
          </a:xfrm>
        </p:spPr>
        <p:txBody>
          <a:bodyPr anchor="ctr">
            <a:normAutofit/>
          </a:bodyPr>
          <a:lstStyle/>
          <a:p>
            <a:r>
              <a:rPr lang="en-US" sz="2000" dirty="0" smtClean="0">
                <a:solidFill>
                  <a:schemeClr val="bg1"/>
                </a:solidFill>
                <a:latin typeface="Alaska" panose="020E0602030304020303" pitchFamily="34" charset="0"/>
              </a:rPr>
              <a:t>The application will ask you where you want to extract your file. Choose “Desktop”.</a:t>
            </a:r>
          </a:p>
          <a:p>
            <a:r>
              <a:rPr lang="en-US" sz="2000" dirty="0" smtClean="0">
                <a:solidFill>
                  <a:schemeClr val="bg1"/>
                </a:solidFill>
                <a:latin typeface="Alaska" panose="020E0602030304020303" pitchFamily="34" charset="0"/>
              </a:rPr>
              <a:t>From there, you can copy your e portfolio to a </a:t>
            </a:r>
            <a:r>
              <a:rPr lang="en-US" sz="2000" dirty="0" err="1" smtClean="0">
                <a:solidFill>
                  <a:schemeClr val="bg1"/>
                </a:solidFill>
                <a:latin typeface="Alaska" panose="020E0602030304020303" pitchFamily="34" charset="0"/>
              </a:rPr>
              <a:t>usb</a:t>
            </a:r>
            <a:r>
              <a:rPr lang="en-US" sz="2000" dirty="0" smtClean="0">
                <a:solidFill>
                  <a:schemeClr val="bg1"/>
                </a:solidFill>
                <a:latin typeface="Alaska" panose="020E0602030304020303" pitchFamily="34" charset="0"/>
              </a:rPr>
              <a:t> flash or send to a future employer via email.</a:t>
            </a:r>
          </a:p>
          <a:p>
            <a:pPr marL="0" indent="0">
              <a:buNone/>
            </a:pPr>
            <a:endParaRPr lang="en-US" sz="2000" dirty="0">
              <a:solidFill>
                <a:schemeClr val="bg1"/>
              </a:solidFill>
              <a:latin typeface="Alaska" panose="020E0602030304020303" pitchFamily="34" charset="0"/>
            </a:endParaRPr>
          </a:p>
          <a:p>
            <a:pPr marL="0" indent="0">
              <a:buNone/>
            </a:pPr>
            <a:endParaRPr lang="en-US" sz="2000" dirty="0" smtClean="0">
              <a:solidFill>
                <a:schemeClr val="bg1"/>
              </a:solidFill>
              <a:latin typeface="Alaska" panose="020E0602030304020303" pitchFamily="34" charset="0"/>
            </a:endParaRPr>
          </a:p>
          <a:p>
            <a:pPr marL="0" indent="0" algn="ctr">
              <a:buNone/>
            </a:pPr>
            <a:r>
              <a:rPr lang="en-US" sz="2000" dirty="0" smtClean="0">
                <a:solidFill>
                  <a:schemeClr val="bg1"/>
                </a:solidFill>
                <a:latin typeface="Alaska" panose="020E0602030304020303" pitchFamily="34" charset="0"/>
              </a:rPr>
              <a:t>BUT BE CAREFUL!!!! </a:t>
            </a:r>
          </a:p>
          <a:p>
            <a:r>
              <a:rPr lang="en-US" sz="2000" dirty="0" smtClean="0">
                <a:solidFill>
                  <a:schemeClr val="bg1"/>
                </a:solidFill>
                <a:latin typeface="Alaska" panose="020E0602030304020303" pitchFamily="34" charset="0"/>
              </a:rPr>
              <a:t>You should compress your e portfolio file if you wish to send it to someone.</a:t>
            </a:r>
            <a:endParaRPr lang="el-GR" sz="2000" dirty="0">
              <a:solidFill>
                <a:schemeClr val="bg1"/>
              </a:solidFill>
            </a:endParaRPr>
          </a:p>
        </p:txBody>
      </p:sp>
    </p:spTree>
    <p:extLst>
      <p:ext uri="{BB962C8B-B14F-4D97-AF65-F5344CB8AC3E}">
        <p14:creationId xmlns:p14="http://schemas.microsoft.com/office/powerpoint/2010/main" val="869498596"/>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cap="none" dirty="0" smtClean="0">
                <a:solidFill>
                  <a:schemeClr val="bg1"/>
                </a:solidFill>
                <a:latin typeface="Alaska" panose="020E0602030304020303" pitchFamily="34" charset="0"/>
              </a:rPr>
              <a:t>lets make an e portfolio then!!!!!</a:t>
            </a:r>
            <a:endParaRPr lang="el-GR" sz="3200" cap="none"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1413" y="1649186"/>
            <a:ext cx="9905998" cy="3906588"/>
          </a:xfrm>
        </p:spPr>
      </p:pic>
    </p:spTree>
    <p:extLst>
      <p:ext uri="{BB962C8B-B14F-4D97-AF65-F5344CB8AC3E}">
        <p14:creationId xmlns:p14="http://schemas.microsoft.com/office/powerpoint/2010/main" val="459283547"/>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2309" y="335846"/>
            <a:ext cx="10101219" cy="6140142"/>
          </a:xfrm>
          <a:prstGeom prst="rect">
            <a:avLst/>
          </a:prstGeom>
        </p:spPr>
        <p:txBody>
          <a:bodyPr wrap="square">
            <a:spAutoFit/>
          </a:bodyPr>
          <a:lstStyle/>
          <a:p>
            <a:pPr>
              <a:lnSpc>
                <a:spcPct val="150000"/>
              </a:lnSpc>
            </a:pPr>
            <a:r>
              <a:rPr lang="en-US" dirty="0">
                <a:solidFill>
                  <a:schemeClr val="bg1">
                    <a:lumMod val="85000"/>
                    <a:lumOff val="15000"/>
                  </a:schemeClr>
                </a:solidFill>
                <a:latin typeface="Alaska" panose="020E0602030304020303" pitchFamily="34" charset="0"/>
              </a:rPr>
              <a:t>An </a:t>
            </a:r>
            <a:r>
              <a:rPr lang="en-US" b="1" dirty="0">
                <a:solidFill>
                  <a:schemeClr val="bg1">
                    <a:lumMod val="85000"/>
                    <a:lumOff val="15000"/>
                  </a:schemeClr>
                </a:solidFill>
                <a:latin typeface="Alaska" panose="020E0602030304020303" pitchFamily="34" charset="0"/>
              </a:rPr>
              <a:t>electronic portfolio</a:t>
            </a:r>
            <a:r>
              <a:rPr lang="en-US" dirty="0">
                <a:solidFill>
                  <a:schemeClr val="bg1">
                    <a:lumMod val="85000"/>
                    <a:lumOff val="15000"/>
                  </a:schemeClr>
                </a:solidFill>
                <a:latin typeface="Alaska" panose="020E0602030304020303" pitchFamily="34" charset="0"/>
              </a:rPr>
              <a:t> (also known as an </a:t>
            </a:r>
            <a:r>
              <a:rPr lang="en-US" b="1" dirty="0" smtClean="0">
                <a:solidFill>
                  <a:schemeClr val="bg1">
                    <a:lumMod val="85000"/>
                    <a:lumOff val="15000"/>
                  </a:schemeClr>
                </a:solidFill>
                <a:latin typeface="Alaska" panose="020E0602030304020303" pitchFamily="34" charset="0"/>
              </a:rPr>
              <a:t>e portfolio</a:t>
            </a:r>
            <a:r>
              <a:rPr lang="en-US" dirty="0">
                <a:solidFill>
                  <a:schemeClr val="bg1">
                    <a:lumMod val="85000"/>
                    <a:lumOff val="15000"/>
                  </a:schemeClr>
                </a:solidFill>
                <a:latin typeface="Alaska" panose="020E0602030304020303" pitchFamily="34" charset="0"/>
              </a:rPr>
              <a:t>, </a:t>
            </a:r>
            <a:r>
              <a:rPr lang="en-US" b="1" dirty="0">
                <a:solidFill>
                  <a:schemeClr val="bg1">
                    <a:lumMod val="85000"/>
                    <a:lumOff val="15000"/>
                  </a:schemeClr>
                </a:solidFill>
                <a:latin typeface="Alaska" panose="020E0602030304020303" pitchFamily="34" charset="0"/>
              </a:rPr>
              <a:t>e-portfolio</a:t>
            </a:r>
            <a:r>
              <a:rPr lang="en-US" dirty="0">
                <a:solidFill>
                  <a:schemeClr val="bg1">
                    <a:lumMod val="85000"/>
                    <a:lumOff val="15000"/>
                  </a:schemeClr>
                </a:solidFill>
                <a:latin typeface="Alaska" panose="020E0602030304020303" pitchFamily="34" charset="0"/>
              </a:rPr>
              <a:t>, </a:t>
            </a:r>
            <a:r>
              <a:rPr lang="en-US" b="1" dirty="0">
                <a:solidFill>
                  <a:schemeClr val="bg1">
                    <a:lumMod val="85000"/>
                    <a:lumOff val="15000"/>
                  </a:schemeClr>
                </a:solidFill>
                <a:latin typeface="Alaska" panose="020E0602030304020303" pitchFamily="34" charset="0"/>
              </a:rPr>
              <a:t>digital portfolio</a:t>
            </a:r>
            <a:r>
              <a:rPr lang="en-US" dirty="0">
                <a:solidFill>
                  <a:schemeClr val="bg1">
                    <a:lumMod val="85000"/>
                    <a:lumOff val="15000"/>
                  </a:schemeClr>
                </a:solidFill>
                <a:latin typeface="Alaska" panose="020E0602030304020303" pitchFamily="34" charset="0"/>
              </a:rPr>
              <a:t>, or </a:t>
            </a:r>
            <a:r>
              <a:rPr lang="en-US" b="1" dirty="0">
                <a:solidFill>
                  <a:schemeClr val="bg1">
                    <a:lumMod val="85000"/>
                    <a:lumOff val="15000"/>
                  </a:schemeClr>
                </a:solidFill>
                <a:latin typeface="Alaska" panose="020E0602030304020303" pitchFamily="34" charset="0"/>
              </a:rPr>
              <a:t>online portfolio</a:t>
            </a:r>
            <a:r>
              <a:rPr lang="en-US" dirty="0" smtClean="0">
                <a:solidFill>
                  <a:schemeClr val="bg1">
                    <a:lumMod val="85000"/>
                    <a:lumOff val="15000"/>
                  </a:schemeClr>
                </a:solidFill>
                <a:latin typeface="Alaska" panose="020E0602030304020303" pitchFamily="34" charset="0"/>
              </a:rPr>
              <a:t>) </a:t>
            </a:r>
            <a:r>
              <a:rPr lang="en-US" dirty="0">
                <a:solidFill>
                  <a:schemeClr val="bg1">
                    <a:lumMod val="85000"/>
                    <a:lumOff val="15000"/>
                  </a:schemeClr>
                </a:solidFill>
                <a:latin typeface="Alaska" panose="020E0602030304020303" pitchFamily="34" charset="0"/>
              </a:rPr>
              <a:t>is a collection of electronic </a:t>
            </a:r>
            <a:r>
              <a:rPr lang="en-US" u="sng" dirty="0" smtClean="0">
                <a:solidFill>
                  <a:schemeClr val="bg1">
                    <a:lumMod val="85000"/>
                    <a:lumOff val="15000"/>
                  </a:schemeClr>
                </a:solidFill>
                <a:latin typeface="Alaska" panose="020E0602030304020303" pitchFamily="34" charset="0"/>
              </a:rPr>
              <a:t>evidence</a:t>
            </a:r>
            <a:r>
              <a:rPr lang="en-US" dirty="0" smtClean="0">
                <a:solidFill>
                  <a:schemeClr val="bg1">
                    <a:lumMod val="85000"/>
                    <a:lumOff val="15000"/>
                  </a:schemeClr>
                </a:solidFill>
                <a:latin typeface="Alaska" panose="020E0602030304020303" pitchFamily="34" charset="0"/>
              </a:rPr>
              <a:t> </a:t>
            </a:r>
            <a:r>
              <a:rPr lang="en-US" dirty="0">
                <a:solidFill>
                  <a:schemeClr val="bg1">
                    <a:lumMod val="85000"/>
                    <a:lumOff val="15000"/>
                  </a:schemeClr>
                </a:solidFill>
                <a:latin typeface="Alaska" panose="020E0602030304020303" pitchFamily="34" charset="0"/>
              </a:rPr>
              <a:t>assembled and managed by a user, usually on </a:t>
            </a:r>
            <a:r>
              <a:rPr lang="en-US" u="sng" dirty="0" smtClean="0">
                <a:solidFill>
                  <a:schemeClr val="bg1">
                    <a:lumMod val="85000"/>
                    <a:lumOff val="15000"/>
                  </a:schemeClr>
                </a:solidFill>
                <a:latin typeface="Alaska" panose="020E0602030304020303" pitchFamily="34" charset="0"/>
              </a:rPr>
              <a:t>the Web</a:t>
            </a:r>
            <a:r>
              <a:rPr lang="en-US" dirty="0" smtClean="0">
                <a:solidFill>
                  <a:schemeClr val="bg1">
                    <a:lumMod val="85000"/>
                    <a:lumOff val="15000"/>
                  </a:schemeClr>
                </a:solidFill>
                <a:latin typeface="Alaska" panose="020E0602030304020303" pitchFamily="34" charset="0"/>
              </a:rPr>
              <a:t>. Such </a:t>
            </a:r>
            <a:r>
              <a:rPr lang="en-US" dirty="0">
                <a:solidFill>
                  <a:schemeClr val="bg1">
                    <a:lumMod val="85000"/>
                    <a:lumOff val="15000"/>
                  </a:schemeClr>
                </a:solidFill>
                <a:latin typeface="Alaska" panose="020E0602030304020303" pitchFamily="34" charset="0"/>
              </a:rPr>
              <a:t>electronic evidence may include </a:t>
            </a:r>
            <a:endParaRPr lang="en-US" dirty="0" smtClean="0">
              <a:solidFill>
                <a:schemeClr val="bg1">
                  <a:lumMod val="85000"/>
                  <a:lumOff val="15000"/>
                </a:schemeClr>
              </a:solidFill>
              <a:latin typeface="Alaska" panose="020E0602030304020303" pitchFamily="34" charset="0"/>
            </a:endParaRP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input </a:t>
            </a:r>
            <a:r>
              <a:rPr lang="en-US" sz="2000" b="1" dirty="0">
                <a:solidFill>
                  <a:schemeClr val="bg1">
                    <a:lumMod val="85000"/>
                    <a:lumOff val="15000"/>
                  </a:schemeClr>
                </a:solidFill>
                <a:latin typeface="Alaska" panose="020E0602030304020303" pitchFamily="34" charset="0"/>
              </a:rPr>
              <a:t>text, </a:t>
            </a:r>
            <a:endParaRPr lang="en-US" sz="2000" b="1" dirty="0" smtClean="0">
              <a:solidFill>
                <a:schemeClr val="bg1">
                  <a:lumMod val="85000"/>
                  <a:lumOff val="15000"/>
                </a:schemeClr>
              </a:solidFill>
              <a:latin typeface="Alaska" panose="020E0602030304020303" pitchFamily="34" charset="0"/>
            </a:endParaRP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electronic </a:t>
            </a:r>
            <a:r>
              <a:rPr lang="en-US" sz="2000" b="1" dirty="0">
                <a:solidFill>
                  <a:schemeClr val="bg1">
                    <a:lumMod val="85000"/>
                    <a:lumOff val="15000"/>
                  </a:schemeClr>
                </a:solidFill>
                <a:latin typeface="Alaska" panose="020E0602030304020303" pitchFamily="34" charset="0"/>
              </a:rPr>
              <a:t>files</a:t>
            </a:r>
            <a:r>
              <a:rPr lang="en-US" sz="2000" b="1" dirty="0" smtClean="0">
                <a:solidFill>
                  <a:schemeClr val="bg1">
                    <a:lumMod val="85000"/>
                    <a:lumOff val="15000"/>
                  </a:schemeClr>
                </a:solidFill>
                <a:latin typeface="Alaska" panose="020E0602030304020303" pitchFamily="34" charset="0"/>
              </a:rPr>
              <a:t>,</a:t>
            </a: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 </a:t>
            </a:r>
            <a:r>
              <a:rPr lang="en-US" sz="2000" b="1" dirty="0">
                <a:solidFill>
                  <a:schemeClr val="bg1">
                    <a:lumMod val="85000"/>
                    <a:lumOff val="15000"/>
                  </a:schemeClr>
                </a:solidFill>
                <a:latin typeface="Alaska" panose="020E0602030304020303" pitchFamily="34" charset="0"/>
              </a:rPr>
              <a:t>images, </a:t>
            </a:r>
            <a:endParaRPr lang="en-US" sz="2000" b="1" dirty="0" smtClean="0">
              <a:solidFill>
                <a:schemeClr val="bg1">
                  <a:lumMod val="85000"/>
                  <a:lumOff val="15000"/>
                </a:schemeClr>
              </a:solidFill>
              <a:latin typeface="Alaska" panose="020E0602030304020303" pitchFamily="34" charset="0"/>
            </a:endParaRP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multimedia, </a:t>
            </a:r>
          </a:p>
          <a:p>
            <a:pPr marL="285750" indent="-285750">
              <a:lnSpc>
                <a:spcPct val="150000"/>
              </a:lnSpc>
              <a:buFont typeface="Arial" panose="020B0604020202020204" pitchFamily="34" charset="0"/>
              <a:buChar char="•"/>
            </a:pPr>
            <a:r>
              <a:rPr lang="en-US" sz="2000" b="1" u="sng" dirty="0" smtClean="0">
                <a:solidFill>
                  <a:schemeClr val="bg1">
                    <a:lumMod val="85000"/>
                    <a:lumOff val="15000"/>
                  </a:schemeClr>
                </a:solidFill>
                <a:latin typeface="Alaska" panose="020E0602030304020303" pitchFamily="34" charset="0"/>
              </a:rPr>
              <a:t>blog </a:t>
            </a:r>
            <a:r>
              <a:rPr lang="en-US" sz="2000" b="1" dirty="0">
                <a:solidFill>
                  <a:schemeClr val="bg1">
                    <a:lumMod val="85000"/>
                    <a:lumOff val="15000"/>
                  </a:schemeClr>
                </a:solidFill>
                <a:latin typeface="Alaska" panose="020E0602030304020303" pitchFamily="34" charset="0"/>
              </a:rPr>
              <a:t>entries, </a:t>
            </a:r>
            <a:r>
              <a:rPr lang="en-US" sz="2000" b="1" dirty="0" smtClean="0">
                <a:solidFill>
                  <a:schemeClr val="bg1">
                    <a:lumMod val="85000"/>
                    <a:lumOff val="15000"/>
                  </a:schemeClr>
                </a:solidFill>
                <a:latin typeface="Alaska" panose="020E0602030304020303" pitchFamily="34" charset="0"/>
              </a:rPr>
              <a:t>and</a:t>
            </a: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 </a:t>
            </a:r>
            <a:r>
              <a:rPr lang="en-US" sz="2000" b="1" dirty="0">
                <a:solidFill>
                  <a:schemeClr val="bg1">
                    <a:lumMod val="85000"/>
                    <a:lumOff val="15000"/>
                  </a:schemeClr>
                </a:solidFill>
                <a:latin typeface="Alaska" panose="020E0602030304020303" pitchFamily="34" charset="0"/>
              </a:rPr>
              <a:t>hyperlinks</a:t>
            </a:r>
            <a:r>
              <a:rPr lang="en-US" dirty="0">
                <a:solidFill>
                  <a:schemeClr val="bg1">
                    <a:lumMod val="85000"/>
                    <a:lumOff val="15000"/>
                  </a:schemeClr>
                </a:solidFill>
                <a:latin typeface="Alaska" panose="020E0602030304020303" pitchFamily="34" charset="0"/>
              </a:rPr>
              <a:t>. </a:t>
            </a:r>
            <a:endParaRPr lang="en-US" dirty="0" smtClean="0">
              <a:solidFill>
                <a:schemeClr val="bg1">
                  <a:lumMod val="85000"/>
                  <a:lumOff val="15000"/>
                </a:schemeClr>
              </a:solidFill>
              <a:latin typeface="Alaska" panose="020E0602030304020303" pitchFamily="34" charset="0"/>
            </a:endParaRPr>
          </a:p>
          <a:p>
            <a:pPr>
              <a:lnSpc>
                <a:spcPct val="150000"/>
              </a:lnSpc>
            </a:pPr>
            <a:endParaRPr lang="en-US" dirty="0" smtClean="0">
              <a:solidFill>
                <a:schemeClr val="bg1">
                  <a:lumMod val="85000"/>
                  <a:lumOff val="15000"/>
                </a:schemeClr>
              </a:solidFill>
              <a:latin typeface="Alaska" panose="020E0602030304020303" pitchFamily="34" charset="0"/>
            </a:endParaRPr>
          </a:p>
          <a:p>
            <a:pPr>
              <a:lnSpc>
                <a:spcPct val="150000"/>
              </a:lnSpc>
            </a:pPr>
            <a:r>
              <a:rPr lang="en-US" dirty="0" smtClean="0">
                <a:solidFill>
                  <a:schemeClr val="bg1">
                    <a:lumMod val="85000"/>
                    <a:lumOff val="15000"/>
                  </a:schemeClr>
                </a:solidFill>
                <a:latin typeface="Alaska" panose="020E0602030304020303" pitchFamily="34" charset="0"/>
              </a:rPr>
              <a:t>E-portfolios </a:t>
            </a:r>
            <a:r>
              <a:rPr lang="en-US" dirty="0">
                <a:solidFill>
                  <a:schemeClr val="bg1">
                    <a:lumMod val="85000"/>
                    <a:lumOff val="15000"/>
                  </a:schemeClr>
                </a:solidFill>
                <a:latin typeface="Alaska" panose="020E0602030304020303" pitchFamily="34" charset="0"/>
              </a:rPr>
              <a:t>are both </a:t>
            </a:r>
            <a:endParaRPr lang="en-US" dirty="0" smtClean="0">
              <a:solidFill>
                <a:schemeClr val="bg1">
                  <a:lumMod val="85000"/>
                  <a:lumOff val="15000"/>
                </a:schemeClr>
              </a:solidFill>
              <a:latin typeface="Alaska" panose="020E0602030304020303" pitchFamily="34" charset="0"/>
            </a:endParaRP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demonstrations </a:t>
            </a:r>
            <a:r>
              <a:rPr lang="en-US" sz="2000" b="1" dirty="0">
                <a:solidFill>
                  <a:schemeClr val="bg1">
                    <a:lumMod val="85000"/>
                    <a:lumOff val="15000"/>
                  </a:schemeClr>
                </a:solidFill>
                <a:latin typeface="Alaska" panose="020E0602030304020303" pitchFamily="34" charset="0"/>
              </a:rPr>
              <a:t>of the user's abilities and </a:t>
            </a:r>
            <a:endParaRPr lang="en-US" sz="2000" b="1" dirty="0" smtClean="0">
              <a:solidFill>
                <a:schemeClr val="bg1">
                  <a:lumMod val="85000"/>
                  <a:lumOff val="15000"/>
                </a:schemeClr>
              </a:solidFill>
              <a:latin typeface="Alaska" panose="020E0602030304020303" pitchFamily="34" charset="0"/>
            </a:endParaRPr>
          </a:p>
          <a:p>
            <a:pPr marL="285750" indent="-285750">
              <a:lnSpc>
                <a:spcPct val="150000"/>
              </a:lnSpc>
              <a:buFont typeface="Arial" panose="020B0604020202020204" pitchFamily="34" charset="0"/>
              <a:buChar char="•"/>
            </a:pPr>
            <a:r>
              <a:rPr lang="en-US" sz="2000" b="1" dirty="0" smtClean="0">
                <a:solidFill>
                  <a:schemeClr val="bg1">
                    <a:lumMod val="85000"/>
                    <a:lumOff val="15000"/>
                  </a:schemeClr>
                </a:solidFill>
                <a:latin typeface="Alaska" panose="020E0602030304020303" pitchFamily="34" charset="0"/>
              </a:rPr>
              <a:t>platforms </a:t>
            </a:r>
            <a:r>
              <a:rPr lang="en-US" sz="2000" b="1" dirty="0">
                <a:solidFill>
                  <a:schemeClr val="bg1">
                    <a:lumMod val="85000"/>
                    <a:lumOff val="15000"/>
                  </a:schemeClr>
                </a:solidFill>
                <a:latin typeface="Alaska" panose="020E0602030304020303" pitchFamily="34" charset="0"/>
              </a:rPr>
              <a:t>for self-expression. </a:t>
            </a:r>
            <a:endParaRPr lang="en-US" dirty="0">
              <a:solidFill>
                <a:schemeClr val="bg1">
                  <a:lumMod val="85000"/>
                  <a:lumOff val="15000"/>
                </a:schemeClr>
              </a:solidFill>
              <a:latin typeface="Alaska" panose="020E0602030304020303" pitchFamily="34" charset="0"/>
            </a:endParaRPr>
          </a:p>
          <a:p>
            <a:endParaRPr lang="en-US" dirty="0" smtClean="0">
              <a:solidFill>
                <a:schemeClr val="bg1">
                  <a:lumMod val="85000"/>
                  <a:lumOff val="15000"/>
                </a:schemeClr>
              </a:solidFill>
              <a:latin typeface="Alaska" panose="020E0602030304020303" pitchFamily="34" charset="0"/>
            </a:endParaRPr>
          </a:p>
        </p:txBody>
      </p:sp>
    </p:spTree>
    <p:extLst>
      <p:ext uri="{BB962C8B-B14F-4D97-AF65-F5344CB8AC3E}">
        <p14:creationId xmlns:p14="http://schemas.microsoft.com/office/powerpoint/2010/main" val="473034215"/>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395" y="1028343"/>
            <a:ext cx="10346498" cy="3785652"/>
          </a:xfrm>
          <a:prstGeom prst="rect">
            <a:avLst/>
          </a:prstGeom>
        </p:spPr>
        <p:txBody>
          <a:bodyPr wrap="square">
            <a:spAutoFit/>
          </a:bodyPr>
          <a:lstStyle/>
          <a:p>
            <a:pPr>
              <a:lnSpc>
                <a:spcPct val="150000"/>
              </a:lnSpc>
            </a:pPr>
            <a:r>
              <a:rPr lang="en-US" sz="2000" dirty="0">
                <a:solidFill>
                  <a:schemeClr val="bg1">
                    <a:lumMod val="85000"/>
                    <a:lumOff val="15000"/>
                  </a:schemeClr>
                </a:solidFill>
                <a:latin typeface="Alaska" panose="020E0602030304020303" pitchFamily="34" charset="0"/>
              </a:rPr>
              <a:t>If they are online, users can maintain them dynamically over time.</a:t>
            </a:r>
          </a:p>
          <a:p>
            <a:pPr>
              <a:lnSpc>
                <a:spcPct val="150000"/>
              </a:lnSpc>
            </a:pPr>
            <a:r>
              <a:rPr lang="en-US" sz="2000" dirty="0">
                <a:solidFill>
                  <a:schemeClr val="bg1">
                    <a:lumMod val="85000"/>
                    <a:lumOff val="15000"/>
                  </a:schemeClr>
                </a:solidFill>
                <a:latin typeface="Alaska" panose="020E0602030304020303" pitchFamily="34" charset="0"/>
              </a:rPr>
              <a:t>One can regard an e-portfolio as a type of learning record that provides actual evidence of achievement. </a:t>
            </a:r>
            <a:endParaRPr lang="en-US" sz="2000" dirty="0" smtClean="0">
              <a:solidFill>
                <a:schemeClr val="bg1">
                  <a:lumMod val="85000"/>
                  <a:lumOff val="15000"/>
                </a:schemeClr>
              </a:solidFill>
              <a:latin typeface="Alaska" panose="020E0602030304020303" pitchFamily="34" charset="0"/>
            </a:endParaRPr>
          </a:p>
          <a:p>
            <a:pPr>
              <a:lnSpc>
                <a:spcPct val="150000"/>
              </a:lnSpc>
            </a:pPr>
            <a:endParaRPr lang="en-US" sz="2000" dirty="0">
              <a:solidFill>
                <a:schemeClr val="bg1">
                  <a:lumMod val="85000"/>
                  <a:lumOff val="15000"/>
                </a:schemeClr>
              </a:solidFill>
              <a:latin typeface="Alaska" panose="020E0602030304020303" pitchFamily="34" charset="0"/>
            </a:endParaRPr>
          </a:p>
          <a:p>
            <a:pPr>
              <a:lnSpc>
                <a:spcPct val="150000"/>
              </a:lnSpc>
            </a:pPr>
            <a:r>
              <a:rPr lang="en-US" sz="2000" dirty="0" smtClean="0">
                <a:solidFill>
                  <a:schemeClr val="bg1">
                    <a:lumMod val="85000"/>
                    <a:lumOff val="15000"/>
                  </a:schemeClr>
                </a:solidFill>
                <a:latin typeface="Alaska" panose="020E0602030304020303" pitchFamily="34" charset="0"/>
              </a:rPr>
              <a:t>E-portfolios</a:t>
            </a:r>
            <a:r>
              <a:rPr lang="en-US" sz="2000" dirty="0">
                <a:solidFill>
                  <a:schemeClr val="bg1">
                    <a:lumMod val="85000"/>
                    <a:lumOff val="15000"/>
                  </a:schemeClr>
                </a:solidFill>
                <a:latin typeface="Alaska" panose="020E0602030304020303" pitchFamily="34" charset="0"/>
              </a:rPr>
              <a:t>, like traditional portfolios, can facilitate students' reflection on their own learning, leading to more awareness of learning strategies and needs. Comparative research  between paper-based portfolios and electronic portfolios in the same </a:t>
            </a:r>
            <a:r>
              <a:rPr lang="en-US" sz="2000" dirty="0" smtClean="0">
                <a:solidFill>
                  <a:schemeClr val="bg1">
                    <a:lumMod val="85000"/>
                    <a:lumOff val="15000"/>
                  </a:schemeClr>
                </a:solidFill>
                <a:latin typeface="Alaska" panose="020E0602030304020303" pitchFamily="34" charset="0"/>
              </a:rPr>
              <a:t>setting, </a:t>
            </a:r>
            <a:r>
              <a:rPr lang="en-US" sz="2000" dirty="0">
                <a:solidFill>
                  <a:schemeClr val="bg1">
                    <a:lumMod val="85000"/>
                    <a:lumOff val="15000"/>
                  </a:schemeClr>
                </a:solidFill>
                <a:latin typeface="Alaska" panose="020E0602030304020303" pitchFamily="34" charset="0"/>
              </a:rPr>
              <a:t>tentatively suggests that use of an electronic portfolio may </a:t>
            </a:r>
            <a:r>
              <a:rPr lang="en-US" sz="2000" u="sng" dirty="0">
                <a:solidFill>
                  <a:srgbClr val="FFFF00"/>
                </a:solidFill>
                <a:latin typeface="Alaska" panose="020E0602030304020303" pitchFamily="34" charset="0"/>
              </a:rPr>
              <a:t>lead to better learning outcomes</a:t>
            </a:r>
            <a:r>
              <a:rPr lang="en-US" sz="2000" dirty="0">
                <a:solidFill>
                  <a:schemeClr val="bg1">
                    <a:lumMod val="85000"/>
                    <a:lumOff val="15000"/>
                  </a:schemeClr>
                </a:solidFill>
                <a:latin typeface="Alaska" panose="020E0602030304020303" pitchFamily="34" charset="0"/>
              </a:rPr>
              <a:t>.</a:t>
            </a:r>
          </a:p>
        </p:txBody>
      </p:sp>
    </p:spTree>
    <p:extLst>
      <p:ext uri="{BB962C8B-B14F-4D97-AF65-F5344CB8AC3E}">
        <p14:creationId xmlns:p14="http://schemas.microsoft.com/office/powerpoint/2010/main" val="4272154787"/>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49552647"/>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2531075887"/>
              </p:ext>
            </p:extLst>
          </p:nvPr>
        </p:nvGraphicFramePr>
        <p:xfrm>
          <a:off x="1440495" y="288099"/>
          <a:ext cx="9857984" cy="6400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 14"/>
          <p:cNvGraphicFramePr/>
          <p:nvPr>
            <p:extLst>
              <p:ext uri="{D42A27DB-BD31-4B8C-83A1-F6EECF244321}">
                <p14:modId xmlns:p14="http://schemas.microsoft.com/office/powerpoint/2010/main" val="52270267"/>
              </p:ext>
            </p:extLst>
          </p:nvPr>
        </p:nvGraphicFramePr>
        <p:xfrm>
          <a:off x="-1908456" y="2976692"/>
          <a:ext cx="6404643" cy="81935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90006916"/>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7447" y="1365336"/>
            <a:ext cx="9869964" cy="4058434"/>
          </a:xfrm>
        </p:spPr>
        <p:txBody>
          <a:bodyPr>
            <a:normAutofit/>
          </a:bodyPr>
          <a:lstStyle/>
          <a:p>
            <a:r>
              <a:rPr lang="en-US" sz="3200" dirty="0" smtClean="0">
                <a:solidFill>
                  <a:schemeClr val="bg1"/>
                </a:solidFill>
                <a:latin typeface="Alaska" panose="020E0602030304020303" pitchFamily="34" charset="0"/>
              </a:rPr>
              <a:t>What competencies are promoted in an e portfolio?</a:t>
            </a:r>
            <a:endParaRPr lang="el-GR" sz="3200" dirty="0">
              <a:solidFill>
                <a:schemeClr val="bg1"/>
              </a:solidFill>
            </a:endParaRPr>
          </a:p>
        </p:txBody>
      </p:sp>
    </p:spTree>
    <p:extLst>
      <p:ext uri="{BB962C8B-B14F-4D97-AF65-F5344CB8AC3E}">
        <p14:creationId xmlns:p14="http://schemas.microsoft.com/office/powerpoint/2010/main" val="1111162463"/>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athematical competencies and technology"/>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416204" y="121785"/>
            <a:ext cx="9567747" cy="6314675"/>
          </a:xfrm>
          <a:prstGeom prst="rect">
            <a:avLst/>
          </a:prstGeom>
          <a:solidFill>
            <a:srgbClr val="003300"/>
          </a:solidFill>
          <a:ln>
            <a:solidFill>
              <a:srgbClr val="003300"/>
            </a:solidFill>
          </a:ln>
          <a:effectLst>
            <a:softEdge rad="635000"/>
          </a:effectLst>
        </p:spPr>
        <p:style>
          <a:lnRef idx="0">
            <a:scrgbClr r="0" g="0" b="0"/>
          </a:lnRef>
          <a:fillRef idx="1003">
            <a:schemeClr val="dk2"/>
          </a:fillRef>
          <a:effectRef idx="0">
            <a:scrgbClr r="0" g="0" b="0"/>
          </a:effectRef>
          <a:fontRef idx="major"/>
        </p:style>
      </p:pic>
    </p:spTree>
    <p:extLst>
      <p:ext uri="{BB962C8B-B14F-4D97-AF65-F5344CB8AC3E}">
        <p14:creationId xmlns:p14="http://schemas.microsoft.com/office/powerpoint/2010/main" val="1564551253"/>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0" y="0"/>
            <a:ext cx="12192000" cy="6858000"/>
          </a:xfrm>
          <a:prstGeom prst="rect">
            <a:avLst/>
          </a:prstGeom>
          <a:ln w="228600" cap="sq" cmpd="thickThin">
            <a:solidFill>
              <a:srgbClr val="000000"/>
            </a:solidFill>
            <a:prstDash val="solid"/>
            <a:miter lim="800000"/>
          </a:ln>
          <a:effectLst>
            <a:innerShdw blurRad="76200">
              <a:srgbClr val="000000"/>
            </a:innerShdw>
            <a:softEdge rad="635000"/>
          </a:effectLst>
        </p:spPr>
      </p:pic>
    </p:spTree>
    <p:extLst>
      <p:ext uri="{BB962C8B-B14F-4D97-AF65-F5344CB8AC3E}">
        <p14:creationId xmlns:p14="http://schemas.microsoft.com/office/powerpoint/2010/main" val="3066220887"/>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lstStyle/>
          <a:p>
            <a:r>
              <a:rPr lang="en-US" dirty="0" smtClean="0">
                <a:solidFill>
                  <a:schemeClr val="bg1"/>
                </a:solidFill>
                <a:latin typeface="Alaska" panose="020E0602030304020303" pitchFamily="34" charset="0"/>
              </a:rPr>
              <a:t>How do we do it?</a:t>
            </a:r>
            <a:endParaRPr lang="el-GR" dirty="0">
              <a:solidFill>
                <a:schemeClr val="bg1"/>
              </a:solidFill>
            </a:endParaRPr>
          </a:p>
        </p:txBody>
      </p:sp>
      <p:sp>
        <p:nvSpPr>
          <p:cNvPr id="3" name="Content Placeholder 2"/>
          <p:cNvSpPr>
            <a:spLocks noGrp="1"/>
          </p:cNvSpPr>
          <p:nvPr>
            <p:ph idx="1"/>
          </p:nvPr>
        </p:nvSpPr>
        <p:spPr>
          <a:xfrm>
            <a:off x="1141412" y="996043"/>
            <a:ext cx="9905999" cy="4795158"/>
          </a:xfrm>
        </p:spPr>
        <p:txBody>
          <a:bodyPr>
            <a:normAutofit fontScale="92500"/>
          </a:bodyPr>
          <a:lstStyle/>
          <a:p>
            <a:r>
              <a:rPr lang="en-US" sz="2200" dirty="0" smtClean="0">
                <a:solidFill>
                  <a:schemeClr val="bg1"/>
                </a:solidFill>
                <a:latin typeface="Alaska" panose="020E0602030304020303" pitchFamily="34" charset="0"/>
              </a:rPr>
              <a:t>Open the 1.10.jar file located on your desktop.</a:t>
            </a:r>
          </a:p>
          <a:p>
            <a:r>
              <a:rPr lang="en-US" sz="2200" dirty="0" smtClean="0">
                <a:solidFill>
                  <a:schemeClr val="bg1"/>
                </a:solidFill>
                <a:latin typeface="Alaska" panose="020E0602030304020303" pitchFamily="34" charset="0"/>
              </a:rPr>
              <a:t>You are now in the executable application.</a:t>
            </a:r>
          </a:p>
          <a:p>
            <a:r>
              <a:rPr lang="en-US" sz="2200" dirty="0" smtClean="0">
                <a:solidFill>
                  <a:schemeClr val="bg1"/>
                </a:solidFill>
                <a:latin typeface="Alaska" panose="020E0602030304020303" pitchFamily="34" charset="0"/>
              </a:rPr>
              <a:t>Start filling information on the relevant tags.</a:t>
            </a:r>
          </a:p>
          <a:p>
            <a:r>
              <a:rPr lang="en-US" sz="2200" dirty="0" smtClean="0">
                <a:solidFill>
                  <a:schemeClr val="bg1"/>
                </a:solidFill>
                <a:latin typeface="Alaska" panose="020E0602030304020303" pitchFamily="34" charset="0"/>
              </a:rPr>
              <a:t>Once you finish each text input save your work. Even if you forget, the program will remind you.</a:t>
            </a:r>
          </a:p>
          <a:p>
            <a:r>
              <a:rPr lang="en-US" sz="2200" dirty="0" smtClean="0">
                <a:solidFill>
                  <a:schemeClr val="bg1"/>
                </a:solidFill>
                <a:latin typeface="Alaska" panose="020E0602030304020303" pitchFamily="34" charset="0"/>
              </a:rPr>
              <a:t>If you wish to add extra files to a certain tag, press the green button. The dialogue box will ask you what file you want to add, and where this file is. Fill in the information and press add. Save your work once you finish.</a:t>
            </a:r>
          </a:p>
          <a:p>
            <a:r>
              <a:rPr lang="en-US" sz="2200" dirty="0" smtClean="0">
                <a:solidFill>
                  <a:schemeClr val="bg1"/>
                </a:solidFill>
                <a:latin typeface="Alaska" panose="020E0602030304020303" pitchFamily="34" charset="0"/>
              </a:rPr>
              <a:t>When you have filled in all tags and have added all files you wish to have in your e portfolio, you must press the top left button “extract html”. The dialogue box will ask you which language you want to have it extracted. Choose English .</a:t>
            </a:r>
          </a:p>
          <a:p>
            <a:endParaRPr lang="en-US" dirty="0" smtClean="0"/>
          </a:p>
          <a:p>
            <a:endParaRPr lang="el-GR" dirty="0"/>
          </a:p>
        </p:txBody>
      </p:sp>
    </p:spTree>
    <p:extLst>
      <p:ext uri="{BB962C8B-B14F-4D97-AF65-F5344CB8AC3E}">
        <p14:creationId xmlns:p14="http://schemas.microsoft.com/office/powerpoint/2010/main" val="994942025"/>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373</TotalTime>
  <Words>456</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Alaska</vt:lpstr>
      <vt:lpstr>Aparajita</vt:lpstr>
      <vt:lpstr>Arial</vt:lpstr>
      <vt:lpstr>Trebuchet MS</vt:lpstr>
      <vt:lpstr>Tw Cen MT</vt:lpstr>
      <vt:lpstr>Circuit</vt:lpstr>
      <vt:lpstr>E portfolio</vt:lpstr>
      <vt:lpstr>PowerPoint Presentation</vt:lpstr>
      <vt:lpstr>PowerPoint Presentation</vt:lpstr>
      <vt:lpstr>PowerPoint Presentation</vt:lpstr>
      <vt:lpstr>PowerPoint Presentation</vt:lpstr>
      <vt:lpstr>What competencies are promoted in an e portfolio?</vt:lpstr>
      <vt:lpstr>PowerPoint Presentation</vt:lpstr>
      <vt:lpstr>PowerPoint Presentation</vt:lpstr>
      <vt:lpstr>How do we do it?</vt:lpstr>
      <vt:lpstr>PowerPoint Presentation</vt:lpstr>
      <vt:lpstr>lets make an e portfolio then!!!!!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portfolio</dc:title>
  <dc:creator>nick</dc:creator>
  <cp:lastModifiedBy>nick</cp:lastModifiedBy>
  <cp:revision>29</cp:revision>
  <dcterms:created xsi:type="dcterms:W3CDTF">2018-04-23T16:35:30Z</dcterms:created>
  <dcterms:modified xsi:type="dcterms:W3CDTF">2018-04-24T23:19:15Z</dcterms:modified>
</cp:coreProperties>
</file>