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0E5D8B-23F5-40E1-A8AF-C23FFA3F5531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5D59EF-6033-4C1A-ABAE-D58843894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Gabriola" pitchFamily="82" charset="0"/>
              </a:rPr>
              <a:t>Papana</a:t>
            </a:r>
            <a:r>
              <a:rPr lang="ro-RO" sz="4000" b="1" dirty="0" smtClean="0">
                <a:solidFill>
                  <a:schemeClr val="tx1"/>
                </a:solidFill>
                <a:latin typeface="Gabriola" pitchFamily="82" charset="0"/>
              </a:rPr>
              <a:t>ş</a:t>
            </a:r>
            <a:r>
              <a:rPr lang="en-US" sz="4000" b="1" dirty="0" err="1" smtClean="0">
                <a:solidFill>
                  <a:schemeClr val="tx1"/>
                </a:solidFill>
                <a:latin typeface="Gabriola" pitchFamily="82" charset="0"/>
              </a:rPr>
              <a:t>i</a:t>
            </a:r>
            <a:r>
              <a:rPr lang="ro-RO" sz="4000" b="1" dirty="0" smtClean="0">
                <a:solidFill>
                  <a:schemeClr val="tx1"/>
                </a:solidFill>
                <a:latin typeface="Gabriola" pitchFamily="82" charset="0"/>
              </a:rPr>
              <a:t>  </a:t>
            </a:r>
            <a:r>
              <a:rPr lang="ro-RO" sz="4000" b="1" dirty="0" smtClean="0">
                <a:solidFill>
                  <a:schemeClr val="tx1"/>
                </a:solidFill>
                <a:latin typeface="Gabriola" pitchFamily="82" charset="0"/>
              </a:rPr>
              <a:t>pufoşi</a:t>
            </a:r>
            <a:br>
              <a:rPr lang="ro-RO" sz="4000" b="1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o-RO" sz="4000" b="1" dirty="0" smtClean="0">
                <a:solidFill>
                  <a:schemeClr val="tx1"/>
                </a:solidFill>
                <a:latin typeface="Gabriola" pitchFamily="82" charset="0"/>
              </a:rPr>
              <a:t>FLUFFY CHEESE DUMPLINGS</a:t>
            </a:r>
            <a:endParaRPr lang="en-US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6400800" cy="6858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r>
              <a:rPr lang="ro-RO" sz="3600" b="1" dirty="0" smtClean="0">
                <a:solidFill>
                  <a:schemeClr val="tx1"/>
                </a:solidFill>
                <a:latin typeface="Gabriola" pitchFamily="82" charset="0"/>
              </a:rPr>
              <a:t>Liceul Tehnologic Gheorghe Miron </a:t>
            </a:r>
            <a:r>
              <a:rPr lang="ro-RO" sz="3600" b="1" dirty="0" smtClean="0">
                <a:solidFill>
                  <a:schemeClr val="tx1"/>
                </a:solidFill>
                <a:latin typeface="Gabriola" pitchFamily="82" charset="0"/>
              </a:rPr>
              <a:t>Costin</a:t>
            </a:r>
          </a:p>
          <a:p>
            <a:r>
              <a:rPr lang="ro-RO" sz="3600" b="1" dirty="0" err="1" smtClean="0">
                <a:solidFill>
                  <a:schemeClr val="tx1"/>
                </a:solidFill>
                <a:latin typeface="Gabriola" pitchFamily="82" charset="0"/>
              </a:rPr>
              <a:t>Technological</a:t>
            </a:r>
            <a:r>
              <a:rPr lang="ro-RO" sz="36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o-RO" sz="3600" b="1" dirty="0" err="1" smtClean="0">
                <a:solidFill>
                  <a:schemeClr val="tx1"/>
                </a:solidFill>
                <a:latin typeface="Gabriola" pitchFamily="82" charset="0"/>
              </a:rPr>
              <a:t>Secondary</a:t>
            </a:r>
            <a:r>
              <a:rPr lang="ro-RO" sz="36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o-RO" sz="3600" b="1" dirty="0" err="1" smtClean="0">
                <a:solidFill>
                  <a:schemeClr val="tx1"/>
                </a:solidFill>
                <a:latin typeface="Gabriola" pitchFamily="82" charset="0"/>
              </a:rPr>
              <a:t>School</a:t>
            </a:r>
            <a:r>
              <a:rPr lang="ro-RO" sz="36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o-RO" sz="3600" b="1" dirty="0" smtClean="0">
                <a:solidFill>
                  <a:schemeClr val="tx1"/>
                </a:solidFill>
                <a:latin typeface="Gabriola" pitchFamily="82" charset="0"/>
              </a:rPr>
              <a:t>Gheorghe Miron Costin</a:t>
            </a:r>
            <a:endParaRPr lang="en-US" sz="36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33400"/>
            <a:ext cx="7467600" cy="7078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Gabriola" pitchFamily="82" charset="0"/>
              </a:rPr>
              <a:t>Gastronomia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Nationala</a:t>
            </a:r>
            <a:r>
              <a:rPr lang="en-US" sz="2000" b="1" dirty="0" smtClean="0">
                <a:latin typeface="Gabriola" pitchFamily="82" charset="0"/>
              </a:rPr>
              <a:t> In </a:t>
            </a:r>
            <a:r>
              <a:rPr lang="en-US" sz="2000" b="1" dirty="0" smtClean="0">
                <a:latin typeface="Gabriola" pitchFamily="82" charset="0"/>
              </a:rPr>
              <a:t>Context </a:t>
            </a:r>
            <a:r>
              <a:rPr lang="en-US" sz="2000" b="1" dirty="0" smtClean="0">
                <a:latin typeface="Gabriola" pitchFamily="82" charset="0"/>
              </a:rPr>
              <a:t>European</a:t>
            </a:r>
            <a:endParaRPr lang="ro-RO" sz="2000" b="1" dirty="0" smtClean="0">
              <a:latin typeface="Gabriola" pitchFamily="82" charset="0"/>
            </a:endParaRPr>
          </a:p>
          <a:p>
            <a:r>
              <a:rPr lang="ro-RO" sz="2000" b="1" dirty="0" smtClean="0">
                <a:latin typeface="Gabriola" pitchFamily="82" charset="0"/>
              </a:rPr>
              <a:t>National </a:t>
            </a:r>
            <a:r>
              <a:rPr lang="ro-RO" sz="2000" b="1" dirty="0" err="1" smtClean="0">
                <a:latin typeface="Gabriola" pitchFamily="82" charset="0"/>
              </a:rPr>
              <a:t>Gastronomy</a:t>
            </a:r>
            <a:r>
              <a:rPr lang="ro-RO" sz="2000" b="1" dirty="0" smtClean="0">
                <a:latin typeface="Gabriola" pitchFamily="82" charset="0"/>
              </a:rPr>
              <a:t> in European Context</a:t>
            </a:r>
            <a:endParaRPr lang="en-US" sz="2000" b="1" dirty="0"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48768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 smtClean="0">
                <a:latin typeface="Gabriola" pitchFamily="82" charset="0"/>
              </a:rPr>
              <a:t>Profesor coordonator</a:t>
            </a:r>
            <a:r>
              <a:rPr lang="ro-RO" sz="2800" b="1" dirty="0" smtClean="0">
                <a:latin typeface="Gabriola" pitchFamily="82" charset="0"/>
              </a:rPr>
              <a:t>:</a:t>
            </a:r>
          </a:p>
          <a:p>
            <a:r>
              <a:rPr lang="ro-RO" sz="2800" b="1" dirty="0" err="1" smtClean="0">
                <a:latin typeface="Gabriola" pitchFamily="82" charset="0"/>
              </a:rPr>
              <a:t>Coordinator</a:t>
            </a:r>
            <a:r>
              <a:rPr lang="en-US" sz="2800" b="1" dirty="0" smtClean="0">
                <a:latin typeface="Gabriola" pitchFamily="82" charset="0"/>
              </a:rPr>
              <a:t>:</a:t>
            </a:r>
          </a:p>
          <a:p>
            <a:r>
              <a:rPr lang="ro-RO" sz="2800" b="1" dirty="0" smtClean="0">
                <a:latin typeface="Gabriola" pitchFamily="82" charset="0"/>
              </a:rPr>
              <a:t> </a:t>
            </a:r>
            <a:r>
              <a:rPr lang="ro-RO" sz="2800" b="1" dirty="0" smtClean="0">
                <a:latin typeface="Gabriola" pitchFamily="82" charset="0"/>
              </a:rPr>
              <a:t>Zamfira Florentina</a:t>
            </a:r>
            <a:endParaRPr lang="en-US" sz="2800" b="1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style>
          <a:lnRef idx="1">
            <a:schemeClr val="accent4"/>
          </a:lnRef>
          <a:fillRef idx="1002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o-RO" sz="2000" b="1" cap="none" dirty="0" smtClean="0">
                <a:latin typeface="Gabriola" pitchFamily="82" charset="0"/>
              </a:rPr>
              <a:t>Astazi va vom arata si va vom invata cum se prepara </a:t>
            </a:r>
            <a:r>
              <a:rPr lang="ro-RO" sz="2000" b="1" cap="none" dirty="0" err="1" smtClean="0">
                <a:latin typeface="Gabriola" pitchFamily="82" charset="0"/>
              </a:rPr>
              <a:t>papanasii</a:t>
            </a:r>
            <a:r>
              <a:rPr lang="ro-RO" sz="2000" b="1" cap="none" dirty="0" smtClean="0">
                <a:latin typeface="Gabriola" pitchFamily="82" charset="0"/>
              </a:rPr>
              <a:t> </a:t>
            </a:r>
            <a:r>
              <a:rPr lang="ro-RO" sz="2000" b="1" cap="none" dirty="0" err="1" smtClean="0">
                <a:latin typeface="Gabriola" pitchFamily="82" charset="0"/>
              </a:rPr>
              <a:t>pufosi</a:t>
            </a:r>
            <a:r>
              <a:rPr lang="en-US" sz="2000" b="1" cap="none" dirty="0" smtClean="0">
                <a:latin typeface="Gabriola" pitchFamily="82" charset="0"/>
              </a:rPr>
              <a:t>:</a:t>
            </a:r>
            <a:br>
              <a:rPr lang="en-US" sz="2000" b="1" cap="none" dirty="0" smtClean="0">
                <a:latin typeface="Gabriola" pitchFamily="82" charset="0"/>
              </a:rPr>
            </a:br>
            <a:r>
              <a:rPr lang="en-US" sz="2000" b="1" cap="none" dirty="0" smtClean="0">
                <a:latin typeface="Gabriola" pitchFamily="82" charset="0"/>
              </a:rPr>
              <a:t>Today we are going to show you how to prepare fluffy cheese dumplings:</a:t>
            </a:r>
            <a:endParaRPr lang="en-US" sz="2000" b="1" cap="none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o-RO" sz="4600" b="1" dirty="0" smtClean="0">
                <a:solidFill>
                  <a:schemeClr val="tx1"/>
                </a:solidFill>
                <a:latin typeface="Gabriola" pitchFamily="82" charset="0"/>
              </a:rPr>
              <a:t>Materii </a:t>
            </a:r>
            <a:r>
              <a:rPr lang="ro-RO" sz="4600" b="1" dirty="0" smtClean="0">
                <a:solidFill>
                  <a:schemeClr val="tx1"/>
                </a:solidFill>
                <a:latin typeface="Gabriola" pitchFamily="82" charset="0"/>
              </a:rPr>
              <a:t>prime</a:t>
            </a:r>
            <a:r>
              <a:rPr lang="en-US" sz="4600" b="1" dirty="0" smtClean="0">
                <a:solidFill>
                  <a:schemeClr val="tx1"/>
                </a:solidFill>
                <a:latin typeface="Gabriola" pitchFamily="82" charset="0"/>
              </a:rPr>
              <a:t>/Ingredients:</a:t>
            </a:r>
            <a:endParaRPr lang="ro-RO" sz="46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500 g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branza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de </a:t>
            </a:r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vaci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/pressed cottage cheese 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100 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g </a:t>
            </a:r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zahar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/sugar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2 </a:t>
            </a:r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oua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/eggs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Esenta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de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vanilie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cateva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picaturi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sau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2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plicuri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de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zahar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vanilat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/Vanilla extract, a few drops or vanilla sugar 2 packs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Esenta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de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rom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cateva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picaturi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/Rum extract  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1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vf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Gabriola" pitchFamily="82" charset="0"/>
              </a:rPr>
              <a:t>cutit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bicarbonat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/a pinch of baking soda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200 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g </a:t>
            </a:r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faina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/flour</a:t>
            </a:r>
            <a:endParaRPr lang="ro-RO" sz="45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Coaja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>
                <a:solidFill>
                  <a:schemeClr val="tx1"/>
                </a:solidFill>
                <a:latin typeface="Gabriola" pitchFamily="82" charset="0"/>
              </a:rPr>
              <a:t>de </a:t>
            </a:r>
            <a:r>
              <a:rPr lang="ro-RO" sz="4500" b="1" dirty="0" err="1" smtClean="0">
                <a:solidFill>
                  <a:schemeClr val="tx1"/>
                </a:solidFill>
                <a:latin typeface="Gabriola" pitchFamily="82" charset="0"/>
              </a:rPr>
              <a:t>lamaie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rasa/lemon zest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Smantana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/sour cream</a:t>
            </a:r>
            <a:endParaRPr lang="ro-RO" sz="4500" b="1" dirty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sz="4500" b="1" dirty="0" err="1" smtClean="0">
                <a:solidFill>
                  <a:schemeClr val="tx1"/>
                </a:solidFill>
                <a:latin typeface="Gabriola" pitchFamily="82" charset="0"/>
              </a:rPr>
              <a:t>Dulceata</a:t>
            </a:r>
            <a:r>
              <a:rPr lang="en-US" sz="4500" b="1" dirty="0" smtClean="0">
                <a:solidFill>
                  <a:schemeClr val="tx1"/>
                </a:solidFill>
                <a:latin typeface="Gabriola" pitchFamily="82" charset="0"/>
              </a:rPr>
              <a:t>/jam</a:t>
            </a:r>
            <a:endParaRPr lang="ro-RO" b="1" dirty="0" smtClean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4" name="Picture 3" descr="descărc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800600"/>
            <a:ext cx="2864370" cy="19061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Mod de </a:t>
            </a:r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preparare</a:t>
            </a:r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/DIRECTIONS</a:t>
            </a:r>
            <a:endParaRPr lang="en-US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Ouale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se bat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bine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cu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mixerul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. Se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adauga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apoi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zaharul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treptat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si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se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mixeaza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dupa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fiecare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transa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pana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devin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ca o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spuma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mai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Gabriola" pitchFamily="82" charset="0"/>
              </a:rPr>
              <a:t>groasa</a:t>
            </a:r>
            <a:r>
              <a:rPr lang="en-US" sz="2000" b="1" dirty="0" smtClean="0">
                <a:solidFill>
                  <a:schemeClr val="tx1"/>
                </a:solidFill>
                <a:latin typeface="Gabriola" pitchFamily="82" charset="0"/>
              </a:rPr>
              <a:t>.</a:t>
            </a:r>
            <a:r>
              <a:rPr lang="it-IT" sz="2000" b="1" dirty="0" smtClean="0">
                <a:solidFill>
                  <a:schemeClr val="tx1"/>
                </a:solidFill>
                <a:latin typeface="Gabriola" pitchFamily="82" charset="0"/>
              </a:rPr>
              <a:t> Se pune si zaharul vanilat, esentele si coaja rasa  de lamaie</a:t>
            </a:r>
            <a:r>
              <a:rPr lang="it-IT" sz="2000" b="1" dirty="0" smtClean="0">
                <a:solidFill>
                  <a:schemeClr val="tx1"/>
                </a:solidFill>
                <a:latin typeface="Gabriola" pitchFamily="82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it-IT" sz="2000" b="1" dirty="0" smtClean="0">
                <a:solidFill>
                  <a:schemeClr val="tx1"/>
                </a:solidFill>
                <a:latin typeface="Gabriola" pitchFamily="82" charset="0"/>
              </a:rPr>
              <a:t>The eggs are well whisked. The sugar is added gradually until it becomes a firm foam. The vanilla sugar, the essences and the lemon zest are added too.</a:t>
            </a:r>
            <a:endParaRPr lang="en-US" sz="2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4" name="Picture 3" descr="IMG_13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886200"/>
            <a:ext cx="3276600" cy="2457450"/>
          </a:xfrm>
          <a:prstGeom prst="rect">
            <a:avLst/>
          </a:prstGeom>
        </p:spPr>
      </p:pic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1" y="3908266"/>
            <a:ext cx="3124200" cy="23401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5720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>
                <a:solidFill>
                  <a:schemeClr val="tx1"/>
                </a:solidFill>
                <a:latin typeface="Gabriola"/>
              </a:rPr>
              <a:t>2. Separat se mixeaza branza de vaci scursa. Se adauga branza la compozitie si se mixeaza bine</a:t>
            </a:r>
            <a:r>
              <a:rPr lang="it-IT" sz="2000" b="1" dirty="0" smtClean="0">
                <a:solidFill>
                  <a:schemeClr val="tx1"/>
                </a:solidFill>
                <a:latin typeface="Gabriola"/>
              </a:rPr>
              <a:t>.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tx1"/>
                </a:solidFill>
                <a:latin typeface="Gabriola"/>
              </a:rPr>
              <a:t>Separately the strained pressed cottage cheese is whisked too. Then it is added to the eggs and mixed very well.</a:t>
            </a:r>
            <a:endParaRPr lang="en-US" sz="2000" b="1" dirty="0">
              <a:solidFill>
                <a:schemeClr val="tx1"/>
              </a:solidFill>
              <a:latin typeface="Gabriola"/>
            </a:endParaRPr>
          </a:p>
        </p:txBody>
      </p:sp>
      <p:pic>
        <p:nvPicPr>
          <p:cNvPr id="3074" name="Picture 2" descr="http://4.bp.blogspot.com/-VbrMl6eDg1c/TZLQRffUH4I/AAAAAAAATT8/eB6jEMFOh0E/s1600/Placinta+cu+branza+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1000"/>
            <a:ext cx="2895600" cy="29432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657600"/>
            <a:ext cx="518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Gabriola" pitchFamily="82" charset="0"/>
              </a:rPr>
              <a:t>3</a:t>
            </a:r>
            <a:r>
              <a:rPr lang="en-US" sz="2000" b="1" dirty="0" smtClean="0">
                <a:latin typeface="Gabriola" pitchFamily="82" charset="0"/>
              </a:rPr>
              <a:t>. </a:t>
            </a:r>
            <a:r>
              <a:rPr lang="en-US" sz="2000" b="1" dirty="0" err="1" smtClean="0">
                <a:latin typeface="Gabriola" pitchFamily="82" charset="0"/>
              </a:rPr>
              <a:t>Dupa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ce</a:t>
            </a:r>
            <a:r>
              <a:rPr lang="en-US" sz="2000" b="1" dirty="0" smtClean="0">
                <a:latin typeface="Gabriola" pitchFamily="82" charset="0"/>
              </a:rPr>
              <a:t> am </a:t>
            </a:r>
            <a:r>
              <a:rPr lang="en-US" sz="2000" b="1" dirty="0" err="1" smtClean="0">
                <a:latin typeface="Gabriola" pitchFamily="82" charset="0"/>
              </a:rPr>
              <a:t>mixat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turnam</a:t>
            </a:r>
            <a:r>
              <a:rPr lang="en-US" sz="2000" b="1" dirty="0" smtClean="0">
                <a:latin typeface="Gabriola" pitchFamily="82" charset="0"/>
              </a:rPr>
              <a:t> in </a:t>
            </a:r>
            <a:r>
              <a:rPr lang="en-US" sz="2000" b="1" dirty="0" err="1" smtClean="0">
                <a:latin typeface="Gabriola" pitchFamily="82" charset="0"/>
              </a:rPr>
              <a:t>ploaie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faina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si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bicarbonatul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si</a:t>
            </a:r>
            <a:r>
              <a:rPr lang="en-US" sz="2000" b="1" dirty="0" smtClean="0">
                <a:latin typeface="Gabriola" pitchFamily="82" charset="0"/>
              </a:rPr>
              <a:t> </a:t>
            </a:r>
            <a:r>
              <a:rPr lang="en-US" sz="2000" b="1" dirty="0" err="1" smtClean="0">
                <a:latin typeface="Gabriola" pitchFamily="82" charset="0"/>
              </a:rPr>
              <a:t>amestecam</a:t>
            </a:r>
            <a:r>
              <a:rPr lang="en-US" sz="2000" b="1" dirty="0" smtClean="0">
                <a:latin typeface="Gabriola" pitchFamily="82" charset="0"/>
              </a:rPr>
              <a:t> cu </a:t>
            </a:r>
            <a:r>
              <a:rPr lang="en-US" sz="2000" b="1" dirty="0" err="1" smtClean="0">
                <a:latin typeface="Gabriola" pitchFamily="82" charset="0"/>
              </a:rPr>
              <a:t>lingura</a:t>
            </a:r>
            <a:r>
              <a:rPr lang="en-US" sz="2000" b="1" dirty="0" smtClean="0">
                <a:latin typeface="Gabriola" pitchFamily="82" charset="0"/>
              </a:rPr>
              <a:t> de </a:t>
            </a:r>
            <a:r>
              <a:rPr lang="en-US" sz="2000" b="1" dirty="0" err="1" smtClean="0">
                <a:latin typeface="Gabriola" pitchFamily="82" charset="0"/>
              </a:rPr>
              <a:t>lemn</a:t>
            </a:r>
            <a:r>
              <a:rPr lang="en-US" sz="2000" b="1" dirty="0" smtClean="0">
                <a:latin typeface="Gabriola" pitchFamily="82" charset="0"/>
              </a:rPr>
              <a:t>.</a:t>
            </a:r>
          </a:p>
          <a:p>
            <a:r>
              <a:rPr lang="en-US" sz="2000" b="1" dirty="0" smtClean="0">
                <a:latin typeface="Gabriola" pitchFamily="82" charset="0"/>
              </a:rPr>
              <a:t>After we mixed all the above very well, the flour and the baking soda are added gradually and we mix everything using a wooden spoon. </a:t>
            </a:r>
            <a:endParaRPr lang="en-US" sz="2000" b="1" dirty="0">
              <a:latin typeface="Gabriola" pitchFamily="82" charset="0"/>
            </a:endParaRPr>
          </a:p>
        </p:txBody>
      </p:sp>
      <p:pic>
        <p:nvPicPr>
          <p:cNvPr id="6" name="Picture 4" descr="https://encrypted-tbn2.gstatic.com/images?q=tbn:ANd9GcTQIbCwS3RC7s6YE3EVoAlNf7SIitvxw2koP2XFB_oCTwjw4t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429000"/>
            <a:ext cx="2238080" cy="1676400"/>
          </a:xfrm>
          <a:prstGeom prst="rect">
            <a:avLst/>
          </a:prstGeom>
          <a:noFill/>
        </p:spPr>
      </p:pic>
      <p:pic>
        <p:nvPicPr>
          <p:cNvPr id="7" name="Picture 6" descr="https://encrypted-tbn3.gstatic.com/images?q=tbn:ANd9GcQ3J193-LsTfok1KFO5s53i0Idh9J0cULkfKIB8SfPBsv1Gdod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1825" y="5238455"/>
            <a:ext cx="2162175" cy="1619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8768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b="1" dirty="0" smtClean="0">
                <a:solidFill>
                  <a:schemeClr val="tx1"/>
                </a:solidFill>
                <a:latin typeface="Gabriola" pitchFamily="82" charset="0"/>
              </a:rPr>
              <a:t>4. Se formeaza</a:t>
            </a:r>
            <a:r>
              <a:rPr lang="it-IT" sz="2800" b="1" dirty="0" smtClean="0">
                <a:solidFill>
                  <a:schemeClr val="tx1"/>
                </a:solidFill>
                <a:latin typeface="Gabriola" pitchFamily="82" charset="0"/>
              </a:rPr>
              <a:t> papanasii si niste bilute mai mici. Se face o adancitura in mijlocul </a:t>
            </a:r>
            <a:r>
              <a:rPr lang="it-IT" sz="2800" b="1" dirty="0" smtClean="0">
                <a:solidFill>
                  <a:schemeClr val="tx1"/>
                </a:solidFill>
                <a:latin typeface="Gabriola" pitchFamily="82" charset="0"/>
              </a:rPr>
              <a:t>papanasilor </a:t>
            </a:r>
            <a:r>
              <a:rPr lang="it-IT" sz="2800" b="1" dirty="0" smtClean="0">
                <a:solidFill>
                  <a:schemeClr val="tx1"/>
                </a:solidFill>
                <a:latin typeface="Gabriola" pitchFamily="82" charset="0"/>
              </a:rPr>
              <a:t>si se dau putin prin </a:t>
            </a:r>
            <a:r>
              <a:rPr lang="it-IT" sz="2800" b="1" dirty="0" smtClean="0">
                <a:solidFill>
                  <a:schemeClr val="tx1"/>
                </a:solidFill>
                <a:latin typeface="Gabriola" pitchFamily="82" charset="0"/>
              </a:rPr>
              <a:t>faina. </a:t>
            </a:r>
          </a:p>
          <a:p>
            <a:pPr>
              <a:buNone/>
            </a:pPr>
            <a:r>
              <a:rPr lang="it-IT" sz="2800" b="1" dirty="0" smtClean="0">
                <a:solidFill>
                  <a:schemeClr val="tx1"/>
                </a:solidFill>
                <a:latin typeface="Gabriola" pitchFamily="82" charset="0"/>
              </a:rPr>
              <a:t>The dumplings are shaped: they have to look like a doughnut. Then they are powdered with a little flour. Also some little dough balls are shaped too.</a:t>
            </a:r>
          </a:p>
          <a:p>
            <a:pPr>
              <a:buNone/>
            </a:pPr>
            <a:endParaRPr lang="en-US" sz="28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7" name="Picture 6" descr="IMG_20141211_2353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648200"/>
            <a:ext cx="2072798" cy="1905000"/>
          </a:xfrm>
          <a:prstGeom prst="rect">
            <a:avLst/>
          </a:prstGeom>
        </p:spPr>
      </p:pic>
      <p:pic>
        <p:nvPicPr>
          <p:cNvPr id="8" name="Picture 7" descr="IMG_20141211_2353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143000"/>
            <a:ext cx="2135981" cy="1981200"/>
          </a:xfrm>
          <a:prstGeom prst="rect">
            <a:avLst/>
          </a:prstGeom>
        </p:spPr>
      </p:pic>
      <p:pic>
        <p:nvPicPr>
          <p:cNvPr id="9" name="Picture 8" descr="IMG_20141211_2354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2819400"/>
            <a:ext cx="2133600" cy="19797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53340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b="1" dirty="0" smtClean="0">
                <a:solidFill>
                  <a:schemeClr val="tx1"/>
                </a:solidFill>
                <a:latin typeface="Gabriola" pitchFamily="82" charset="0"/>
              </a:rPr>
              <a:t>5</a:t>
            </a:r>
            <a:r>
              <a:rPr lang="it-IT" sz="2000" b="1" dirty="0" smtClean="0">
                <a:solidFill>
                  <a:schemeClr val="tx1"/>
                </a:solidFill>
                <a:latin typeface="Gabriola" pitchFamily="82" charset="0"/>
              </a:rPr>
              <a:t>. Se prajesc in baie de ulei cate 5 minute pe fiecare parte. Se pun la scurs pe servetele pentru cateva secunde pentru a nu se </a:t>
            </a:r>
            <a:r>
              <a:rPr lang="it-IT" sz="2000" b="1" dirty="0" smtClean="0">
                <a:solidFill>
                  <a:schemeClr val="tx1"/>
                </a:solidFill>
                <a:latin typeface="Gabriola" pitchFamily="82" charset="0"/>
              </a:rPr>
              <a:t>raci.</a:t>
            </a:r>
          </a:p>
          <a:p>
            <a:pPr>
              <a:buNone/>
            </a:pPr>
            <a:r>
              <a:rPr lang="it-IT" sz="2000" b="1" dirty="0" smtClean="0">
                <a:solidFill>
                  <a:schemeClr val="tx1"/>
                </a:solidFill>
                <a:latin typeface="Gabriola" pitchFamily="82" charset="0"/>
              </a:rPr>
              <a:t>They are deep fried 5 minutes on each side. Then they are set on paper tissues to strain the oil for a few seconds not to get cold.   </a:t>
            </a:r>
          </a:p>
          <a:p>
            <a:pPr>
              <a:buNone/>
            </a:pPr>
            <a:endParaRPr lang="en-US" sz="28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pic>
        <p:nvPicPr>
          <p:cNvPr id="5" name="Picture 4" descr="20141208_1105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43738" y="1066800"/>
            <a:ext cx="2100262" cy="373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1910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Gabriola" pitchFamily="82" charset="0"/>
              </a:rPr>
              <a:t>6</a:t>
            </a:r>
            <a:r>
              <a:rPr lang="it-IT" sz="2000" b="1" dirty="0" smtClean="0">
                <a:latin typeface="Gabriola" pitchFamily="82" charset="0"/>
              </a:rPr>
              <a:t>. Se </a:t>
            </a:r>
            <a:r>
              <a:rPr lang="it-IT" sz="2000" b="1" dirty="0" smtClean="0">
                <a:latin typeface="Gabriola" pitchFamily="82" charset="0"/>
              </a:rPr>
              <a:t>orneaza cu smantana, apoi dulceata de care doriti si se aseaza biluta </a:t>
            </a:r>
            <a:r>
              <a:rPr lang="it-IT" sz="2000" b="1" dirty="0" smtClean="0">
                <a:latin typeface="Gabriola" pitchFamily="82" charset="0"/>
              </a:rPr>
              <a:t>deasupra.</a:t>
            </a:r>
          </a:p>
          <a:p>
            <a:r>
              <a:rPr lang="it-IT" sz="2000" b="1" dirty="0" smtClean="0">
                <a:latin typeface="Gabriola" pitchFamily="82" charset="0"/>
              </a:rPr>
              <a:t>The dumplings are garnished with sour cream and the jam. The little ball is put on top.</a:t>
            </a:r>
            <a:endParaRPr lang="en-US" sz="2000" dirty="0"/>
          </a:p>
        </p:txBody>
      </p:sp>
      <p:pic>
        <p:nvPicPr>
          <p:cNvPr id="8" name="Picture 2" descr="https://encrypted-tbn0.gstatic.com/images?q=tbn:ANd9GcSEGio7t1raHpvck7TUSBi1YHUrZZCzUzRwOnb9LjuL0JWCCTn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3804" y="4648200"/>
            <a:ext cx="2950196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59436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o-RO" sz="4800" b="1" dirty="0" smtClean="0">
                <a:solidFill>
                  <a:schemeClr val="tx1"/>
                </a:solidFill>
                <a:latin typeface="Gabriola" pitchFamily="82" charset="0"/>
              </a:rPr>
              <a:t>Pofta buna va dorim</a:t>
            </a:r>
            <a:r>
              <a:rPr lang="ro-RO" sz="4800" b="1" dirty="0" smtClean="0">
                <a:solidFill>
                  <a:schemeClr val="tx1"/>
                </a:solidFill>
                <a:latin typeface="Gabriola" pitchFamily="82" charset="0"/>
              </a:rPr>
              <a:t>!</a:t>
            </a:r>
            <a:endParaRPr lang="en-US" sz="4800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Gabriola" pitchFamily="82" charset="0"/>
              </a:rPr>
              <a:t>Enjoy!</a:t>
            </a:r>
          </a:p>
          <a:p>
            <a:pPr algn="ctr">
              <a:buNone/>
            </a:pPr>
            <a:endParaRPr lang="en-US" sz="4800" b="1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Echipa de proiect</a:t>
            </a:r>
            <a:endParaRPr lang="en-US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Bocane</a:t>
            </a:r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ţ</a:t>
            </a:r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Lavinia-Nicoleta</a:t>
            </a:r>
            <a:endParaRPr lang="en-US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Butucea</a:t>
            </a:r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 Ana-Maria</a:t>
            </a:r>
          </a:p>
          <a:p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Cocoţan </a:t>
            </a:r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Alexandru</a:t>
            </a:r>
            <a:endParaRPr lang="en-US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Coplipc</a:t>
            </a:r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ă</a:t>
            </a:r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 Adrian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Danil</a:t>
            </a:r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ă</a:t>
            </a:r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 Ana-Maria Georgiana</a:t>
            </a:r>
            <a:endParaRPr lang="ro-RO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Hergheligiu Mihaela</a:t>
            </a:r>
            <a:endParaRPr lang="en-US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Pitorac</a:t>
            </a:r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 Maria</a:t>
            </a:r>
          </a:p>
          <a:p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Ţă</a:t>
            </a:r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puric</a:t>
            </a:r>
            <a:r>
              <a:rPr lang="ro-RO" b="1" dirty="0" smtClean="0">
                <a:solidFill>
                  <a:schemeClr val="tx1"/>
                </a:solidFill>
                <a:latin typeface="Gabriola" pitchFamily="82" charset="0"/>
              </a:rPr>
              <a:t>ă</a:t>
            </a:r>
            <a:r>
              <a:rPr lang="en-US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Gabriola" pitchFamily="82" charset="0"/>
              </a:rPr>
              <a:t>Alexandru-Vasile</a:t>
            </a:r>
            <a:endParaRPr lang="en-US" b="1" dirty="0" smtClean="0">
              <a:solidFill>
                <a:schemeClr val="tx1"/>
              </a:solidFill>
              <a:latin typeface="Gabriola" pitchFamily="8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306</Words>
  <Application>Microsoft Office PowerPoint</Application>
  <PresentationFormat>Expunere pe ecran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9" baseType="lpstr">
      <vt:lpstr>Trek</vt:lpstr>
      <vt:lpstr>Papanaşi  pufoşi FLUFFY CHEESE DUMPLINGS</vt:lpstr>
      <vt:lpstr>Astazi va vom arata si va vom invata cum se prepara papanasii pufosi: Today we are going to show you how to prepare fluffy cheese dumplings:</vt:lpstr>
      <vt:lpstr>Mod de preparare/DIRECTIONS</vt:lpstr>
      <vt:lpstr>Diapozitivul 4</vt:lpstr>
      <vt:lpstr>Diapozitivul 5</vt:lpstr>
      <vt:lpstr>Diapozitivul 6</vt:lpstr>
      <vt:lpstr>Diapozitivul 7</vt:lpstr>
      <vt:lpstr>Echipa de proiect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Papanasi pufosi</dc:title>
  <dc:creator>Maria</dc:creator>
  <cp:lastModifiedBy>Profesor</cp:lastModifiedBy>
  <cp:revision>14</cp:revision>
  <dcterms:created xsi:type="dcterms:W3CDTF">2014-12-11T20:29:12Z</dcterms:created>
  <dcterms:modified xsi:type="dcterms:W3CDTF">2015-01-06T15:22:23Z</dcterms:modified>
</cp:coreProperties>
</file>