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0" r:id="rId15"/>
    <p:sldId id="269" r:id="rId16"/>
    <p:sldId id="273" r:id="rId17"/>
    <p:sldId id="274" r:id="rId18"/>
    <p:sldId id="275" r:id="rId19"/>
    <p:sldId id="271" r:id="rId20"/>
    <p:sldId id="272"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38" autoAdjust="0"/>
    <p:restoredTop sz="94660"/>
  </p:normalViewPr>
  <p:slideViewPr>
    <p:cSldViewPr>
      <p:cViewPr varScale="1">
        <p:scale>
          <a:sx n="70" d="100"/>
          <a:sy n="70" d="100"/>
        </p:scale>
        <p:origin x="125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1FA15-CB2A-4DFF-8E32-74BA68942E0E}" type="datetimeFigureOut">
              <a:rPr lang="en-US" smtClean="0"/>
              <a:pPr/>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3EC83-6A65-42F0-BD7C-356F63838D47}" type="slidenum">
              <a:rPr lang="en-US" smtClean="0"/>
              <a:pPr/>
              <a:t>‹#›</a:t>
            </a:fld>
            <a:endParaRPr lang="en-US"/>
          </a:p>
        </p:txBody>
      </p:sp>
    </p:spTree>
    <p:extLst>
      <p:ext uri="{BB962C8B-B14F-4D97-AF65-F5344CB8AC3E}">
        <p14:creationId xmlns:p14="http://schemas.microsoft.com/office/powerpoint/2010/main" val="401860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DB100EF-F8E4-4F01-B153-CF9787F61B8C}" type="datetimeFigureOut">
              <a:rPr lang="en-US" smtClean="0"/>
              <a:pPr/>
              <a:t>1/16/2015</a:t>
            </a:fld>
            <a:endParaRPr lang="en-US"/>
          </a:p>
        </p:txBody>
      </p:sp>
      <p:sp>
        <p:nvSpPr>
          <p:cNvPr id="16" name="Slide Number Placeholder 15"/>
          <p:cNvSpPr>
            <a:spLocks noGrp="1"/>
          </p:cNvSpPr>
          <p:nvPr>
            <p:ph type="sldNum" sz="quarter" idx="11"/>
          </p:nvPr>
        </p:nvSpPr>
        <p:spPr/>
        <p:txBody>
          <a:bodyPr/>
          <a:lstStyle/>
          <a:p>
            <a:fld id="{85A363B7-F4CF-48F0-9B34-74A87303C58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B100EF-F8E4-4F01-B153-CF9787F61B8C}"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363B7-F4CF-48F0-9B34-74A87303C5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B100EF-F8E4-4F01-B153-CF9787F61B8C}"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363B7-F4CF-48F0-9B34-74A87303C5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DB100EF-F8E4-4F01-B153-CF9787F61B8C}" type="datetimeFigureOut">
              <a:rPr lang="en-US" smtClean="0"/>
              <a:pPr/>
              <a:t>1/16/2015</a:t>
            </a:fld>
            <a:endParaRPr lang="en-US"/>
          </a:p>
        </p:txBody>
      </p:sp>
      <p:sp>
        <p:nvSpPr>
          <p:cNvPr id="15" name="Slide Number Placeholder 14"/>
          <p:cNvSpPr>
            <a:spLocks noGrp="1"/>
          </p:cNvSpPr>
          <p:nvPr>
            <p:ph type="sldNum" sz="quarter" idx="15"/>
          </p:nvPr>
        </p:nvSpPr>
        <p:spPr/>
        <p:txBody>
          <a:bodyPr/>
          <a:lstStyle>
            <a:lvl1pPr algn="ctr">
              <a:defRPr/>
            </a:lvl1pPr>
          </a:lstStyle>
          <a:p>
            <a:fld id="{85A363B7-F4CF-48F0-9B34-74A87303C58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B100EF-F8E4-4F01-B153-CF9787F61B8C}"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363B7-F4CF-48F0-9B34-74A87303C58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DB100EF-F8E4-4F01-B153-CF9787F61B8C}" type="datetimeFigureOut">
              <a:rPr lang="en-US" smtClean="0"/>
              <a:pPr/>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363B7-F4CF-48F0-9B34-74A87303C58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5A363B7-F4CF-48F0-9B34-74A87303C58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DB100EF-F8E4-4F01-B153-CF9787F61B8C}" type="datetimeFigureOut">
              <a:rPr lang="en-US" smtClean="0"/>
              <a:pPr/>
              <a:t>1/16/2015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B100EF-F8E4-4F01-B153-CF9787F61B8C}" type="datetimeFigureOut">
              <a:rPr lang="en-US" smtClean="0"/>
              <a:pPr/>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A363B7-F4CF-48F0-9B34-74A87303C58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100EF-F8E4-4F01-B153-CF9787F61B8C}" type="datetimeFigureOut">
              <a:rPr lang="en-US" smtClean="0"/>
              <a:pPr/>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A363B7-F4CF-48F0-9B34-74A87303C5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DB100EF-F8E4-4F01-B153-CF9787F61B8C}" type="datetimeFigureOut">
              <a:rPr lang="en-US" smtClean="0"/>
              <a:pPr/>
              <a:t>1/16/2015</a:t>
            </a:fld>
            <a:endParaRPr lang="en-US"/>
          </a:p>
        </p:txBody>
      </p:sp>
      <p:sp>
        <p:nvSpPr>
          <p:cNvPr id="9" name="Slide Number Placeholder 8"/>
          <p:cNvSpPr>
            <a:spLocks noGrp="1"/>
          </p:cNvSpPr>
          <p:nvPr>
            <p:ph type="sldNum" sz="quarter" idx="15"/>
          </p:nvPr>
        </p:nvSpPr>
        <p:spPr/>
        <p:txBody>
          <a:bodyPr/>
          <a:lstStyle/>
          <a:p>
            <a:fld id="{85A363B7-F4CF-48F0-9B34-74A87303C58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DB100EF-F8E4-4F01-B153-CF9787F61B8C}" type="datetimeFigureOut">
              <a:rPr lang="en-US" smtClean="0"/>
              <a:pPr/>
              <a:t>1/16/2015</a:t>
            </a:fld>
            <a:endParaRPr lang="en-US"/>
          </a:p>
        </p:txBody>
      </p:sp>
      <p:sp>
        <p:nvSpPr>
          <p:cNvPr id="9" name="Slide Number Placeholder 8"/>
          <p:cNvSpPr>
            <a:spLocks noGrp="1"/>
          </p:cNvSpPr>
          <p:nvPr>
            <p:ph type="sldNum" sz="quarter" idx="11"/>
          </p:nvPr>
        </p:nvSpPr>
        <p:spPr/>
        <p:txBody>
          <a:bodyPr/>
          <a:lstStyle/>
          <a:p>
            <a:fld id="{85A363B7-F4CF-48F0-9B34-74A87303C58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DB100EF-F8E4-4F01-B153-CF9787F61B8C}" type="datetimeFigureOut">
              <a:rPr lang="en-US" smtClean="0"/>
              <a:pPr/>
              <a:t>1/16/2015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5A363B7-F4CF-48F0-9B34-74A87303C58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486400"/>
            <a:ext cx="8458200" cy="1219200"/>
          </a:xfrm>
        </p:spPr>
        <p:txBody>
          <a:bodyPr/>
          <a:lstStyle/>
          <a:p>
            <a:r>
              <a:rPr lang="ro-RO" dirty="0" smtClean="0">
                <a:solidFill>
                  <a:schemeClr val="tx1"/>
                </a:solidFill>
              </a:rPr>
              <a:t>       Liceul Tehnologic ”Gheorghe Miron Costin” Constanța</a:t>
            </a:r>
          </a:p>
          <a:p>
            <a:r>
              <a:rPr lang="ro-RO" dirty="0" smtClean="0">
                <a:solidFill>
                  <a:schemeClr val="tx1"/>
                </a:solidFill>
              </a:rPr>
              <a:t>       </a:t>
            </a:r>
            <a:r>
              <a:rPr lang="ro-RO" dirty="0" err="1" smtClean="0">
                <a:solidFill>
                  <a:schemeClr val="tx1"/>
                </a:solidFill>
              </a:rPr>
              <a:t>Tehnological</a:t>
            </a:r>
            <a:r>
              <a:rPr lang="ro-RO" dirty="0" smtClean="0">
                <a:solidFill>
                  <a:schemeClr val="tx1"/>
                </a:solidFill>
              </a:rPr>
              <a:t> </a:t>
            </a:r>
            <a:r>
              <a:rPr lang="ro-RO" dirty="0" err="1">
                <a:solidFill>
                  <a:schemeClr val="tx1"/>
                </a:solidFill>
              </a:rPr>
              <a:t>S</a:t>
            </a:r>
            <a:r>
              <a:rPr lang="ro-RO" dirty="0" err="1" smtClean="0">
                <a:solidFill>
                  <a:schemeClr val="tx1"/>
                </a:solidFill>
              </a:rPr>
              <a:t>econdary</a:t>
            </a:r>
            <a:r>
              <a:rPr lang="ro-RO" dirty="0" smtClean="0">
                <a:solidFill>
                  <a:schemeClr val="tx1"/>
                </a:solidFill>
              </a:rPr>
              <a:t> </a:t>
            </a:r>
            <a:r>
              <a:rPr lang="ro-RO" dirty="0" err="1" smtClean="0">
                <a:solidFill>
                  <a:schemeClr val="tx1"/>
                </a:solidFill>
              </a:rPr>
              <a:t>School</a:t>
            </a:r>
            <a:r>
              <a:rPr lang="ro-RO" dirty="0" smtClean="0">
                <a:solidFill>
                  <a:schemeClr val="tx1"/>
                </a:solidFill>
              </a:rPr>
              <a:t> ”Gheorghe Miron Costin” Constanța</a:t>
            </a:r>
            <a:endParaRPr lang="en-US" dirty="0">
              <a:solidFill>
                <a:schemeClr val="tx1"/>
              </a:solidFill>
            </a:endParaRPr>
          </a:p>
        </p:txBody>
      </p:sp>
      <p:sp>
        <p:nvSpPr>
          <p:cNvPr id="2" name="Title 1"/>
          <p:cNvSpPr>
            <a:spLocks noGrp="1"/>
          </p:cNvSpPr>
          <p:nvPr>
            <p:ph type="ctrTitle"/>
          </p:nvPr>
        </p:nvSpPr>
        <p:spPr>
          <a:xfrm>
            <a:off x="457200" y="1433732"/>
            <a:ext cx="8305800" cy="242668"/>
          </a:xfrm>
        </p:spPr>
        <p:txBody>
          <a:bodyPr/>
          <a:lstStyle/>
          <a:p>
            <a:r>
              <a:rPr lang="ro-RO" sz="3200" dirty="0" smtClean="0">
                <a:solidFill>
                  <a:schemeClr val="tx1"/>
                </a:solidFill>
                <a:latin typeface="Times New Roman" panose="02020603050405020304" pitchFamily="18" charset="0"/>
                <a:cs typeface="Times New Roman" panose="02020603050405020304" pitchFamily="18" charset="0"/>
              </a:rPr>
              <a:t>                    </a:t>
            </a:r>
            <a:r>
              <a:rPr lang="ro-RO" sz="2400" dirty="0" smtClean="0">
                <a:solidFill>
                  <a:schemeClr val="tx1"/>
                </a:solidFill>
                <a:latin typeface="Times New Roman" panose="02020603050405020304" pitchFamily="18" charset="0"/>
                <a:cs typeface="Times New Roman" panose="02020603050405020304" pitchFamily="18" charset="0"/>
              </a:rPr>
              <a:t>Gastronomia națională în context european</a:t>
            </a:r>
            <a:br>
              <a:rPr lang="ro-RO" sz="2400" dirty="0" smtClean="0">
                <a:solidFill>
                  <a:schemeClr val="tx1"/>
                </a:solidFill>
                <a:latin typeface="Times New Roman" panose="02020603050405020304" pitchFamily="18" charset="0"/>
                <a:cs typeface="Times New Roman" panose="02020603050405020304" pitchFamily="18" charset="0"/>
              </a:rPr>
            </a:br>
            <a:r>
              <a:rPr lang="ro-RO" sz="2400" dirty="0" smtClean="0">
                <a:solidFill>
                  <a:schemeClr val="tx1"/>
                </a:solidFill>
                <a:latin typeface="Times New Roman" panose="02020603050405020304" pitchFamily="18" charset="0"/>
                <a:cs typeface="Times New Roman" panose="02020603050405020304" pitchFamily="18" charset="0"/>
              </a:rPr>
              <a:t>                             </a:t>
            </a:r>
            <a:r>
              <a:rPr lang="ro-RO" sz="2400" dirty="0" smtClean="0">
                <a:solidFill>
                  <a:schemeClr val="tx1"/>
                </a:solidFill>
                <a:latin typeface="Times New Roman" panose="02020603050405020304" pitchFamily="18" charset="0"/>
                <a:cs typeface="Times New Roman" panose="02020603050405020304" pitchFamily="18" charset="0"/>
              </a:rPr>
              <a:t>National </a:t>
            </a:r>
            <a:r>
              <a:rPr lang="ro-RO" sz="2400" dirty="0" err="1" smtClean="0">
                <a:solidFill>
                  <a:schemeClr val="tx1"/>
                </a:solidFill>
                <a:latin typeface="Times New Roman" panose="02020603050405020304" pitchFamily="18" charset="0"/>
                <a:cs typeface="Times New Roman" panose="02020603050405020304" pitchFamily="18" charset="0"/>
              </a:rPr>
              <a:t>gastronomy</a:t>
            </a:r>
            <a:r>
              <a:rPr lang="ro-RO" sz="2400" dirty="0" smtClean="0">
                <a:solidFill>
                  <a:schemeClr val="tx1"/>
                </a:solidFill>
                <a:latin typeface="Times New Roman" panose="02020603050405020304" pitchFamily="18" charset="0"/>
                <a:cs typeface="Times New Roman" panose="02020603050405020304" pitchFamily="18" charset="0"/>
              </a:rPr>
              <a:t> in </a:t>
            </a:r>
            <a:r>
              <a:rPr lang="ro-RO" sz="2400" dirty="0">
                <a:solidFill>
                  <a:schemeClr val="tx1"/>
                </a:solidFill>
                <a:latin typeface="Times New Roman" panose="02020603050405020304" pitchFamily="18" charset="0"/>
                <a:cs typeface="Times New Roman" panose="02020603050405020304" pitchFamily="18" charset="0"/>
              </a:rPr>
              <a:t>E</a:t>
            </a:r>
            <a:r>
              <a:rPr lang="ro-RO" sz="2400" dirty="0" smtClean="0">
                <a:solidFill>
                  <a:schemeClr val="tx1"/>
                </a:solidFill>
                <a:latin typeface="Times New Roman" panose="02020603050405020304" pitchFamily="18" charset="0"/>
                <a:cs typeface="Times New Roman" panose="02020603050405020304" pitchFamily="18" charset="0"/>
              </a:rPr>
              <a:t>uropean context</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506872"/>
            <a:ext cx="814000" cy="838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838200"/>
            <a:ext cx="2286000" cy="929532"/>
          </a:xfrm>
          <a:prstGeom prst="rect">
            <a:avLst/>
          </a:prstGeom>
        </p:spPr>
      </p:pic>
      <p:sp>
        <p:nvSpPr>
          <p:cNvPr id="6" name="Rectangle 5"/>
          <p:cNvSpPr/>
          <p:nvPr/>
        </p:nvSpPr>
        <p:spPr>
          <a:xfrm>
            <a:off x="304800" y="2743200"/>
            <a:ext cx="8610600" cy="1569660"/>
          </a:xfrm>
          <a:prstGeom prst="rect">
            <a:avLst/>
          </a:prstGeom>
        </p:spPr>
        <p:txBody>
          <a:bodyPr wrap="square">
            <a:spAutoFit/>
          </a:bodyPr>
          <a:lstStyle/>
          <a:p>
            <a:pPr algn="ctr"/>
            <a:r>
              <a:rPr lang="en-US" sz="2800" dirty="0" smtClean="0">
                <a:latin typeface="Forte" panose="03060902040502070203" pitchFamily="66" charset="0"/>
              </a:rPr>
              <a:t>„</a:t>
            </a:r>
            <a:r>
              <a:rPr lang="ro-RO" sz="4800" dirty="0" smtClean="0">
                <a:latin typeface="Forte" panose="03060902040502070203" pitchFamily="66" charset="0"/>
              </a:rPr>
              <a:t>BUCATE ALESE DE CRACIUN </a:t>
            </a:r>
          </a:p>
          <a:p>
            <a:pPr algn="ctr"/>
            <a:r>
              <a:rPr lang="ro-RO" sz="4800" dirty="0" smtClean="0">
                <a:latin typeface="Forte" panose="03060902040502070203" pitchFamily="66" charset="0"/>
              </a:rPr>
              <a:t>LA MINE ACASA</a:t>
            </a:r>
            <a:r>
              <a:rPr lang="en-US" sz="2800" dirty="0" smtClean="0">
                <a:latin typeface="Forte" panose="03060902040502070203" pitchFamily="66" charset="0"/>
              </a:rPr>
              <a:t>"</a:t>
            </a:r>
            <a:endParaRPr lang="en-US" sz="2800" dirty="0">
              <a:latin typeface="Forte" panose="03060902040502070203"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3505200"/>
          </a:xfrm>
        </p:spPr>
        <p:txBody>
          <a:bodyPr>
            <a:noAutofit/>
          </a:bodyPr>
          <a:lstStyle/>
          <a:p>
            <a:pPr>
              <a:buNone/>
            </a:pPr>
            <a:r>
              <a:rPr lang="en-US" sz="3200" b="1" u="sng" dirty="0" smtClean="0">
                <a:latin typeface="Vijaya" pitchFamily="34" charset="0"/>
                <a:cs typeface="Vijaya" pitchFamily="34" charset="0"/>
              </a:rPr>
              <a:t>Mod de </a:t>
            </a:r>
            <a:r>
              <a:rPr lang="en-US" sz="3200" b="1" u="sng" dirty="0" err="1" smtClean="0">
                <a:latin typeface="Vijaya" pitchFamily="34" charset="0"/>
                <a:cs typeface="Vijaya" pitchFamily="34" charset="0"/>
              </a:rPr>
              <a:t>preparare</a:t>
            </a:r>
            <a:r>
              <a:rPr lang="en-US" sz="2500" b="1" dirty="0" smtClean="0">
                <a:latin typeface="Vijaya" pitchFamily="34" charset="0"/>
                <a:cs typeface="Vijaya" pitchFamily="34" charset="0"/>
              </a:rPr>
              <a:t>:</a:t>
            </a:r>
          </a:p>
          <a:p>
            <a:pPr>
              <a:spcBef>
                <a:spcPts val="0"/>
              </a:spcBef>
            </a:pPr>
            <a:r>
              <a:rPr lang="en-US" sz="2500" b="1" dirty="0" smtClean="0">
                <a:latin typeface="Vijaya" pitchFamily="34" charset="0"/>
                <a:cs typeface="Vijaya" pitchFamily="34" charset="0"/>
              </a:rPr>
              <a:t>1. Se </a:t>
            </a:r>
            <a:r>
              <a:rPr lang="en-US" sz="2500" b="1" dirty="0" err="1" smtClean="0">
                <a:latin typeface="Vijaya" pitchFamily="34" charset="0"/>
                <a:cs typeface="Vijaya" pitchFamily="34" charset="0"/>
              </a:rPr>
              <a:t>taie</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carnea</a:t>
            </a:r>
            <a:r>
              <a:rPr lang="en-US" sz="2500" b="1" dirty="0" smtClean="0">
                <a:latin typeface="Vijaya" pitchFamily="34" charset="0"/>
                <a:cs typeface="Vijaya" pitchFamily="34" charset="0"/>
              </a:rPr>
              <a:t> in </a:t>
            </a:r>
            <a:r>
              <a:rPr lang="en-US" sz="2500" b="1" dirty="0" err="1" smtClean="0">
                <a:latin typeface="Vijaya" pitchFamily="34" charset="0"/>
                <a:cs typeface="Vijaya" pitchFamily="34" charset="0"/>
              </a:rPr>
              <a:t>bucatele</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potrivite</a:t>
            </a:r>
            <a:r>
              <a:rPr lang="en-US" sz="2500" b="1" dirty="0" smtClean="0">
                <a:latin typeface="Vijaya" pitchFamily="34" charset="0"/>
                <a:cs typeface="Vijaya" pitchFamily="34" charset="0"/>
              </a:rPr>
              <a:t> ca </a:t>
            </a:r>
            <a:r>
              <a:rPr lang="en-US" sz="2500" b="1" dirty="0" err="1" smtClean="0">
                <a:latin typeface="Vijaya" pitchFamily="34" charset="0"/>
                <a:cs typeface="Vijaya" pitchFamily="34" charset="0"/>
              </a:rPr>
              <a:t>marime</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dupa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ce</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este</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spalata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bine</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apoi</a:t>
            </a:r>
            <a:r>
              <a:rPr lang="en-US" sz="2500" b="1" dirty="0" smtClean="0">
                <a:latin typeface="Vijaya" pitchFamily="34" charset="0"/>
                <a:cs typeface="Vijaya" pitchFamily="34" charset="0"/>
              </a:rPr>
              <a:t> se </a:t>
            </a:r>
            <a:r>
              <a:rPr lang="en-US" sz="2500" b="1" dirty="0" err="1" smtClean="0">
                <a:latin typeface="Vijaya" pitchFamily="34" charset="0"/>
                <a:cs typeface="Vijaya" pitchFamily="34" charset="0"/>
              </a:rPr>
              <a:t>prajeste</a:t>
            </a:r>
            <a:r>
              <a:rPr lang="en-US" sz="2500" b="1" dirty="0" smtClean="0">
                <a:latin typeface="Vijaya" pitchFamily="34" charset="0"/>
                <a:cs typeface="Vijaya" pitchFamily="34" charset="0"/>
              </a:rPr>
              <a:t> 5 minute in </a:t>
            </a:r>
            <a:r>
              <a:rPr lang="en-US" sz="2500" b="1" dirty="0" err="1" smtClean="0">
                <a:latin typeface="Vijaya" pitchFamily="34" charset="0"/>
                <a:cs typeface="Vijaya" pitchFamily="34" charset="0"/>
              </a:rPr>
              <a:t>ulei</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pana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cand</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isi</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schimba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culoarea</a:t>
            </a:r>
            <a:r>
              <a:rPr lang="en-US" sz="2500" b="1" dirty="0" smtClean="0">
                <a:latin typeface="Vijaya" pitchFamily="34" charset="0"/>
                <a:cs typeface="Vijaya" pitchFamily="34" charset="0"/>
              </a:rPr>
              <a:t>.</a:t>
            </a:r>
          </a:p>
          <a:p>
            <a:pPr>
              <a:spcBef>
                <a:spcPts val="0"/>
              </a:spcBef>
            </a:pPr>
            <a:r>
              <a:rPr lang="en-US" sz="2500" b="1" dirty="0" smtClean="0">
                <a:latin typeface="Vijaya" pitchFamily="34" charset="0"/>
                <a:cs typeface="Vijaya" pitchFamily="34" charset="0"/>
              </a:rPr>
              <a:t>2. Se </a:t>
            </a:r>
            <a:r>
              <a:rPr lang="en-US" sz="2500" b="1" dirty="0" err="1" smtClean="0">
                <a:latin typeface="Vijaya" pitchFamily="34" charset="0"/>
                <a:cs typeface="Vijaya" pitchFamily="34" charset="0"/>
              </a:rPr>
              <a:t>condimenteaza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dupa</a:t>
            </a:r>
            <a:r>
              <a:rPr lang="en-US" sz="2500" b="1" dirty="0" smtClean="0">
                <a:latin typeface="Vijaya" pitchFamily="34" charset="0"/>
                <a:cs typeface="Vijaya" pitchFamily="34" charset="0"/>
              </a:rPr>
              <a:t> gust, se </a:t>
            </a:r>
            <a:r>
              <a:rPr lang="en-US" sz="2500" b="1" dirty="0" err="1" smtClean="0">
                <a:latin typeface="Vijaya" pitchFamily="34" charset="0"/>
                <a:cs typeface="Vijaya" pitchFamily="34" charset="0"/>
              </a:rPr>
              <a:t>adauga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usturoiul</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taiat</a:t>
            </a:r>
            <a:r>
              <a:rPr lang="en-US" sz="2500" b="1" dirty="0" smtClean="0">
                <a:latin typeface="Vijaya" pitchFamily="34" charset="0"/>
                <a:cs typeface="Vijaya" pitchFamily="34" charset="0"/>
              </a:rPr>
              <a:t> mare, </a:t>
            </a:r>
            <a:r>
              <a:rPr lang="en-US" sz="2500" b="1" dirty="0" err="1" smtClean="0">
                <a:latin typeface="Vijaya" pitchFamily="34" charset="0"/>
                <a:cs typeface="Vijaya" pitchFamily="34" charset="0"/>
              </a:rPr>
              <a:t>frunzele</a:t>
            </a:r>
            <a:r>
              <a:rPr lang="en-US" sz="2500" b="1" dirty="0" smtClean="0">
                <a:latin typeface="Vijaya" pitchFamily="34" charset="0"/>
                <a:cs typeface="Vijaya" pitchFamily="34" charset="0"/>
              </a:rPr>
              <a:t> de </a:t>
            </a:r>
            <a:r>
              <a:rPr lang="en-US" sz="2500" b="1" dirty="0" err="1" smtClean="0">
                <a:latin typeface="Vijaya" pitchFamily="34" charset="0"/>
                <a:cs typeface="Vijaya" pitchFamily="34" charset="0"/>
              </a:rPr>
              <a:t>dafin</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si</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apa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peste</a:t>
            </a:r>
            <a:r>
              <a:rPr lang="en-US" sz="2500" b="1" dirty="0" smtClean="0">
                <a:latin typeface="Vijaya" pitchFamily="34" charset="0"/>
                <a:cs typeface="Vijaya" pitchFamily="34" charset="0"/>
              </a:rPr>
              <a:t> carne </a:t>
            </a:r>
            <a:r>
              <a:rPr lang="en-US" sz="2500" b="1" dirty="0" err="1" smtClean="0">
                <a:latin typeface="Vijaya" pitchFamily="34" charset="0"/>
                <a:cs typeface="Vijaya" pitchFamily="34" charset="0"/>
              </a:rPr>
              <a:t>si</a:t>
            </a:r>
            <a:r>
              <a:rPr lang="en-US" sz="2500" b="1" dirty="0" smtClean="0">
                <a:latin typeface="Vijaya" pitchFamily="34" charset="0"/>
                <a:cs typeface="Vijaya" pitchFamily="34" charset="0"/>
              </a:rPr>
              <a:t> se </a:t>
            </a:r>
            <a:r>
              <a:rPr lang="en-US" sz="2500" b="1" dirty="0" err="1" smtClean="0">
                <a:latin typeface="Vijaya" pitchFamily="34" charset="0"/>
                <a:cs typeface="Vijaya" pitchFamily="34" charset="0"/>
              </a:rPr>
              <a:t>lasa</a:t>
            </a:r>
            <a:r>
              <a:rPr lang="en-US" sz="2500" b="1" dirty="0" smtClean="0">
                <a:latin typeface="Vijaya" pitchFamily="34" charset="0"/>
                <a:cs typeface="Vijaya" pitchFamily="34" charset="0"/>
              </a:rPr>
              <a:t> la </a:t>
            </a:r>
            <a:r>
              <a:rPr lang="en-US" sz="2500" b="1" dirty="0" err="1" smtClean="0">
                <a:latin typeface="Vijaya" pitchFamily="34" charset="0"/>
                <a:cs typeface="Vijaya" pitchFamily="34" charset="0"/>
              </a:rPr>
              <a:t>fiert</a:t>
            </a:r>
            <a:r>
              <a:rPr lang="en-US" sz="2500" b="1" dirty="0" smtClean="0">
                <a:latin typeface="Vijaya" pitchFamily="34" charset="0"/>
                <a:cs typeface="Vijaya" pitchFamily="34" charset="0"/>
              </a:rPr>
              <a:t> cu </a:t>
            </a:r>
            <a:r>
              <a:rPr lang="en-US" sz="2500" b="1" dirty="0" err="1" smtClean="0">
                <a:latin typeface="Vijaya" pitchFamily="34" charset="0"/>
                <a:cs typeface="Vijaya" pitchFamily="34" charset="0"/>
              </a:rPr>
              <a:t>capac</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pana</a:t>
            </a:r>
            <a:r>
              <a:rPr lang="en-US" sz="2500" b="1" dirty="0" smtClean="0">
                <a:latin typeface="Vijaya" pitchFamily="34" charset="0"/>
                <a:cs typeface="Vijaya" pitchFamily="34" charset="0"/>
              </a:rPr>
              <a:t> se </a:t>
            </a:r>
            <a:r>
              <a:rPr lang="en-US" sz="2500" b="1" dirty="0" err="1" smtClean="0">
                <a:latin typeface="Vijaya" pitchFamily="34" charset="0"/>
                <a:cs typeface="Vijaya" pitchFamily="34" charset="0"/>
              </a:rPr>
              <a:t>patrunde</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Daca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folosesti</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si</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carnati</a:t>
            </a:r>
            <a:r>
              <a:rPr lang="en-US" sz="2500" b="1" dirty="0" smtClean="0">
                <a:latin typeface="Vijaya" pitchFamily="34" charset="0"/>
                <a:cs typeface="Vijaya" pitchFamily="34" charset="0"/>
              </a:rPr>
              <a:t> in </a:t>
            </a:r>
            <a:r>
              <a:rPr lang="en-US" sz="2500" b="1" dirty="0" err="1" smtClean="0">
                <a:latin typeface="Vijaya" pitchFamily="34" charset="0"/>
                <a:cs typeface="Vijaya" pitchFamily="34" charset="0"/>
              </a:rPr>
              <a:t>reteta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acestia</a:t>
            </a:r>
            <a:r>
              <a:rPr lang="en-US" sz="2500" b="1" dirty="0" smtClean="0">
                <a:latin typeface="Vijaya" pitchFamily="34" charset="0"/>
                <a:cs typeface="Vijaya" pitchFamily="34" charset="0"/>
              </a:rPr>
              <a:t> se </a:t>
            </a:r>
            <a:r>
              <a:rPr lang="en-US" sz="2500" b="1" dirty="0" err="1" smtClean="0">
                <a:latin typeface="Vijaya" pitchFamily="34" charset="0"/>
                <a:cs typeface="Vijaya" pitchFamily="34" charset="0"/>
              </a:rPr>
              <a:t>adauga</a:t>
            </a:r>
            <a:r>
              <a:rPr lang="en-US" sz="2500" b="1" dirty="0" smtClean="0">
                <a:latin typeface="Vijaya" pitchFamily="34" charset="0"/>
                <a:cs typeface="Vijaya" pitchFamily="34" charset="0"/>
              </a:rPr>
              <a:t> la </a:t>
            </a:r>
            <a:r>
              <a:rPr lang="en-US" sz="2500" b="1" dirty="0" err="1" smtClean="0">
                <a:latin typeface="Vijaya" pitchFamily="34" charset="0"/>
                <a:cs typeface="Vijaya" pitchFamily="34" charset="0"/>
              </a:rPr>
              <a:t>mancare</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atunci</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cand</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carnea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este</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pe</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jumatate</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facuta</a:t>
            </a:r>
            <a:r>
              <a:rPr lang="en-US" sz="2500" b="1" dirty="0" smtClean="0">
                <a:latin typeface="Vijaya" pitchFamily="34" charset="0"/>
                <a:cs typeface="Vijaya" pitchFamily="34" charset="0"/>
              </a:rPr>
              <a:t>. </a:t>
            </a:r>
          </a:p>
          <a:p>
            <a:pPr>
              <a:spcBef>
                <a:spcPts val="0"/>
              </a:spcBef>
            </a:pPr>
            <a:r>
              <a:rPr lang="en-US" sz="2500" b="1" dirty="0" smtClean="0">
                <a:latin typeface="Vijaya" pitchFamily="34" charset="0"/>
                <a:cs typeface="Vijaya" pitchFamily="34" charset="0"/>
              </a:rPr>
              <a:t>3. </a:t>
            </a:r>
            <a:r>
              <a:rPr lang="en-US" sz="2500" b="1" dirty="0" err="1" smtClean="0">
                <a:latin typeface="Vijaya" pitchFamily="34" charset="0"/>
                <a:cs typeface="Vijaya" pitchFamily="34" charset="0"/>
              </a:rPr>
              <a:t>Dupa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ce</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carnea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este</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fragezita</a:t>
            </a:r>
            <a:r>
              <a:rPr lang="en-US" sz="2500" b="1" dirty="0" smtClean="0">
                <a:latin typeface="Vijaya" pitchFamily="34" charset="0"/>
                <a:cs typeface="Vijaya" pitchFamily="34" charset="0"/>
              </a:rPr>
              <a:t>, se </a:t>
            </a:r>
            <a:r>
              <a:rPr lang="en-US" sz="2500" b="1" dirty="0" err="1" smtClean="0">
                <a:latin typeface="Vijaya" pitchFamily="34" charset="0"/>
                <a:cs typeface="Vijaya" pitchFamily="34" charset="0"/>
              </a:rPr>
              <a:t>da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capacul</a:t>
            </a:r>
            <a:r>
              <a:rPr lang="en-US" sz="2500" b="1" dirty="0" smtClean="0">
                <a:latin typeface="Vijaya" pitchFamily="34" charset="0"/>
                <a:cs typeface="Vijaya" pitchFamily="34" charset="0"/>
              </a:rPr>
              <a:t> la o parte </a:t>
            </a:r>
            <a:r>
              <a:rPr lang="en-US" sz="2500" b="1" dirty="0" err="1" smtClean="0">
                <a:latin typeface="Vijaya" pitchFamily="34" charset="0"/>
                <a:cs typeface="Vijaya" pitchFamily="34" charset="0"/>
              </a:rPr>
              <a:t>si</a:t>
            </a:r>
            <a:r>
              <a:rPr lang="en-US" sz="2500" b="1" dirty="0" smtClean="0">
                <a:latin typeface="Vijaya" pitchFamily="34" charset="0"/>
                <a:cs typeface="Vijaya" pitchFamily="34" charset="0"/>
              </a:rPr>
              <a:t> se </a:t>
            </a:r>
            <a:r>
              <a:rPr lang="en-US" sz="2500" b="1" dirty="0" err="1" smtClean="0">
                <a:latin typeface="Vijaya" pitchFamily="34" charset="0"/>
                <a:cs typeface="Vijaya" pitchFamily="34" charset="0"/>
              </a:rPr>
              <a:t>lasa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sa</a:t>
            </a:r>
            <a:r>
              <a:rPr lang="en-US" sz="2500" b="1" dirty="0" smtClean="0">
                <a:latin typeface="Vijaya" pitchFamily="34" charset="0"/>
                <a:cs typeface="Vijaya" pitchFamily="34" charset="0"/>
              </a:rPr>
              <a:t> se </a:t>
            </a:r>
            <a:r>
              <a:rPr lang="en-US" sz="2500" b="1" dirty="0" err="1" smtClean="0">
                <a:latin typeface="Vijaya" pitchFamily="34" charset="0"/>
                <a:cs typeface="Vijaya" pitchFamily="34" charset="0"/>
              </a:rPr>
              <a:t>rumeneasca</a:t>
            </a:r>
            <a:r>
              <a:rPr lang="en-US" sz="2500" b="1" dirty="0" smtClean="0">
                <a:latin typeface="Vijaya" pitchFamily="34" charset="0"/>
                <a:cs typeface="Vijaya" pitchFamily="34" charset="0"/>
              </a:rPr>
              <a:t>, circa 15-20 de minute. </a:t>
            </a:r>
          </a:p>
          <a:p>
            <a:pPr>
              <a:spcBef>
                <a:spcPts val="0"/>
              </a:spcBef>
            </a:pPr>
            <a:r>
              <a:rPr lang="en-US" sz="2500" b="1" dirty="0" err="1" smtClean="0">
                <a:latin typeface="Vijaya" pitchFamily="34" charset="0"/>
                <a:cs typeface="Vijaya" pitchFamily="34" charset="0"/>
              </a:rPr>
              <a:t>Pomana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porcului</a:t>
            </a:r>
            <a:r>
              <a:rPr lang="en-US" sz="2500" b="1" dirty="0" smtClean="0">
                <a:latin typeface="Vijaya" pitchFamily="34" charset="0"/>
                <a:cs typeface="Vijaya" pitchFamily="34" charset="0"/>
              </a:rPr>
              <a:t> se </a:t>
            </a:r>
            <a:r>
              <a:rPr lang="en-US" sz="2500" b="1" dirty="0" err="1" smtClean="0">
                <a:latin typeface="Vijaya" pitchFamily="34" charset="0"/>
                <a:cs typeface="Vijaya" pitchFamily="34" charset="0"/>
              </a:rPr>
              <a:t>serveste</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alaturi</a:t>
            </a:r>
            <a:r>
              <a:rPr lang="en-US" sz="2500" b="1" dirty="0" smtClean="0">
                <a:latin typeface="Vijaya" pitchFamily="34" charset="0"/>
                <a:cs typeface="Vijaya" pitchFamily="34" charset="0"/>
              </a:rPr>
              <a:t> de </a:t>
            </a:r>
            <a:r>
              <a:rPr lang="en-US" sz="2500" b="1" dirty="0" err="1" smtClean="0">
                <a:latin typeface="Vijaya" pitchFamily="34" charset="0"/>
                <a:cs typeface="Vijaya" pitchFamily="34" charset="0"/>
              </a:rPr>
              <a:t>muraturi</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si</a:t>
            </a:r>
            <a:r>
              <a:rPr lang="en-US" sz="2500" b="1" dirty="0" smtClean="0">
                <a:latin typeface="Vijaya" pitchFamily="34" charset="0"/>
                <a:cs typeface="Vijaya" pitchFamily="34" charset="0"/>
              </a:rPr>
              <a:t> de o </a:t>
            </a:r>
            <a:r>
              <a:rPr lang="en-US" sz="2500" b="1" dirty="0" err="1" smtClean="0">
                <a:latin typeface="Vijaya" pitchFamily="34" charset="0"/>
                <a:cs typeface="Vijaya" pitchFamily="34" charset="0"/>
              </a:rPr>
              <a:t>mamaliga</a:t>
            </a:r>
            <a:r>
              <a:rPr lang="en-US" sz="2500" b="1" dirty="0" smtClean="0">
                <a:latin typeface="Vijaya" pitchFamily="34" charset="0"/>
                <a:cs typeface="Vijaya" pitchFamily="34" charset="0"/>
              </a:rPr>
              <a:t> </a:t>
            </a:r>
            <a:r>
              <a:rPr lang="en-US" sz="2500" b="1" dirty="0" err="1" smtClean="0">
                <a:latin typeface="Vijaya" pitchFamily="34" charset="0"/>
                <a:cs typeface="Vijaya" pitchFamily="34" charset="0"/>
              </a:rPr>
              <a:t>fierbinte</a:t>
            </a:r>
            <a:endParaRPr lang="en-US" sz="2500" b="1" dirty="0" smtClean="0">
              <a:latin typeface="Vijaya" pitchFamily="34" charset="0"/>
              <a:cs typeface="Vijaya" pitchFamily="34" charset="0"/>
            </a:endParaRPr>
          </a:p>
          <a:p>
            <a:endParaRPr lang="en-US" sz="2500" dirty="0"/>
          </a:p>
        </p:txBody>
      </p:sp>
      <p:pic>
        <p:nvPicPr>
          <p:cNvPr id="1026" name="Picture 2" descr="http://musca.ro/wp-content/uploads/2014/05/Pomana-porcului-by-Gabriel-Neamtu.jpg"/>
          <p:cNvPicPr>
            <a:picLocks noChangeAspect="1" noChangeArrowheads="1"/>
          </p:cNvPicPr>
          <p:nvPr/>
        </p:nvPicPr>
        <p:blipFill>
          <a:blip r:embed="rId2" cstate="print"/>
          <a:srcRect/>
          <a:stretch>
            <a:fillRect/>
          </a:stretch>
        </p:blipFill>
        <p:spPr bwMode="auto">
          <a:xfrm>
            <a:off x="3200400" y="4191000"/>
            <a:ext cx="2819400" cy="2114550"/>
          </a:xfrm>
          <a:prstGeom prst="rect">
            <a:avLst/>
          </a:prstGeom>
          <a:ln>
            <a:noFill/>
          </a:ln>
          <a:effectLst>
            <a:softEdge rad="112500"/>
          </a:effectLst>
        </p:spPr>
      </p:pic>
      <p:pic>
        <p:nvPicPr>
          <p:cNvPr id="1028" name="Picture 4" descr="http://2.bp.blogspot.com/-MbGSu4Lpk4M/VJ2icWYmJII/AAAAAAAAS0A/wUzQ5vVswkU/s1600/pomana-porcului.jpg"/>
          <p:cNvPicPr>
            <a:picLocks noChangeAspect="1" noChangeArrowheads="1"/>
          </p:cNvPicPr>
          <p:nvPr/>
        </p:nvPicPr>
        <p:blipFill>
          <a:blip r:embed="rId3"/>
          <a:srcRect/>
          <a:stretch>
            <a:fillRect/>
          </a:stretch>
        </p:blipFill>
        <p:spPr bwMode="auto">
          <a:xfrm>
            <a:off x="381000" y="4191000"/>
            <a:ext cx="2869670" cy="2057400"/>
          </a:xfrm>
          <a:prstGeom prst="rect">
            <a:avLst/>
          </a:prstGeom>
          <a:ln>
            <a:noFill/>
          </a:ln>
          <a:effectLst>
            <a:softEdge rad="112500"/>
          </a:effectLst>
        </p:spPr>
      </p:pic>
      <p:pic>
        <p:nvPicPr>
          <p:cNvPr id="1030" name="Picture 6" descr="http://papilemofturoase.files.wordpress.com/2010/11/51.jpg"/>
          <p:cNvPicPr>
            <a:picLocks noChangeAspect="1" noChangeArrowheads="1"/>
          </p:cNvPicPr>
          <p:nvPr/>
        </p:nvPicPr>
        <p:blipFill>
          <a:blip r:embed="rId4" cstate="print"/>
          <a:srcRect/>
          <a:stretch>
            <a:fillRect/>
          </a:stretch>
        </p:blipFill>
        <p:spPr bwMode="auto">
          <a:xfrm>
            <a:off x="6019800" y="4191000"/>
            <a:ext cx="2768600" cy="207645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200" y="1219200"/>
            <a:ext cx="3429000" cy="4876800"/>
          </a:xfrm>
        </p:spPr>
        <p:txBody>
          <a:bodyPr>
            <a:normAutofit fontScale="92500" lnSpcReduction="20000"/>
          </a:bodyPr>
          <a:lstStyle/>
          <a:p>
            <a:pPr>
              <a:buNone/>
            </a:pPr>
            <a:r>
              <a:rPr lang="en-US" b="1" i="1" u="sng" dirty="0" smtClean="0"/>
              <a:t> </a:t>
            </a:r>
            <a:r>
              <a:rPr lang="en-US" b="1" i="1" u="sng" dirty="0" err="1" smtClean="0"/>
              <a:t>Ingrediente</a:t>
            </a:r>
            <a:r>
              <a:rPr lang="en-US" b="1" i="1" u="sng" dirty="0" smtClean="0"/>
              <a:t> – </a:t>
            </a:r>
            <a:r>
              <a:rPr lang="en-US" b="1" i="1" u="sng" dirty="0" err="1" smtClean="0"/>
              <a:t>Carnati</a:t>
            </a:r>
            <a:r>
              <a:rPr lang="en-US" b="1" i="1" u="sng" dirty="0" smtClean="0"/>
              <a:t> de casa</a:t>
            </a:r>
            <a:endParaRPr lang="en-US" u="sng" dirty="0" smtClean="0"/>
          </a:p>
          <a:p>
            <a:r>
              <a:rPr lang="en-US" dirty="0" smtClean="0"/>
              <a:t>1 Kg </a:t>
            </a:r>
            <a:r>
              <a:rPr lang="en-US" dirty="0" err="1" smtClean="0"/>
              <a:t>pulpa</a:t>
            </a:r>
            <a:r>
              <a:rPr lang="en-US" dirty="0" smtClean="0"/>
              <a:t> de </a:t>
            </a:r>
            <a:r>
              <a:rPr lang="en-US" dirty="0" err="1" smtClean="0"/>
              <a:t>porc</a:t>
            </a:r>
            <a:endParaRPr lang="en-US" dirty="0" smtClean="0"/>
          </a:p>
          <a:p>
            <a:r>
              <a:rPr lang="en-US" dirty="0" smtClean="0"/>
              <a:t>300 g carne de vita </a:t>
            </a:r>
          </a:p>
          <a:p>
            <a:r>
              <a:rPr lang="en-US" dirty="0" smtClean="0"/>
              <a:t>250 – 300 g </a:t>
            </a:r>
            <a:r>
              <a:rPr lang="en-US" dirty="0" err="1" smtClean="0"/>
              <a:t>slanina</a:t>
            </a:r>
            <a:endParaRPr lang="en-US" dirty="0" smtClean="0"/>
          </a:p>
          <a:p>
            <a:r>
              <a:rPr lang="en-US" dirty="0" smtClean="0"/>
              <a:t>5 </a:t>
            </a:r>
            <a:r>
              <a:rPr lang="en-US" dirty="0" err="1" smtClean="0"/>
              <a:t>catei</a:t>
            </a:r>
            <a:r>
              <a:rPr lang="en-US" dirty="0" smtClean="0"/>
              <a:t> </a:t>
            </a:r>
            <a:r>
              <a:rPr lang="en-US" dirty="0" err="1" smtClean="0"/>
              <a:t>usturoi</a:t>
            </a:r>
            <a:endParaRPr lang="en-US" dirty="0" smtClean="0"/>
          </a:p>
          <a:p>
            <a:r>
              <a:rPr lang="en-US" dirty="0" smtClean="0"/>
              <a:t>2 </a:t>
            </a:r>
            <a:r>
              <a:rPr lang="en-US" dirty="0" err="1" smtClean="0"/>
              <a:t>linguri</a:t>
            </a:r>
            <a:r>
              <a:rPr lang="en-US" dirty="0" smtClean="0"/>
              <a:t> </a:t>
            </a:r>
            <a:r>
              <a:rPr lang="en-US" dirty="0" err="1" smtClean="0"/>
              <a:t>rase</a:t>
            </a:r>
            <a:r>
              <a:rPr lang="en-US" dirty="0" smtClean="0"/>
              <a:t> </a:t>
            </a:r>
            <a:r>
              <a:rPr lang="en-US" dirty="0" err="1" smtClean="0"/>
              <a:t>sare</a:t>
            </a:r>
            <a:r>
              <a:rPr lang="en-US" dirty="0" smtClean="0"/>
              <a:t> </a:t>
            </a:r>
            <a:r>
              <a:rPr lang="en-US" dirty="0" err="1" smtClean="0"/>
              <a:t>grunjoasa</a:t>
            </a:r>
            <a:endParaRPr lang="en-US" dirty="0" smtClean="0"/>
          </a:p>
          <a:p>
            <a:r>
              <a:rPr lang="en-US" dirty="0" smtClean="0"/>
              <a:t>1 </a:t>
            </a:r>
            <a:r>
              <a:rPr lang="en-US" dirty="0" err="1" smtClean="0"/>
              <a:t>lingura</a:t>
            </a:r>
            <a:r>
              <a:rPr lang="en-US" dirty="0" smtClean="0"/>
              <a:t> rasa piper</a:t>
            </a:r>
          </a:p>
          <a:p>
            <a:r>
              <a:rPr lang="en-US" dirty="0" smtClean="0"/>
              <a:t>1 </a:t>
            </a:r>
            <a:r>
              <a:rPr lang="en-US" dirty="0" err="1" smtClean="0"/>
              <a:t>lingura</a:t>
            </a:r>
            <a:r>
              <a:rPr lang="en-US" dirty="0" smtClean="0"/>
              <a:t> </a:t>
            </a:r>
            <a:r>
              <a:rPr lang="en-US" dirty="0" err="1" smtClean="0"/>
              <a:t>boia</a:t>
            </a:r>
            <a:r>
              <a:rPr lang="en-US" dirty="0" smtClean="0"/>
              <a:t> </a:t>
            </a:r>
            <a:r>
              <a:rPr lang="en-US" dirty="0" err="1" smtClean="0"/>
              <a:t>dulce</a:t>
            </a:r>
            <a:r>
              <a:rPr lang="en-US" dirty="0" smtClean="0"/>
              <a:t> de </a:t>
            </a:r>
            <a:r>
              <a:rPr lang="en-US" dirty="0" err="1" smtClean="0"/>
              <a:t>ardei</a:t>
            </a:r>
            <a:endParaRPr lang="en-US" dirty="0" smtClean="0"/>
          </a:p>
          <a:p>
            <a:r>
              <a:rPr lang="en-US" dirty="0" smtClean="0"/>
              <a:t>1 </a:t>
            </a:r>
            <a:r>
              <a:rPr lang="en-US" dirty="0" err="1" smtClean="0"/>
              <a:t>lingurita</a:t>
            </a:r>
            <a:r>
              <a:rPr lang="en-US" dirty="0" smtClean="0"/>
              <a:t> rasa </a:t>
            </a:r>
            <a:r>
              <a:rPr lang="en-US" dirty="0" err="1" smtClean="0"/>
              <a:t>boia</a:t>
            </a:r>
            <a:r>
              <a:rPr lang="en-US" dirty="0" smtClean="0"/>
              <a:t> </a:t>
            </a:r>
            <a:r>
              <a:rPr lang="en-US" dirty="0" err="1" smtClean="0"/>
              <a:t>iute</a:t>
            </a:r>
            <a:r>
              <a:rPr lang="en-US" dirty="0" smtClean="0"/>
              <a:t> de </a:t>
            </a:r>
            <a:r>
              <a:rPr lang="en-US" dirty="0" err="1" smtClean="0"/>
              <a:t>ardei</a:t>
            </a:r>
            <a:endParaRPr lang="en-US" dirty="0" smtClean="0"/>
          </a:p>
          <a:p>
            <a:endParaRPr lang="en-US" dirty="0"/>
          </a:p>
        </p:txBody>
      </p:sp>
      <p:sp>
        <p:nvSpPr>
          <p:cNvPr id="3" name="Title 2"/>
          <p:cNvSpPr>
            <a:spLocks noGrp="1"/>
          </p:cNvSpPr>
          <p:nvPr>
            <p:ph type="title"/>
          </p:nvPr>
        </p:nvSpPr>
        <p:spPr>
          <a:xfrm>
            <a:off x="457200" y="152400"/>
            <a:ext cx="8229600" cy="838200"/>
          </a:xfrm>
        </p:spPr>
        <p:txBody>
          <a:bodyPr/>
          <a:lstStyle/>
          <a:p>
            <a:pPr algn="ctr"/>
            <a:r>
              <a:rPr lang="en-US" b="1" u="sng" dirty="0" smtClean="0">
                <a:solidFill>
                  <a:schemeClr val="bg1"/>
                </a:solidFill>
                <a:latin typeface="Gabriola" pitchFamily="82" charset="0"/>
              </a:rPr>
              <a:t>CARNATII</a:t>
            </a:r>
            <a:endParaRPr lang="en-US" b="1" u="sng" dirty="0">
              <a:solidFill>
                <a:schemeClr val="bg1"/>
              </a:solidFill>
              <a:latin typeface="Gabriola" pitchFamily="82" charset="0"/>
            </a:endParaRPr>
          </a:p>
        </p:txBody>
      </p:sp>
      <p:pic>
        <p:nvPicPr>
          <p:cNvPr id="25602" name="Picture 2" descr="http://www.all-food.ro/wp-content/uploads/2009/12/carnati-ingrediente.JPG"/>
          <p:cNvPicPr>
            <a:picLocks noChangeAspect="1" noChangeArrowheads="1"/>
          </p:cNvPicPr>
          <p:nvPr/>
        </p:nvPicPr>
        <p:blipFill>
          <a:blip r:embed="rId2"/>
          <a:srcRect l="1695" t="6122"/>
          <a:stretch>
            <a:fillRect/>
          </a:stretch>
        </p:blipFill>
        <p:spPr bwMode="auto">
          <a:xfrm>
            <a:off x="533400" y="1905000"/>
            <a:ext cx="4419600" cy="350520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5715000" cy="2895600"/>
          </a:xfrm>
        </p:spPr>
        <p:txBody>
          <a:bodyPr>
            <a:normAutofit fontScale="92500"/>
          </a:bodyPr>
          <a:lstStyle/>
          <a:p>
            <a:pPr>
              <a:buNone/>
            </a:pPr>
            <a:r>
              <a:rPr lang="en-US" sz="3900" b="1" u="sng" dirty="0" smtClean="0">
                <a:latin typeface="Vijaya" pitchFamily="34" charset="0"/>
                <a:cs typeface="Vijaya" pitchFamily="34" charset="0"/>
              </a:rPr>
              <a:t>Mod de </a:t>
            </a:r>
            <a:r>
              <a:rPr lang="en-US" sz="3900" b="1" u="sng" dirty="0" err="1" smtClean="0">
                <a:latin typeface="Vijaya" pitchFamily="34" charset="0"/>
                <a:cs typeface="Vijaya" pitchFamily="34" charset="0"/>
              </a:rPr>
              <a:t>preparare</a:t>
            </a:r>
            <a:r>
              <a:rPr lang="en-US" sz="3900" b="1" u="sng" dirty="0" smtClean="0">
                <a:latin typeface="Vijaya" pitchFamily="34" charset="0"/>
                <a:cs typeface="Vijaya" pitchFamily="34" charset="0"/>
              </a:rPr>
              <a:t> – </a:t>
            </a:r>
            <a:r>
              <a:rPr lang="en-US" sz="3900" b="1" u="sng" dirty="0" err="1" smtClean="0">
                <a:latin typeface="Vijaya" pitchFamily="34" charset="0"/>
                <a:cs typeface="Vijaya" pitchFamily="34" charset="0"/>
              </a:rPr>
              <a:t>Carnati</a:t>
            </a:r>
            <a:r>
              <a:rPr lang="en-US" sz="3900" b="1" u="sng" dirty="0" smtClean="0">
                <a:latin typeface="Vijaya" pitchFamily="34" charset="0"/>
                <a:cs typeface="Vijaya" pitchFamily="34" charset="0"/>
              </a:rPr>
              <a:t> de casa</a:t>
            </a:r>
          </a:p>
          <a:p>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Curatam</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cateii</a:t>
            </a:r>
            <a:r>
              <a:rPr lang="en-US" sz="2800" b="1" dirty="0" smtClean="0">
                <a:latin typeface="Vijaya" pitchFamily="34" charset="0"/>
                <a:cs typeface="Vijaya" pitchFamily="34" charset="0"/>
              </a:rPr>
              <a:t> de </a:t>
            </a:r>
            <a:r>
              <a:rPr lang="en-US" sz="2800" b="1" dirty="0" err="1" smtClean="0">
                <a:latin typeface="Vijaya" pitchFamily="34" charset="0"/>
                <a:cs typeface="Vijaya" pitchFamily="34" charset="0"/>
              </a:rPr>
              <a:t>usturoi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si</a:t>
            </a:r>
            <a:r>
              <a:rPr lang="en-US" sz="2800" b="1" dirty="0" smtClean="0">
                <a:latin typeface="Vijaya" pitchFamily="34" charset="0"/>
                <a:cs typeface="Vijaya" pitchFamily="34" charset="0"/>
              </a:rPr>
              <a:t> ii dam </a:t>
            </a:r>
            <a:r>
              <a:rPr lang="en-US" sz="2800" b="1" dirty="0" err="1" smtClean="0">
                <a:latin typeface="Vijaya" pitchFamily="34" charset="0"/>
                <a:cs typeface="Vijaya" pitchFamily="34" charset="0"/>
              </a:rPr>
              <a:t>prin</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razatoarea</a:t>
            </a:r>
            <a:r>
              <a:rPr lang="en-US" sz="2800" b="1" dirty="0" smtClean="0">
                <a:latin typeface="Vijaya" pitchFamily="34" charset="0"/>
                <a:cs typeface="Vijaya" pitchFamily="34" charset="0"/>
              </a:rPr>
              <a:t> cu </a:t>
            </a:r>
            <a:r>
              <a:rPr lang="en-US" sz="2800" b="1" dirty="0" err="1" smtClean="0">
                <a:latin typeface="Vijaya" pitchFamily="34" charset="0"/>
                <a:cs typeface="Vijaya" pitchFamily="34" charset="0"/>
              </a:rPr>
              <a:t>gauri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foarte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mici</a:t>
            </a:r>
            <a:r>
              <a:rPr lang="en-US" sz="2800" b="1" dirty="0" smtClean="0">
                <a:latin typeface="Vijaya" pitchFamily="34" charset="0"/>
                <a:cs typeface="Vijaya" pitchFamily="34" charset="0"/>
              </a:rPr>
              <a:t>. </a:t>
            </a:r>
          </a:p>
          <a:p>
            <a:r>
              <a:rPr lang="en-US" sz="2800" b="1" dirty="0" err="1" smtClean="0">
                <a:latin typeface="Vijaya" pitchFamily="34" charset="0"/>
                <a:cs typeface="Vijaya" pitchFamily="34" charset="0"/>
              </a:rPr>
              <a:t>Spalam</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matele</a:t>
            </a:r>
            <a:r>
              <a:rPr lang="en-US" sz="2800" b="1" dirty="0" smtClean="0">
                <a:latin typeface="Vijaya" pitchFamily="34" charset="0"/>
                <a:cs typeface="Vijaya" pitchFamily="34" charset="0"/>
              </a:rPr>
              <a:t> sub un jet de </a:t>
            </a:r>
            <a:r>
              <a:rPr lang="en-US" sz="2800" b="1" dirty="0" err="1" smtClean="0">
                <a:latin typeface="Vijaya" pitchFamily="34" charset="0"/>
                <a:cs typeface="Vijaya" pitchFamily="34" charset="0"/>
              </a:rPr>
              <a:t>apa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rece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apoi</a:t>
            </a:r>
            <a:r>
              <a:rPr lang="en-US" sz="2800" b="1" dirty="0" smtClean="0">
                <a:latin typeface="Vijaya" pitchFamily="34" charset="0"/>
                <a:cs typeface="Vijaya" pitchFamily="34" charset="0"/>
              </a:rPr>
              <a:t> le </a:t>
            </a:r>
            <a:r>
              <a:rPr lang="en-US" sz="2800" b="1" dirty="0" err="1" smtClean="0">
                <a:latin typeface="Vijaya" pitchFamily="34" charset="0"/>
                <a:cs typeface="Vijaya" pitchFamily="34" charset="0"/>
              </a:rPr>
              <a:t>punem</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intr</a:t>
            </a:r>
            <a:r>
              <a:rPr lang="en-US" sz="2800" b="1" dirty="0" smtClean="0">
                <a:latin typeface="Vijaya" pitchFamily="34" charset="0"/>
                <a:cs typeface="Vijaya" pitchFamily="34" charset="0"/>
              </a:rPr>
              <a:t>-un vas </a:t>
            </a:r>
            <a:r>
              <a:rPr lang="en-US" sz="2800" b="1" dirty="0" err="1" smtClean="0">
                <a:latin typeface="Vijaya" pitchFamily="34" charset="0"/>
                <a:cs typeface="Vijaya" pitchFamily="34" charset="0"/>
              </a:rPr>
              <a:t>si</a:t>
            </a:r>
            <a:r>
              <a:rPr lang="en-US" sz="2800" b="1" dirty="0" smtClean="0">
                <a:latin typeface="Vijaya" pitchFamily="34" charset="0"/>
                <a:cs typeface="Vijaya" pitchFamily="34" charset="0"/>
              </a:rPr>
              <a:t> le </a:t>
            </a:r>
            <a:r>
              <a:rPr lang="en-US" sz="2800" b="1" dirty="0" err="1" smtClean="0">
                <a:latin typeface="Vijaya" pitchFamily="34" charset="0"/>
                <a:cs typeface="Vijaya" pitchFamily="34" charset="0"/>
              </a:rPr>
              <a:t>acoperim</a:t>
            </a:r>
            <a:r>
              <a:rPr lang="en-US" sz="2800" b="1" dirty="0" smtClean="0">
                <a:latin typeface="Vijaya" pitchFamily="34" charset="0"/>
                <a:cs typeface="Vijaya" pitchFamily="34" charset="0"/>
              </a:rPr>
              <a:t> cu </a:t>
            </a:r>
            <a:r>
              <a:rPr lang="en-US" sz="2800" b="1" dirty="0" err="1" smtClean="0">
                <a:latin typeface="Vijaya" pitchFamily="34" charset="0"/>
                <a:cs typeface="Vijaya" pitchFamily="34" charset="0"/>
              </a:rPr>
              <a:t>apa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calduta</a:t>
            </a:r>
            <a:r>
              <a:rPr lang="en-US" sz="2800" b="1" dirty="0" smtClean="0">
                <a:latin typeface="Vijaya" pitchFamily="34" charset="0"/>
                <a:cs typeface="Vijaya" pitchFamily="34" charset="0"/>
              </a:rPr>
              <a:t>.</a:t>
            </a:r>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p:txBody>
      </p:sp>
      <p:pic>
        <p:nvPicPr>
          <p:cNvPr id="24578" name="Picture 2" descr="http://bucatarietraditionala.ro/wp-content/uploads/2014/11/mate-de-porc1.jpg"/>
          <p:cNvPicPr>
            <a:picLocks noChangeAspect="1" noChangeArrowheads="1"/>
          </p:cNvPicPr>
          <p:nvPr/>
        </p:nvPicPr>
        <p:blipFill>
          <a:blip r:embed="rId2"/>
          <a:srcRect/>
          <a:stretch>
            <a:fillRect/>
          </a:stretch>
        </p:blipFill>
        <p:spPr bwMode="auto">
          <a:xfrm>
            <a:off x="5867400" y="457200"/>
            <a:ext cx="2895599" cy="2362200"/>
          </a:xfrm>
          <a:prstGeom prst="rect">
            <a:avLst/>
          </a:prstGeom>
          <a:ln>
            <a:noFill/>
          </a:ln>
          <a:effectLst>
            <a:softEdge rad="112500"/>
          </a:effectLst>
        </p:spPr>
      </p:pic>
      <p:sp>
        <p:nvSpPr>
          <p:cNvPr id="6" name="TextBox 5"/>
          <p:cNvSpPr txBox="1"/>
          <p:nvPr/>
        </p:nvSpPr>
        <p:spPr>
          <a:xfrm>
            <a:off x="4648200" y="3200400"/>
            <a:ext cx="4191000" cy="3385542"/>
          </a:xfrm>
          <a:prstGeom prst="rect">
            <a:avLst/>
          </a:prstGeom>
          <a:noFill/>
        </p:spPr>
        <p:txBody>
          <a:bodyPr wrap="square" rtlCol="0">
            <a:spAutoFit/>
          </a:bodyPr>
          <a:lstStyle/>
          <a:p>
            <a:r>
              <a:rPr lang="en-US" sz="2800" b="1" dirty="0" err="1" smtClean="0">
                <a:solidFill>
                  <a:schemeClr val="bg1"/>
                </a:solidFill>
                <a:latin typeface="Vijaya" pitchFamily="34" charset="0"/>
                <a:cs typeface="Vijaya" pitchFamily="34" charset="0"/>
              </a:rPr>
              <a:t>Taiem</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carnea</a:t>
            </a:r>
            <a:r>
              <a:rPr lang="en-US" sz="2800" b="1" dirty="0" smtClean="0">
                <a:solidFill>
                  <a:schemeClr val="bg1"/>
                </a:solidFill>
                <a:latin typeface="Vijaya" pitchFamily="34" charset="0"/>
                <a:cs typeface="Vijaya" pitchFamily="34" charset="0"/>
              </a:rPr>
              <a:t> de vita, </a:t>
            </a:r>
            <a:r>
              <a:rPr lang="en-US" sz="2800" b="1" dirty="0" err="1" smtClean="0">
                <a:solidFill>
                  <a:schemeClr val="bg1"/>
                </a:solidFill>
                <a:latin typeface="Vijaya" pitchFamily="34" charset="0"/>
                <a:cs typeface="Vijaya" pitchFamily="34" charset="0"/>
              </a:rPr>
              <a:t>porc</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si</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slanina</a:t>
            </a:r>
            <a:r>
              <a:rPr lang="en-US" sz="2800" b="1" dirty="0" smtClean="0">
                <a:solidFill>
                  <a:schemeClr val="bg1"/>
                </a:solidFill>
                <a:latin typeface="Vijaya" pitchFamily="34" charset="0"/>
                <a:cs typeface="Vijaya" pitchFamily="34" charset="0"/>
              </a:rPr>
              <a:t> in </a:t>
            </a:r>
            <a:r>
              <a:rPr lang="en-US" sz="2800" b="1" dirty="0" err="1" smtClean="0">
                <a:solidFill>
                  <a:schemeClr val="bg1"/>
                </a:solidFill>
                <a:latin typeface="Vijaya" pitchFamily="34" charset="0"/>
                <a:cs typeface="Vijaya" pitchFamily="34" charset="0"/>
              </a:rPr>
              <a:t>bucatele</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mici</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si</a:t>
            </a:r>
            <a:r>
              <a:rPr lang="en-US" sz="2800" b="1" dirty="0" smtClean="0">
                <a:solidFill>
                  <a:schemeClr val="bg1"/>
                </a:solidFill>
                <a:latin typeface="Vijaya" pitchFamily="34" charset="0"/>
                <a:cs typeface="Vijaya" pitchFamily="34" charset="0"/>
              </a:rPr>
              <a:t> le </a:t>
            </a:r>
            <a:r>
              <a:rPr lang="en-US" sz="2800" b="1" dirty="0" err="1" smtClean="0">
                <a:solidFill>
                  <a:schemeClr val="bg1"/>
                </a:solidFill>
                <a:latin typeface="Vijaya" pitchFamily="34" charset="0"/>
                <a:cs typeface="Vijaya" pitchFamily="34" charset="0"/>
              </a:rPr>
              <a:t>tocam</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prin</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sita</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medie</a:t>
            </a:r>
            <a:r>
              <a:rPr lang="en-US" sz="2800" b="1" dirty="0" smtClean="0">
                <a:solidFill>
                  <a:schemeClr val="bg1"/>
                </a:solidFill>
                <a:latin typeface="Vijaya" pitchFamily="34" charset="0"/>
                <a:cs typeface="Vijaya" pitchFamily="34" charset="0"/>
              </a:rPr>
              <a:t> a </a:t>
            </a:r>
            <a:r>
              <a:rPr lang="en-US" sz="2800" b="1" dirty="0" err="1" smtClean="0">
                <a:solidFill>
                  <a:schemeClr val="bg1"/>
                </a:solidFill>
                <a:latin typeface="Vijaya" pitchFamily="34" charset="0"/>
                <a:cs typeface="Vijaya" pitchFamily="34" charset="0"/>
              </a:rPr>
              <a:t>masinii</a:t>
            </a:r>
            <a:r>
              <a:rPr lang="en-US" sz="2800" b="1" dirty="0" smtClean="0">
                <a:solidFill>
                  <a:schemeClr val="bg1"/>
                </a:solidFill>
                <a:latin typeface="Vijaya" pitchFamily="34" charset="0"/>
                <a:cs typeface="Vijaya" pitchFamily="34" charset="0"/>
              </a:rPr>
              <a:t> de </a:t>
            </a:r>
            <a:r>
              <a:rPr lang="en-US" sz="2800" b="1" dirty="0" err="1" smtClean="0">
                <a:solidFill>
                  <a:schemeClr val="bg1"/>
                </a:solidFill>
                <a:latin typeface="Vijaya" pitchFamily="34" charset="0"/>
                <a:cs typeface="Vijaya" pitchFamily="34" charset="0"/>
              </a:rPr>
              <a:t>tocat</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Condimentam</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carnea</a:t>
            </a:r>
            <a:r>
              <a:rPr lang="en-US" sz="2800" b="1" dirty="0" smtClean="0">
                <a:solidFill>
                  <a:schemeClr val="bg1"/>
                </a:solidFill>
                <a:latin typeface="Vijaya" pitchFamily="34" charset="0"/>
                <a:cs typeface="Vijaya" pitchFamily="34" charset="0"/>
              </a:rPr>
              <a:t> cu </a:t>
            </a:r>
            <a:r>
              <a:rPr lang="en-US" sz="2800" b="1" dirty="0" err="1" smtClean="0">
                <a:solidFill>
                  <a:schemeClr val="bg1"/>
                </a:solidFill>
                <a:latin typeface="Vijaya" pitchFamily="34" charset="0"/>
                <a:cs typeface="Vijaya" pitchFamily="34" charset="0"/>
              </a:rPr>
              <a:t>sare</a:t>
            </a:r>
            <a:r>
              <a:rPr lang="en-US" sz="2800" b="1" dirty="0" smtClean="0">
                <a:solidFill>
                  <a:schemeClr val="bg1"/>
                </a:solidFill>
                <a:latin typeface="Vijaya" pitchFamily="34" charset="0"/>
                <a:cs typeface="Vijaya" pitchFamily="34" charset="0"/>
              </a:rPr>
              <a:t>, piper, </a:t>
            </a:r>
            <a:r>
              <a:rPr lang="en-US" sz="2800" b="1" dirty="0" err="1" smtClean="0">
                <a:solidFill>
                  <a:schemeClr val="bg1"/>
                </a:solidFill>
                <a:latin typeface="Vijaya" pitchFamily="34" charset="0"/>
                <a:cs typeface="Vijaya" pitchFamily="34" charset="0"/>
              </a:rPr>
              <a:t>boia</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dulce</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si</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iute</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Compozitia</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finala</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trebuie</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sa</a:t>
            </a:r>
            <a:r>
              <a:rPr lang="en-US" sz="2800" b="1" dirty="0" smtClean="0">
                <a:solidFill>
                  <a:schemeClr val="bg1"/>
                </a:solidFill>
                <a:latin typeface="Vijaya" pitchFamily="34" charset="0"/>
                <a:cs typeface="Vijaya" pitchFamily="34" charset="0"/>
              </a:rPr>
              <a:t> fie perfect </a:t>
            </a:r>
            <a:r>
              <a:rPr lang="en-US" sz="2800" b="1" dirty="0" err="1" smtClean="0">
                <a:solidFill>
                  <a:schemeClr val="bg1"/>
                </a:solidFill>
                <a:latin typeface="Vijaya" pitchFamily="34" charset="0"/>
                <a:cs typeface="Vijaya" pitchFamily="34" charset="0"/>
              </a:rPr>
              <a:t>omogena</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si</a:t>
            </a:r>
            <a:r>
              <a:rPr lang="en-US" sz="2800" b="1" dirty="0" smtClean="0">
                <a:solidFill>
                  <a:schemeClr val="bg1"/>
                </a:solidFill>
                <a:latin typeface="Vijaya" pitchFamily="34" charset="0"/>
                <a:cs typeface="Vijaya" pitchFamily="34" charset="0"/>
              </a:rPr>
              <a:t> “</a:t>
            </a:r>
            <a:r>
              <a:rPr lang="en-US" sz="2800" b="1" dirty="0" err="1" smtClean="0">
                <a:solidFill>
                  <a:schemeClr val="bg1"/>
                </a:solidFill>
                <a:latin typeface="Vijaya" pitchFamily="34" charset="0"/>
                <a:cs typeface="Vijaya" pitchFamily="34" charset="0"/>
              </a:rPr>
              <a:t>pufoasa</a:t>
            </a:r>
            <a:r>
              <a:rPr lang="en-US" sz="2800" b="1" dirty="0" smtClean="0">
                <a:solidFill>
                  <a:schemeClr val="bg1"/>
                </a:solidFill>
                <a:latin typeface="Vijaya" pitchFamily="34" charset="0"/>
                <a:cs typeface="Vijaya" pitchFamily="34" charset="0"/>
              </a:rPr>
              <a:t>”.</a:t>
            </a:r>
          </a:p>
          <a:p>
            <a:endParaRPr lang="en-US" dirty="0" smtClean="0"/>
          </a:p>
        </p:txBody>
      </p:sp>
      <p:pic>
        <p:nvPicPr>
          <p:cNvPr id="7" name="Picture 6" descr="carne-tocata.jpg"/>
          <p:cNvPicPr>
            <a:picLocks noChangeAspect="1"/>
          </p:cNvPicPr>
          <p:nvPr/>
        </p:nvPicPr>
        <p:blipFill>
          <a:blip r:embed="rId3" cstate="print"/>
          <a:stretch>
            <a:fillRect/>
          </a:stretch>
        </p:blipFill>
        <p:spPr>
          <a:xfrm>
            <a:off x="533400" y="3200400"/>
            <a:ext cx="3873029" cy="3066955"/>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57200"/>
            <a:ext cx="8686800" cy="3505200"/>
          </a:xfrm>
        </p:spPr>
        <p:txBody>
          <a:bodyPr>
            <a:normAutofit lnSpcReduction="10000"/>
          </a:bodyPr>
          <a:lstStyle/>
          <a:p>
            <a:r>
              <a:rPr lang="en-US" sz="2800" b="1" dirty="0" err="1" smtClean="0">
                <a:latin typeface="Vijaya" pitchFamily="34" charset="0"/>
                <a:cs typeface="Vijaya" pitchFamily="34" charset="0"/>
              </a:rPr>
              <a:t>Scurgem</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matele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si</a:t>
            </a:r>
            <a:r>
              <a:rPr lang="en-US" sz="2800" b="1" dirty="0" smtClean="0">
                <a:latin typeface="Vijaya" pitchFamily="34" charset="0"/>
                <a:cs typeface="Vijaya" pitchFamily="34" charset="0"/>
              </a:rPr>
              <a:t> le </a:t>
            </a:r>
            <a:r>
              <a:rPr lang="en-US" sz="2800" b="1" dirty="0" err="1" smtClean="0">
                <a:latin typeface="Vijaya" pitchFamily="34" charset="0"/>
                <a:cs typeface="Vijaya" pitchFamily="34" charset="0"/>
              </a:rPr>
              <a:t>introducem</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accesoriul</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pentru</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carnati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uns</a:t>
            </a:r>
            <a:r>
              <a:rPr lang="en-US" sz="2800" b="1" dirty="0" smtClean="0">
                <a:latin typeface="Vijaya" pitchFamily="34" charset="0"/>
                <a:cs typeface="Vijaya" pitchFamily="34" charset="0"/>
              </a:rPr>
              <a:t> cu </a:t>
            </a:r>
            <a:r>
              <a:rPr lang="en-US" sz="2800" b="1" dirty="0" err="1" smtClean="0">
                <a:latin typeface="Vijaya" pitchFamily="34" charset="0"/>
                <a:cs typeface="Vijaya" pitchFamily="34" charset="0"/>
              </a:rPr>
              <a:t>putin</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amestestec</a:t>
            </a:r>
            <a:r>
              <a:rPr lang="en-US" sz="2800" b="1" dirty="0" smtClean="0">
                <a:latin typeface="Vijaya" pitchFamily="34" charset="0"/>
                <a:cs typeface="Vijaya" pitchFamily="34" charset="0"/>
              </a:rPr>
              <a:t> de carne.</a:t>
            </a:r>
          </a:p>
          <a:p>
            <a:r>
              <a:rPr lang="en-US" sz="2800" b="1" dirty="0" err="1" smtClean="0">
                <a:latin typeface="Vijaya" pitchFamily="34" charset="0"/>
                <a:cs typeface="Vijaya" pitchFamily="34" charset="0"/>
              </a:rPr>
              <a:t>Umplem</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matele</a:t>
            </a:r>
            <a:r>
              <a:rPr lang="en-US" sz="2800" b="1" dirty="0" smtClean="0">
                <a:latin typeface="Vijaya" pitchFamily="34" charset="0"/>
                <a:cs typeface="Vijaya" pitchFamily="34" charset="0"/>
              </a:rPr>
              <a:t> cu carne, (</a:t>
            </a:r>
            <a:r>
              <a:rPr lang="en-US" sz="2800" b="1" dirty="0" err="1" smtClean="0">
                <a:latin typeface="Vijaya" pitchFamily="34" charset="0"/>
                <a:cs typeface="Vijaya" pitchFamily="34" charset="0"/>
              </a:rPr>
              <a:t>atentie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sa</a:t>
            </a:r>
            <a:r>
              <a:rPr lang="en-US" sz="2800" b="1" dirty="0" smtClean="0">
                <a:latin typeface="Vijaya" pitchFamily="34" charset="0"/>
                <a:cs typeface="Vijaya" pitchFamily="34" charset="0"/>
              </a:rPr>
              <a:t> nu le </a:t>
            </a:r>
            <a:r>
              <a:rPr lang="en-US" sz="2800" b="1" dirty="0" err="1" smtClean="0">
                <a:latin typeface="Vijaya" pitchFamily="34" charset="0"/>
                <a:cs typeface="Vijaya" pitchFamily="34" charset="0"/>
              </a:rPr>
              <a:t>umpleti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nici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prea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mult</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dar</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nici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prea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putin</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apoi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portionam</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carnatii</a:t>
            </a:r>
            <a:r>
              <a:rPr lang="en-US" sz="2800" b="1" dirty="0" smtClean="0">
                <a:latin typeface="Vijaya" pitchFamily="34" charset="0"/>
                <a:cs typeface="Vijaya" pitchFamily="34" charset="0"/>
              </a:rPr>
              <a:t> in </a:t>
            </a:r>
            <a:r>
              <a:rPr lang="en-US" sz="2800" b="1" dirty="0" err="1" smtClean="0">
                <a:latin typeface="Vijaya" pitchFamily="34" charset="0"/>
                <a:cs typeface="Vijaya" pitchFamily="34" charset="0"/>
              </a:rPr>
              <a:t>bucati</a:t>
            </a:r>
            <a:r>
              <a:rPr lang="en-US" sz="2800" b="1" dirty="0" smtClean="0">
                <a:latin typeface="Vijaya" pitchFamily="34" charset="0"/>
                <a:cs typeface="Vijaya" pitchFamily="34" charset="0"/>
              </a:rPr>
              <a:t> de circa 10 -14 cm (</a:t>
            </a:r>
            <a:r>
              <a:rPr lang="en-US" sz="2800" b="1" dirty="0" err="1" smtClean="0">
                <a:latin typeface="Vijaya" pitchFamily="34" charset="0"/>
                <a:cs typeface="Vijaya" pitchFamily="34" charset="0"/>
              </a:rPr>
              <a:t>pentru</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portionare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sugrumam</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matele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umplute</a:t>
            </a:r>
            <a:r>
              <a:rPr lang="en-US" sz="2800" b="1" dirty="0" smtClean="0">
                <a:latin typeface="Vijaya" pitchFamily="34" charset="0"/>
                <a:cs typeface="Vijaya" pitchFamily="34" charset="0"/>
              </a:rPr>
              <a:t> din 10 in 10 cm </a:t>
            </a:r>
            <a:r>
              <a:rPr lang="en-US" sz="2800" b="1" dirty="0" err="1" smtClean="0">
                <a:latin typeface="Vijaya" pitchFamily="34" charset="0"/>
                <a:cs typeface="Vijaya" pitchFamily="34" charset="0"/>
              </a:rPr>
              <a:t>si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apoi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rasucim</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carnatii</a:t>
            </a:r>
            <a:r>
              <a:rPr lang="en-US" sz="2800" b="1" dirty="0" smtClean="0">
                <a:latin typeface="Vijaya" pitchFamily="34" charset="0"/>
                <a:cs typeface="Vijaya" pitchFamily="34" charset="0"/>
              </a:rPr>
              <a:t>).</a:t>
            </a:r>
          </a:p>
          <a:p>
            <a:r>
              <a:rPr lang="en-US" sz="2800" b="1" dirty="0" err="1" smtClean="0">
                <a:latin typeface="Vijaya" pitchFamily="34" charset="0"/>
                <a:cs typeface="Vijaya" pitchFamily="34" charset="0"/>
              </a:rPr>
              <a:t>Punem</a:t>
            </a:r>
            <a:r>
              <a:rPr lang="en-US" sz="2800" b="1" dirty="0" smtClean="0">
                <a:latin typeface="Vijaya" pitchFamily="34" charset="0"/>
                <a:cs typeface="Vijaya" pitchFamily="34" charset="0"/>
              </a:rPr>
              <a:t> </a:t>
            </a:r>
            <a:r>
              <a:rPr lang="en-US" sz="2800" b="1" i="1" dirty="0" err="1" smtClean="0">
                <a:latin typeface="Vijaya" pitchFamily="34" charset="0"/>
                <a:cs typeface="Vijaya" pitchFamily="34" charset="0"/>
              </a:rPr>
              <a:t>carnatii</a:t>
            </a:r>
            <a:r>
              <a:rPr lang="en-US" sz="2800" b="1" i="1" dirty="0" smtClean="0">
                <a:latin typeface="Vijaya" pitchFamily="34" charset="0"/>
                <a:cs typeface="Vijaya" pitchFamily="34" charset="0"/>
              </a:rPr>
              <a:t> de casa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pe</a:t>
            </a:r>
            <a:r>
              <a:rPr lang="en-US" sz="2800" b="1" dirty="0" smtClean="0">
                <a:latin typeface="Vijaya" pitchFamily="34" charset="0"/>
                <a:cs typeface="Vijaya" pitchFamily="34" charset="0"/>
              </a:rPr>
              <a:t> un bat </a:t>
            </a:r>
            <a:r>
              <a:rPr lang="en-US" sz="2800" b="1" dirty="0" err="1" smtClean="0">
                <a:latin typeface="Vijaya" pitchFamily="34" charset="0"/>
                <a:cs typeface="Vijaya" pitchFamily="34" charset="0"/>
              </a:rPr>
              <a:t>si</a:t>
            </a:r>
            <a:r>
              <a:rPr lang="en-US" sz="2800" b="1" dirty="0" smtClean="0">
                <a:latin typeface="Vijaya" pitchFamily="34" charset="0"/>
                <a:cs typeface="Vijaya" pitchFamily="34" charset="0"/>
              </a:rPr>
              <a:t> ii </a:t>
            </a:r>
            <a:r>
              <a:rPr lang="en-US" sz="2800" b="1" dirty="0" err="1" smtClean="0">
                <a:latin typeface="Vijaya" pitchFamily="34" charset="0"/>
                <a:cs typeface="Vijaya" pitchFamily="34" charset="0"/>
              </a:rPr>
              <a:t>lasam</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sa</a:t>
            </a:r>
            <a:r>
              <a:rPr lang="en-US" sz="2800" b="1" dirty="0" smtClean="0">
                <a:latin typeface="Vijaya" pitchFamily="34" charset="0"/>
                <a:cs typeface="Vijaya" pitchFamily="34" charset="0"/>
              </a:rPr>
              <a:t> se </a:t>
            </a:r>
            <a:r>
              <a:rPr lang="en-US" sz="2800" b="1" dirty="0" err="1" smtClean="0">
                <a:latin typeface="Vijaya" pitchFamily="34" charset="0"/>
                <a:cs typeface="Vijaya" pitchFamily="34" charset="0"/>
              </a:rPr>
              <a:t>scurga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sa</a:t>
            </a:r>
            <a:r>
              <a:rPr lang="en-US" sz="2800" b="1" dirty="0" smtClean="0">
                <a:latin typeface="Vijaya" pitchFamily="34" charset="0"/>
                <a:cs typeface="Vijaya" pitchFamily="34" charset="0"/>
              </a:rPr>
              <a:t> se </a:t>
            </a:r>
            <a:r>
              <a:rPr lang="en-US" sz="2800" b="1" dirty="0" err="1" smtClean="0">
                <a:latin typeface="Vijaya" pitchFamily="34" charset="0"/>
                <a:cs typeface="Vijaya" pitchFamily="34" charset="0"/>
              </a:rPr>
              <a:t>usuce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cateva</a:t>
            </a:r>
            <a:r>
              <a:rPr lang="en-US" sz="2800" b="1" dirty="0" smtClean="0">
                <a:latin typeface="Vijaya" pitchFamily="34" charset="0"/>
                <a:cs typeface="Vijaya" pitchFamily="34" charset="0"/>
              </a:rPr>
              <a:t> ore(5-6 ore)</a:t>
            </a:r>
          </a:p>
          <a:p>
            <a:endParaRPr lang="en-US" dirty="0" smtClean="0"/>
          </a:p>
          <a:p>
            <a:endParaRPr lang="en-US" dirty="0" smtClean="0"/>
          </a:p>
          <a:p>
            <a:endParaRPr lang="en-US" dirty="0"/>
          </a:p>
        </p:txBody>
      </p:sp>
      <p:pic>
        <p:nvPicPr>
          <p:cNvPr id="4" name="Picture 3" descr="carnati.jpg"/>
          <p:cNvPicPr>
            <a:picLocks noChangeAspect="1"/>
          </p:cNvPicPr>
          <p:nvPr/>
        </p:nvPicPr>
        <p:blipFill>
          <a:blip r:embed="rId2"/>
          <a:stretch>
            <a:fillRect/>
          </a:stretch>
        </p:blipFill>
        <p:spPr>
          <a:xfrm>
            <a:off x="762000" y="3733800"/>
            <a:ext cx="3429000" cy="2562398"/>
          </a:xfrm>
          <a:prstGeom prst="rect">
            <a:avLst/>
          </a:prstGeom>
          <a:ln>
            <a:noFill/>
          </a:ln>
          <a:effectLst>
            <a:softEdge rad="112500"/>
          </a:effectLst>
        </p:spPr>
      </p:pic>
      <p:pic>
        <p:nvPicPr>
          <p:cNvPr id="5" name="Picture 4" descr="50d3618aae7b8.jpg"/>
          <p:cNvPicPr>
            <a:picLocks noChangeAspect="1"/>
          </p:cNvPicPr>
          <p:nvPr/>
        </p:nvPicPr>
        <p:blipFill>
          <a:blip r:embed="rId3" cstate="print"/>
          <a:stretch>
            <a:fillRect/>
          </a:stretch>
        </p:blipFill>
        <p:spPr>
          <a:xfrm>
            <a:off x="4800600" y="3657600"/>
            <a:ext cx="3454400" cy="259080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838200"/>
          </a:xfrm>
        </p:spPr>
        <p:txBody>
          <a:bodyPr/>
          <a:lstStyle/>
          <a:p>
            <a:pPr algn="ctr"/>
            <a:r>
              <a:rPr b="1" u="sng" smtClean="0">
                <a:solidFill>
                  <a:schemeClr val="bg1"/>
                </a:solidFill>
                <a:latin typeface="Gabriola" pitchFamily="82" charset="0"/>
              </a:rPr>
              <a:t>SARMALELE</a:t>
            </a:r>
            <a:endParaRPr lang="en-US" b="1" u="sng" dirty="0">
              <a:solidFill>
                <a:schemeClr val="bg1"/>
              </a:solidFill>
              <a:latin typeface="Gabriola" pitchFamily="82" charset="0"/>
            </a:endParaRPr>
          </a:p>
        </p:txBody>
      </p:sp>
      <p:sp>
        <p:nvSpPr>
          <p:cNvPr id="3073" name="Rectangle 1"/>
          <p:cNvSpPr>
            <a:spLocks noChangeArrowheads="1"/>
          </p:cNvSpPr>
          <p:nvPr/>
        </p:nvSpPr>
        <p:spPr bwMode="auto">
          <a:xfrm>
            <a:off x="609600" y="1295400"/>
            <a:ext cx="77724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Sarmaua</a:t>
            </a:r>
            <a:r>
              <a:rPr kumimoji="0" lang="vi-VN" sz="2800" b="1" i="0" u="none" strike="noStrike" cap="none" normalizeH="0" baseline="0" dirty="0" smtClean="0">
                <a:ln>
                  <a:noFill/>
                </a:ln>
                <a:solidFill>
                  <a:schemeClr val="bg1"/>
                </a:solidFill>
                <a:effectLst/>
                <a:latin typeface="Calibri"/>
                <a:ea typeface="Times New Roman" pitchFamily="18" charset="0"/>
                <a:cs typeface="Vijaya" pitchFamily="34" charset="0"/>
              </a:rPr>
              <a:t> </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este un preparat culinar din carne toca</a:t>
            </a:r>
            <a:r>
              <a:rPr kumimoji="0" lang="en-US" sz="2800" b="1" i="0" u="none" strike="noStrike" cap="none" normalizeH="0" baseline="0" dirty="0" err="1" smtClean="0">
                <a:ln>
                  <a:noFill/>
                </a:ln>
                <a:solidFill>
                  <a:schemeClr val="bg1"/>
                </a:solidFill>
                <a:effectLst/>
                <a:latin typeface="Vijaya" pitchFamily="34" charset="0"/>
                <a:ea typeface="Times New Roman" pitchFamily="18" charset="0"/>
                <a:cs typeface="Vijaya" pitchFamily="34" charset="0"/>
              </a:rPr>
              <a:t>ta</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 (de obicei de porc, da</a:t>
            </a:r>
            <a:r>
              <a:rPr kumimoji="0" lang="en-US"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r</a:t>
            </a:r>
            <a:r>
              <a:rPr kumimoji="0" lang="en-US" sz="2800" b="1" i="0" u="none" strike="noStrike" cap="none" normalizeH="0" dirty="0" smtClean="0">
                <a:ln>
                  <a:noFill/>
                </a:ln>
                <a:solidFill>
                  <a:schemeClr val="bg1"/>
                </a:solidFill>
                <a:effectLst/>
                <a:latin typeface="Vijaya" pitchFamily="34" charset="0"/>
                <a:ea typeface="Times New Roman" pitchFamily="18" charset="0"/>
                <a:cs typeface="Vijaya" pitchFamily="34" charset="0"/>
              </a:rPr>
              <a:t> s</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i de vi</a:t>
            </a:r>
            <a:r>
              <a:rPr kumimoji="0" lang="en-US" sz="2800" b="1" i="0" u="none" strike="noStrike" cap="none" normalizeH="0" baseline="0" dirty="0" err="1" smtClean="0">
                <a:ln>
                  <a:noFill/>
                </a:ln>
                <a:solidFill>
                  <a:schemeClr val="bg1"/>
                </a:solidFill>
                <a:effectLst/>
                <a:latin typeface="Vijaya" pitchFamily="34" charset="0"/>
                <a:ea typeface="Times New Roman" pitchFamily="18" charset="0"/>
                <a:cs typeface="Vijaya" pitchFamily="34" charset="0"/>
              </a:rPr>
              <a:t>ta</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 oaie, pa</a:t>
            </a:r>
            <a:r>
              <a:rPr kumimoji="0" lang="en-US" sz="2800" b="1" i="0" u="none" strike="noStrike" cap="none" normalizeH="0" baseline="0" dirty="0" err="1" smtClean="0">
                <a:ln>
                  <a:noFill/>
                </a:ln>
                <a:solidFill>
                  <a:schemeClr val="bg1"/>
                </a:solidFill>
                <a:effectLst/>
                <a:latin typeface="Vijaya" pitchFamily="34" charset="0"/>
                <a:ea typeface="Times New Roman" pitchFamily="18" charset="0"/>
                <a:cs typeface="Vijaya" pitchFamily="34" charset="0"/>
              </a:rPr>
              <a:t>sa</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re sau chiar p</a:t>
            </a:r>
            <a:r>
              <a:rPr kumimoji="0" lang="en-US" sz="2800" b="1" i="0" u="none" strike="noStrike" cap="none" normalizeH="0" baseline="0" dirty="0" err="1" smtClean="0">
                <a:ln>
                  <a:noFill/>
                </a:ln>
                <a:solidFill>
                  <a:schemeClr val="bg1"/>
                </a:solidFill>
                <a:effectLst/>
                <a:latin typeface="Vijaya" pitchFamily="34" charset="0"/>
                <a:ea typeface="Times New Roman" pitchFamily="18" charset="0"/>
                <a:cs typeface="Vijaya" pitchFamily="34" charset="0"/>
              </a:rPr>
              <a:t>es</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te), amesteca</a:t>
            </a:r>
            <a:r>
              <a:rPr kumimoji="0" lang="en-US" sz="2800" b="1" i="0" u="none" strike="noStrike" cap="none" normalizeH="0" baseline="0" dirty="0" err="1" smtClean="0">
                <a:ln>
                  <a:noFill/>
                </a:ln>
                <a:solidFill>
                  <a:schemeClr val="bg1"/>
                </a:solidFill>
                <a:effectLst/>
                <a:latin typeface="Vijaya" pitchFamily="34" charset="0"/>
                <a:ea typeface="Times New Roman" pitchFamily="18" charset="0"/>
                <a:cs typeface="Vijaya" pitchFamily="34" charset="0"/>
              </a:rPr>
              <a:t>ta</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 cu ore</a:t>
            </a:r>
            <a:r>
              <a:rPr kumimoji="0" lang="en-US"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z</a:t>
            </a:r>
            <a:r>
              <a:rPr kumimoji="0" lang="en-US" sz="2800" b="1" i="0" u="none" strike="noStrike" cap="none" normalizeH="0" dirty="0" smtClean="0">
                <a:ln>
                  <a:noFill/>
                </a:ln>
                <a:solidFill>
                  <a:schemeClr val="bg1"/>
                </a:solidFill>
                <a:effectLst/>
                <a:latin typeface="Vijaya" pitchFamily="34" charset="0"/>
                <a:ea typeface="Times New Roman" pitchFamily="18" charset="0"/>
                <a:cs typeface="Vijaya" pitchFamily="34" charset="0"/>
              </a:rPr>
              <a:t> s</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i cu alte ingredient</a:t>
            </a:r>
            <a:r>
              <a:rPr kumimoji="0" lang="en-US"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e,</a:t>
            </a:r>
            <a:r>
              <a:rPr kumimoji="0" lang="en-US" sz="2800" b="1" i="0" u="none" strike="noStrike" cap="none" normalizeH="0" dirty="0" smtClean="0">
                <a:ln>
                  <a:noFill/>
                </a:ln>
                <a:solidFill>
                  <a:schemeClr val="bg1"/>
                </a:solidFill>
                <a:effectLst/>
                <a:latin typeface="Vijaya" pitchFamily="34" charset="0"/>
                <a:ea typeface="Times New Roman" pitchFamily="18" charset="0"/>
                <a:cs typeface="Vijaya" pitchFamily="34" charset="0"/>
              </a:rPr>
              <a:t> </a:t>
            </a:r>
            <a:r>
              <a:rPr kumimoji="0" lang="en-US" sz="2800" b="1" i="0" u="none" strike="noStrike" cap="none" normalizeH="0" dirty="0" err="1" smtClean="0">
                <a:ln>
                  <a:noFill/>
                </a:ln>
                <a:solidFill>
                  <a:schemeClr val="bg1"/>
                </a:solidFill>
                <a:effectLst/>
                <a:latin typeface="Vijaya" pitchFamily="34" charset="0"/>
                <a:ea typeface="Times New Roman" pitchFamily="18" charset="0"/>
                <a:cs typeface="Vijaya" pitchFamily="34" charset="0"/>
              </a:rPr>
              <a:t>i</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nveli</a:t>
            </a:r>
            <a:r>
              <a:rPr kumimoji="0" lang="en-US" sz="2800" b="1" i="0" u="none" strike="noStrike" cap="none" normalizeH="0" baseline="0" dirty="0" err="1" smtClean="0">
                <a:ln>
                  <a:noFill/>
                </a:ln>
                <a:solidFill>
                  <a:schemeClr val="bg1"/>
                </a:solidFill>
                <a:effectLst/>
                <a:latin typeface="Vijaya" pitchFamily="34" charset="0"/>
                <a:ea typeface="Times New Roman" pitchFamily="18" charset="0"/>
                <a:cs typeface="Vijaya" pitchFamily="34" charset="0"/>
              </a:rPr>
              <a:t>ta</a:t>
            </a:r>
            <a:r>
              <a:rPr kumimoji="0" lang="en-US" sz="2800" b="1" i="0" u="none" strike="noStrike" cap="none" normalizeH="0" dirty="0" smtClean="0">
                <a:ln>
                  <a:noFill/>
                </a:ln>
                <a:solidFill>
                  <a:schemeClr val="bg1"/>
                </a:solidFill>
                <a:effectLst/>
                <a:latin typeface="Vijaya" pitchFamily="34" charset="0"/>
                <a:ea typeface="Times New Roman" pitchFamily="18" charset="0"/>
                <a:cs typeface="Vijaya" pitchFamily="34" charset="0"/>
              </a:rPr>
              <a:t> </a:t>
            </a:r>
            <a:r>
              <a:rPr kumimoji="0" lang="en-US" sz="2800" b="1" i="0" u="none" strike="noStrike" cap="none" normalizeH="0" dirty="0" err="1" smtClean="0">
                <a:ln>
                  <a:noFill/>
                </a:ln>
                <a:solidFill>
                  <a:schemeClr val="bg1"/>
                </a:solidFill>
                <a:effectLst/>
                <a:latin typeface="Vijaya" pitchFamily="34" charset="0"/>
                <a:ea typeface="Times New Roman" pitchFamily="18" charset="0"/>
                <a:cs typeface="Vijaya" pitchFamily="34" charset="0"/>
              </a:rPr>
              <a:t>i</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n foi de var</a:t>
            </a:r>
            <a:r>
              <a:rPr kumimoji="0" lang="en-US" sz="2800" b="1" i="0" u="none" strike="noStrike" cap="none" normalizeH="0" baseline="0" dirty="0" err="1" smtClean="0">
                <a:ln>
                  <a:noFill/>
                </a:ln>
                <a:solidFill>
                  <a:schemeClr val="bg1"/>
                </a:solidFill>
                <a:effectLst/>
                <a:latin typeface="Vijaya" pitchFamily="34" charset="0"/>
                <a:ea typeface="Times New Roman" pitchFamily="18" charset="0"/>
                <a:cs typeface="Vijaya" pitchFamily="34" charset="0"/>
              </a:rPr>
              <a:t>za</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 (proas</a:t>
            </a:r>
            <a:r>
              <a:rPr kumimoji="0" lang="en-US" sz="2800" b="1" i="0" u="none" strike="noStrike" cap="none" normalizeH="0" baseline="0" dirty="0" err="1" smtClean="0">
                <a:ln>
                  <a:noFill/>
                </a:ln>
                <a:solidFill>
                  <a:schemeClr val="bg1"/>
                </a:solidFill>
                <a:effectLst/>
                <a:latin typeface="Vijaya" pitchFamily="34" charset="0"/>
                <a:ea typeface="Times New Roman" pitchFamily="18" charset="0"/>
                <a:cs typeface="Vijaya" pitchFamily="34" charset="0"/>
              </a:rPr>
              <a:t>pata</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 sau ac</a:t>
            </a:r>
            <a:r>
              <a:rPr kumimoji="0" lang="en-US" sz="2800" b="1" i="0" u="none" strike="noStrike" cap="none" normalizeH="0" baseline="0" dirty="0" err="1" smtClean="0">
                <a:ln>
                  <a:noFill/>
                </a:ln>
                <a:solidFill>
                  <a:schemeClr val="bg1"/>
                </a:solidFill>
                <a:effectLst/>
                <a:latin typeface="Vijaya" pitchFamily="34" charset="0"/>
                <a:ea typeface="Times New Roman" pitchFamily="18" charset="0"/>
                <a:cs typeface="Vijaya" pitchFamily="34" charset="0"/>
              </a:rPr>
              <a:t>ra</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 (mura</a:t>
            </a:r>
            <a:r>
              <a:rPr kumimoji="0" lang="en-US" sz="2800" b="1" i="0" u="none" strike="noStrike" cap="none" normalizeH="0" baseline="0" dirty="0" err="1" smtClean="0">
                <a:ln>
                  <a:noFill/>
                </a:ln>
                <a:solidFill>
                  <a:schemeClr val="bg1"/>
                </a:solidFill>
                <a:effectLst/>
                <a:latin typeface="Vijaya" pitchFamily="34" charset="0"/>
                <a:ea typeface="Times New Roman" pitchFamily="18" charset="0"/>
                <a:cs typeface="Vijaya" pitchFamily="34" charset="0"/>
              </a:rPr>
              <a:t>ta</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 de v</a:t>
            </a:r>
            <a:r>
              <a:rPr kumimoji="0" lang="en-US" sz="2800" b="1" i="0" u="none" strike="noStrike" cap="none" normalizeH="0" baseline="0" dirty="0" err="1" smtClean="0">
                <a:ln>
                  <a:noFill/>
                </a:ln>
                <a:solidFill>
                  <a:schemeClr val="bg1"/>
                </a:solidFill>
                <a:effectLst/>
                <a:latin typeface="Vijaya" pitchFamily="34" charset="0"/>
                <a:ea typeface="Times New Roman" pitchFamily="18" charset="0"/>
                <a:cs typeface="Vijaya" pitchFamily="34" charset="0"/>
              </a:rPr>
              <a:t>ita</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 sau d</a:t>
            </a:r>
            <a:r>
              <a:rPr kumimoji="0" lang="en-US"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e</a:t>
            </a:r>
            <a:r>
              <a:rPr kumimoji="0" lang="en-US" sz="2800" b="1" i="0" u="none" strike="noStrike" cap="none" normalizeH="0" dirty="0" smtClean="0">
                <a:ln>
                  <a:noFill/>
                </a:ln>
                <a:solidFill>
                  <a:schemeClr val="bg1"/>
                </a:solidFill>
                <a:effectLst/>
                <a:latin typeface="Vijaya" pitchFamily="34" charset="0"/>
                <a:ea typeface="Times New Roman" pitchFamily="18" charset="0"/>
                <a:cs typeface="Vijaya" pitchFamily="34" charset="0"/>
              </a:rPr>
              <a:t> s</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evieet</a:t>
            </a:r>
            <a:r>
              <a:rPr kumimoji="0" lang="en-US"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c,</a:t>
            </a:r>
            <a:r>
              <a:rPr kumimoji="0" lang="en-US" sz="2800" b="1" i="0" u="none" strike="noStrike" cap="none" normalizeH="0" dirty="0" smtClean="0">
                <a:ln>
                  <a:noFill/>
                </a:ln>
                <a:solidFill>
                  <a:schemeClr val="bg1"/>
                </a:solidFill>
                <a:effectLst/>
                <a:latin typeface="Vijaya" pitchFamily="34" charset="0"/>
                <a:ea typeface="Times New Roman" pitchFamily="18" charset="0"/>
                <a:cs typeface="Vijaya" pitchFamily="34" charset="0"/>
              </a:rPr>
              <a:t> in</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 for</a:t>
            </a:r>
            <a:r>
              <a:rPr kumimoji="0" lang="en-US"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ma</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 de rulo</a:t>
            </a:r>
            <a:r>
              <a:rPr kumimoji="0" lang="en-US"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u.</a:t>
            </a:r>
            <a:r>
              <a:rPr kumimoji="0" lang="en-US" sz="2800" b="1" i="0" u="none" strike="noStrike" cap="none" normalizeH="0" dirty="0" smtClean="0">
                <a:ln>
                  <a:noFill/>
                </a:ln>
                <a:solidFill>
                  <a:schemeClr val="bg1"/>
                </a:solidFill>
                <a:effectLst/>
                <a:latin typeface="Vijaya" pitchFamily="34" charset="0"/>
                <a:ea typeface="Times New Roman" pitchFamily="18" charset="0"/>
                <a:cs typeface="Vijaya" pitchFamily="34" charset="0"/>
              </a:rPr>
              <a:t> </a:t>
            </a:r>
            <a:r>
              <a:rPr lang="en-US" sz="2800" b="1" dirty="0" err="1" smtClean="0">
                <a:solidFill>
                  <a:schemeClr val="bg1"/>
                </a:solidFill>
                <a:latin typeface="Vijaya" pitchFamily="34" charset="0"/>
                <a:ea typeface="Times New Roman" pitchFamily="18" charset="0"/>
                <a:cs typeface="Vijaya" pitchFamily="34" charset="0"/>
              </a:rPr>
              <a:t>I</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n România se serv</a:t>
            </a:r>
            <a:r>
              <a:rPr kumimoji="0" lang="en-US" sz="2800" b="1" i="0" u="none" strike="noStrike" cap="none" normalizeH="0" baseline="0" dirty="0" err="1" smtClean="0">
                <a:ln>
                  <a:noFill/>
                </a:ln>
                <a:solidFill>
                  <a:schemeClr val="bg1"/>
                </a:solidFill>
                <a:effectLst/>
                <a:latin typeface="Vijaya" pitchFamily="34" charset="0"/>
                <a:ea typeface="Times New Roman" pitchFamily="18" charset="0"/>
                <a:cs typeface="Vijaya" pitchFamily="34" charset="0"/>
              </a:rPr>
              <a:t>est</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e de obicei cu</a:t>
            </a:r>
            <a:r>
              <a:rPr kumimoji="0" lang="vi-VN" sz="2800" b="1" i="0" u="none" strike="noStrike" cap="none" normalizeH="0" baseline="0" dirty="0" smtClean="0">
                <a:ln>
                  <a:noFill/>
                </a:ln>
                <a:solidFill>
                  <a:schemeClr val="bg1"/>
                </a:solidFill>
                <a:effectLst/>
                <a:latin typeface="Calibri"/>
                <a:ea typeface="Times New Roman" pitchFamily="18" charset="0"/>
                <a:cs typeface="Vijaya" pitchFamily="34" charset="0"/>
              </a:rPr>
              <a:t> </a:t>
            </a:r>
            <a:r>
              <a:rPr lang="en-US" sz="2800" b="1" dirty="0" err="1" smtClean="0">
                <a:solidFill>
                  <a:schemeClr val="bg1"/>
                </a:solidFill>
                <a:latin typeface="Vijaya" pitchFamily="34" charset="0"/>
                <a:ea typeface="Times New Roman" pitchFamily="18" charset="0"/>
                <a:cs typeface="Vijaya" pitchFamily="34" charset="0"/>
              </a:rPr>
              <a:t>mamaliga</a:t>
            </a:r>
            <a:r>
              <a:rPr lang="en-US" sz="2800" b="1" dirty="0" smtClean="0">
                <a:solidFill>
                  <a:schemeClr val="bg1"/>
                </a:solidFill>
                <a:latin typeface="Vijaya" pitchFamily="34" charset="0"/>
                <a:ea typeface="Times New Roman" pitchFamily="18" charset="0"/>
                <a:cs typeface="Vijaya" pitchFamily="34" charset="0"/>
              </a:rPr>
              <a:t> </a:t>
            </a:r>
            <a:r>
              <a:rPr lang="en-US" sz="2800" b="1" dirty="0" err="1" smtClean="0">
                <a:solidFill>
                  <a:schemeClr val="bg1"/>
                </a:solidFill>
                <a:latin typeface="Vijaya" pitchFamily="34" charset="0"/>
                <a:ea typeface="Times New Roman" pitchFamily="18" charset="0"/>
                <a:cs typeface="Vijaya" pitchFamily="34" charset="0"/>
              </a:rPr>
              <a:t>si</a:t>
            </a:r>
            <a:r>
              <a:rPr lang="en-US" sz="2800" b="1" dirty="0" smtClean="0">
                <a:solidFill>
                  <a:schemeClr val="bg1"/>
                </a:solidFill>
                <a:latin typeface="Vijaya" pitchFamily="34" charset="0"/>
                <a:ea typeface="Times New Roman" pitchFamily="18" charset="0"/>
                <a:cs typeface="Vijaya" pitchFamily="34" charset="0"/>
              </a:rPr>
              <a:t> </a:t>
            </a:r>
            <a:r>
              <a:rPr kumimoji="0" lang="vi-VN" sz="28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smântâ</a:t>
            </a:r>
            <a:r>
              <a:rPr kumimoji="0" lang="en-US" sz="2800" b="1" i="0" u="none" strike="noStrike" cap="none" normalizeH="0" baseline="0" dirty="0" err="1" smtClean="0">
                <a:ln>
                  <a:noFill/>
                </a:ln>
                <a:solidFill>
                  <a:schemeClr val="bg1"/>
                </a:solidFill>
                <a:effectLst/>
                <a:latin typeface="Vijaya" pitchFamily="34" charset="0"/>
                <a:ea typeface="Times New Roman" pitchFamily="18" charset="0"/>
                <a:cs typeface="Vijaya" pitchFamily="34" charset="0"/>
              </a:rPr>
              <a:t>na</a:t>
            </a:r>
            <a:r>
              <a:rPr kumimoji="0" lang="vi-VN" sz="1100" b="1" i="0" u="none" strike="noStrike" cap="none" normalizeH="0" baseline="0" dirty="0" smtClean="0">
                <a:ln>
                  <a:noFill/>
                </a:ln>
                <a:solidFill>
                  <a:schemeClr val="bg1"/>
                </a:solidFill>
                <a:effectLst/>
                <a:latin typeface="Vijaya" pitchFamily="34" charset="0"/>
                <a:ea typeface="Times New Roman" pitchFamily="18" charset="0"/>
                <a:cs typeface="Vijaya" pitchFamily="34" charset="0"/>
              </a:rPr>
              <a:t>. </a:t>
            </a:r>
            <a:endParaRPr kumimoji="0" lang="en-US" sz="9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pic>
        <p:nvPicPr>
          <p:cNvPr id="3075" name="Picture 3" descr="http://www.totpal.ro/wp-content/uploads/2011/12/1205.jpg"/>
          <p:cNvPicPr>
            <a:picLocks noChangeAspect="1" noChangeArrowheads="1"/>
          </p:cNvPicPr>
          <p:nvPr/>
        </p:nvPicPr>
        <p:blipFill>
          <a:blip r:embed="rId2"/>
          <a:srcRect/>
          <a:stretch>
            <a:fillRect/>
          </a:stretch>
        </p:blipFill>
        <p:spPr bwMode="auto">
          <a:xfrm>
            <a:off x="2362200" y="3581400"/>
            <a:ext cx="3810000" cy="2867025"/>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lstStyle/>
          <a:p>
            <a:pPr algn="ctr"/>
            <a:r>
              <a:rPr b="1" u="sng" smtClean="0">
                <a:solidFill>
                  <a:schemeClr val="bg1"/>
                </a:solidFill>
                <a:latin typeface="Gabriola" pitchFamily="82" charset="0"/>
              </a:rPr>
              <a:t>RETETA  </a:t>
            </a:r>
            <a:r>
              <a:rPr lang="en-US" b="1" u="sng" dirty="0" smtClean="0">
                <a:solidFill>
                  <a:schemeClr val="bg1"/>
                </a:solidFill>
                <a:latin typeface="Gabriola" pitchFamily="82" charset="0"/>
              </a:rPr>
              <a:t>SARMALE</a:t>
            </a:r>
            <a:endParaRPr lang="en-US" b="1" u="sng" dirty="0">
              <a:solidFill>
                <a:schemeClr val="bg1"/>
              </a:solidFill>
              <a:latin typeface="Gabriola" pitchFamily="82" charset="0"/>
            </a:endParaRPr>
          </a:p>
        </p:txBody>
      </p:sp>
      <p:sp>
        <p:nvSpPr>
          <p:cNvPr id="4097" name="Rectangle 1"/>
          <p:cNvSpPr>
            <a:spLocks noChangeArrowheads="1"/>
          </p:cNvSpPr>
          <p:nvPr/>
        </p:nvSpPr>
        <p:spPr bwMode="auto">
          <a:xfrm>
            <a:off x="228600" y="990600"/>
            <a:ext cx="7239000"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vi-VN" sz="2800" b="1" u="sng" strike="noStrike" cap="none" normalizeH="0" baseline="0" dirty="0" smtClean="0">
                <a:ln>
                  <a:noFill/>
                </a:ln>
                <a:solidFill>
                  <a:schemeClr val="tx1"/>
                </a:solidFill>
                <a:effectLst/>
                <a:latin typeface="Vijaya" pitchFamily="34" charset="0"/>
                <a:ea typeface="Times New Roman" pitchFamily="18" charset="0"/>
                <a:cs typeface="Vijaya" pitchFamily="34" charset="0"/>
              </a:rPr>
              <a:t>Ingrediente pentru sarmale cu carn</a:t>
            </a:r>
            <a:r>
              <a:rPr kumimoji="0" lang="en-US" sz="2800" b="1" u="sng" strike="noStrike" cap="none" normalizeH="0" baseline="0" dirty="0" smtClean="0">
                <a:ln>
                  <a:noFill/>
                </a:ln>
                <a:solidFill>
                  <a:schemeClr val="tx1"/>
                </a:solidFill>
                <a:effectLst/>
                <a:latin typeface="Vijaya" pitchFamily="34" charset="0"/>
                <a:ea typeface="Times New Roman" pitchFamily="18" charset="0"/>
                <a:cs typeface="Vijaya" pitchFamily="34" charset="0"/>
              </a:rPr>
              <a:t>e</a:t>
            </a:r>
            <a:r>
              <a:rPr kumimoji="0" lang="en-US" sz="2800" b="1" u="sng" strike="noStrike" cap="none" normalizeH="0" dirty="0" smtClean="0">
                <a:ln>
                  <a:noFill/>
                </a:ln>
                <a:solidFill>
                  <a:schemeClr val="tx1"/>
                </a:solidFill>
                <a:effectLst/>
                <a:latin typeface="Vijaya" pitchFamily="34" charset="0"/>
                <a:ea typeface="Times New Roman" pitchFamily="18" charset="0"/>
                <a:cs typeface="Vijaya" pitchFamily="34" charset="0"/>
              </a:rPr>
              <a:t> </a:t>
            </a:r>
            <a:r>
              <a:rPr kumimoji="0" lang="en-US" sz="2800" b="1" u="sng" strike="noStrike" cap="none" normalizeH="0" dirty="0" err="1" smtClean="0">
                <a:ln>
                  <a:noFill/>
                </a:ln>
                <a:solidFill>
                  <a:schemeClr val="tx1"/>
                </a:solidFill>
                <a:effectLst/>
                <a:latin typeface="Vijaya" pitchFamily="34" charset="0"/>
                <a:ea typeface="Times New Roman" pitchFamily="18" charset="0"/>
                <a:cs typeface="Vijaya" pitchFamily="34" charset="0"/>
              </a:rPr>
              <a:t>i</a:t>
            </a:r>
            <a:r>
              <a:rPr kumimoji="0" lang="vi-VN" sz="2800" b="1" u="sng" strike="noStrike" cap="none" normalizeH="0" baseline="0" dirty="0" smtClean="0">
                <a:ln>
                  <a:noFill/>
                </a:ln>
                <a:solidFill>
                  <a:schemeClr val="tx1"/>
                </a:solidFill>
                <a:effectLst/>
                <a:latin typeface="Vijaya" pitchFamily="34" charset="0"/>
                <a:ea typeface="Times New Roman" pitchFamily="18" charset="0"/>
                <a:cs typeface="Vijaya" pitchFamily="34" charset="0"/>
              </a:rPr>
              <a:t>n foi de var</a:t>
            </a:r>
            <a:r>
              <a:rPr kumimoji="0" lang="en-US" sz="2800" b="1" u="sng" strike="noStrike" cap="none" normalizeH="0" baseline="0" dirty="0" err="1" smtClean="0">
                <a:ln>
                  <a:noFill/>
                </a:ln>
                <a:solidFill>
                  <a:schemeClr val="tx1"/>
                </a:solidFill>
                <a:effectLst/>
                <a:latin typeface="Vijaya" pitchFamily="34" charset="0"/>
                <a:ea typeface="Times New Roman" pitchFamily="18" charset="0"/>
                <a:cs typeface="Vijaya" pitchFamily="34" charset="0"/>
              </a:rPr>
              <a:t>za</a:t>
            </a:r>
            <a:r>
              <a:rPr kumimoji="0" lang="vi-VN" sz="2800" b="1" u="sng" strike="noStrike" cap="none" normalizeH="0" baseline="0" dirty="0" smtClean="0">
                <a:ln>
                  <a:noFill/>
                </a:ln>
                <a:solidFill>
                  <a:schemeClr val="tx1"/>
                </a:solidFill>
                <a:effectLst/>
                <a:latin typeface="Vijaya" pitchFamily="34" charset="0"/>
                <a:ea typeface="Times New Roman" pitchFamily="18" charset="0"/>
                <a:cs typeface="Vijaya" pitchFamily="34" charset="0"/>
              </a:rPr>
              <a:t> ac</a:t>
            </a:r>
            <a:r>
              <a:rPr kumimoji="0" lang="en-US" sz="2800" b="1" u="sng" strike="noStrike" cap="none" normalizeH="0" baseline="0" dirty="0" err="1" smtClean="0">
                <a:ln>
                  <a:noFill/>
                </a:ln>
                <a:solidFill>
                  <a:schemeClr val="tx1"/>
                </a:solidFill>
                <a:effectLst/>
                <a:latin typeface="Vijaya" pitchFamily="34" charset="0"/>
                <a:ea typeface="Times New Roman" pitchFamily="18" charset="0"/>
                <a:cs typeface="Vijaya" pitchFamily="34" charset="0"/>
              </a:rPr>
              <a:t>ra</a:t>
            </a:r>
            <a:r>
              <a:rPr kumimoji="0" lang="vi-VN" sz="2800" b="1" u="sng" strike="noStrike" cap="none" normalizeH="0" baseline="0" dirty="0" smtClean="0">
                <a:ln>
                  <a:noFill/>
                </a:ln>
                <a:solidFill>
                  <a:schemeClr val="tx1"/>
                </a:solidFill>
                <a:effectLst/>
                <a:latin typeface="Vijaya" pitchFamily="34" charset="0"/>
                <a:ea typeface="Times New Roman" pitchFamily="18" charset="0"/>
                <a:cs typeface="Vijaya" pitchFamily="34" charset="0"/>
              </a:rPr>
              <a:t> </a:t>
            </a:r>
            <a:endParaRPr kumimoji="0" lang="en-US" sz="2800" b="1" u="sng" strike="noStrike" cap="none" normalizeH="0" baseline="0" dirty="0" smtClean="0">
              <a:ln>
                <a:noFill/>
              </a:ln>
              <a:solidFill>
                <a:schemeClr val="tx1"/>
              </a:solidFill>
              <a:effectLst/>
              <a:latin typeface="Arial" pitchFamily="34" charset="0"/>
              <a:cs typeface="Arial" pitchFamily="34" charset="0"/>
            </a:endParaRPr>
          </a:p>
          <a:p>
            <a:pPr marR="0" lvl="0" indent="0" defTabSz="914400" rtl="0" eaLnBrk="0" fontAlgn="base" latinLnBrk="0" hangingPunct="0">
              <a:lnSpc>
                <a:spcPct val="100000"/>
              </a:lnSpc>
              <a:buClrTx/>
              <a:buSzTx/>
              <a:buFontTx/>
              <a:buChar char="•"/>
              <a:tabLst>
                <a:tab pos="457200" algn="l"/>
              </a:tabLst>
            </a:pPr>
            <a:r>
              <a:rPr kumimoji="0" lang="vi-VN" sz="2400" b="0"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a:t>
            </a: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400 gr de carne de porc toca</a:t>
            </a:r>
            <a:r>
              <a:rPr kumimoji="0" lang="en-US" sz="2800" b="1" i="0" u="none" strike="noStrike" cap="none" normalizeH="0" baseline="0" dirty="0" err="1" smtClean="0">
                <a:ln>
                  <a:noFill/>
                </a:ln>
                <a:solidFill>
                  <a:schemeClr val="tx1"/>
                </a:solidFill>
                <a:effectLst/>
                <a:latin typeface="Vijaya" pitchFamily="34" charset="0"/>
                <a:ea typeface="Times New Roman" pitchFamily="18" charset="0"/>
                <a:cs typeface="Vijaya" pitchFamily="34" charset="0"/>
              </a:rPr>
              <a:t>ta</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R="0" lvl="0" indent="0" defTabSz="914400" rtl="0" eaLnBrk="0" fontAlgn="base" latinLnBrk="0" hangingPunct="0">
              <a:lnSpc>
                <a:spcPct val="100000"/>
              </a:lnSpc>
              <a:buClrTx/>
              <a:buSzTx/>
              <a:buFontTx/>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- 300 gr de carne de vi</a:t>
            </a:r>
            <a:r>
              <a:rPr kumimoji="0" lang="en-US" sz="2800" b="1" i="0" u="none" strike="noStrike" cap="none" normalizeH="0" baseline="0" dirty="0" err="1" smtClean="0">
                <a:ln>
                  <a:noFill/>
                </a:ln>
                <a:solidFill>
                  <a:schemeClr val="tx1"/>
                </a:solidFill>
                <a:effectLst/>
                <a:latin typeface="Vijaya" pitchFamily="34" charset="0"/>
                <a:ea typeface="Times New Roman" pitchFamily="18" charset="0"/>
                <a:cs typeface="Vijaya" pitchFamily="34" charset="0"/>
              </a:rPr>
              <a:t>ta</a:t>
            </a:r>
            <a:r>
              <a:rPr kumimoji="0" lang="en-US" sz="2800" b="1" i="0" u="none" strike="noStrike" cap="none" normalizeH="0" dirty="0" smtClean="0">
                <a:ln>
                  <a:noFill/>
                </a:ln>
                <a:solidFill>
                  <a:schemeClr val="tx1"/>
                </a:solidFill>
                <a:effectLst/>
                <a:latin typeface="Vijaya" pitchFamily="34" charset="0"/>
                <a:ea typeface="Times New Roman" pitchFamily="18" charset="0"/>
                <a:cs typeface="Vijaya" pitchFamily="34" charset="0"/>
              </a:rPr>
              <a:t> t</a:t>
            </a: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oca</a:t>
            </a:r>
            <a:r>
              <a:rPr kumimoji="0" lang="en-US" sz="2800" b="1" i="0" u="none" strike="noStrike" cap="none" normalizeH="0" baseline="0" dirty="0" err="1" smtClean="0">
                <a:ln>
                  <a:noFill/>
                </a:ln>
                <a:solidFill>
                  <a:schemeClr val="tx1"/>
                </a:solidFill>
                <a:effectLst/>
                <a:latin typeface="Vijaya" pitchFamily="34" charset="0"/>
                <a:ea typeface="Times New Roman" pitchFamily="18" charset="0"/>
                <a:cs typeface="Vijaya" pitchFamily="34" charset="0"/>
              </a:rPr>
              <a:t>ta</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R="0" lvl="0" indent="0" defTabSz="914400" rtl="0" eaLnBrk="0" fontAlgn="base" latinLnBrk="0" hangingPunct="0">
              <a:lnSpc>
                <a:spcPct val="100000"/>
              </a:lnSpc>
              <a:buClrTx/>
              <a:buSzTx/>
              <a:buFontTx/>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- 2 cepe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R="0" lvl="0" indent="0" defTabSz="914400" rtl="0" eaLnBrk="0" fontAlgn="base" latinLnBrk="0" hangingPunct="0">
              <a:lnSpc>
                <a:spcPct val="100000"/>
              </a:lnSpc>
              <a:buClrTx/>
              <a:buSzTx/>
              <a:buFontTx/>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- 2 pumni de orez</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R="0" lvl="0" indent="0" defTabSz="914400" rtl="0" eaLnBrk="0" fontAlgn="base" latinLnBrk="0" hangingPunct="0">
              <a:lnSpc>
                <a:spcPct val="100000"/>
              </a:lnSpc>
              <a:buClrTx/>
              <a:buSzTx/>
              <a:buFontTx/>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- 3 linguri de bulion de r</a:t>
            </a:r>
            <a:r>
              <a:rPr kumimoji="0" lang="en-US" sz="2800" b="1" i="0" u="none" strike="noStrike" cap="none" normalizeH="0" baseline="0" dirty="0" err="1" smtClean="0">
                <a:ln>
                  <a:noFill/>
                </a:ln>
                <a:solidFill>
                  <a:schemeClr val="tx1"/>
                </a:solidFill>
                <a:effectLst/>
                <a:latin typeface="Vijaya" pitchFamily="34" charset="0"/>
                <a:ea typeface="Times New Roman" pitchFamily="18" charset="0"/>
                <a:cs typeface="Vijaya" pitchFamily="34" charset="0"/>
              </a:rPr>
              <a:t>osii</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R="0" lvl="0" indent="0" defTabSz="914400" rtl="0" eaLnBrk="0" fontAlgn="base" latinLnBrk="0" hangingPunct="0">
              <a:lnSpc>
                <a:spcPct val="100000"/>
              </a:lnSpc>
              <a:buClrTx/>
              <a:buSzTx/>
              <a:buFontTx/>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- 1 legatu</a:t>
            </a:r>
            <a:r>
              <a:rPr kumimoji="0" lang="en-US" sz="2800" b="1" i="0" u="none" strike="noStrike" cap="none" normalizeH="0" baseline="0" dirty="0" err="1" smtClean="0">
                <a:ln>
                  <a:noFill/>
                </a:ln>
                <a:solidFill>
                  <a:schemeClr val="tx1"/>
                </a:solidFill>
                <a:effectLst/>
                <a:latin typeface="Vijaya" pitchFamily="34" charset="0"/>
                <a:ea typeface="Times New Roman" pitchFamily="18" charset="0"/>
                <a:cs typeface="Vijaya" pitchFamily="34" charset="0"/>
              </a:rPr>
              <a:t>ra</a:t>
            </a: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de </a:t>
            </a:r>
            <a:r>
              <a:rPr kumimoji="0" lang="en-US"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ma</a:t>
            </a: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rar</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R="0" lvl="0" indent="0" defTabSz="914400" rtl="0" eaLnBrk="0" fontAlgn="base" latinLnBrk="0" hangingPunct="0">
              <a:lnSpc>
                <a:spcPct val="100000"/>
              </a:lnSpc>
              <a:buClrTx/>
              <a:buSzTx/>
              <a:buFontTx/>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- 1,5 kg de var</a:t>
            </a:r>
            <a:r>
              <a:rPr kumimoji="0" lang="en-US" sz="2800" b="1" i="0" u="none" strike="noStrike" cap="none" normalizeH="0" baseline="0" dirty="0" err="1" smtClean="0">
                <a:ln>
                  <a:noFill/>
                </a:ln>
                <a:solidFill>
                  <a:schemeClr val="tx1"/>
                </a:solidFill>
                <a:effectLst/>
                <a:latin typeface="Vijaya" pitchFamily="34" charset="0"/>
                <a:ea typeface="Times New Roman" pitchFamily="18" charset="0"/>
                <a:cs typeface="Vijaya" pitchFamily="34" charset="0"/>
              </a:rPr>
              <a:t>za</a:t>
            </a: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ac</a:t>
            </a:r>
            <a:r>
              <a:rPr kumimoji="0" lang="en-US" sz="2800" b="1" i="0" u="none" strike="noStrike" cap="none" normalizeH="0" baseline="0" dirty="0" err="1" smtClean="0">
                <a:ln>
                  <a:noFill/>
                </a:ln>
                <a:solidFill>
                  <a:schemeClr val="tx1"/>
                </a:solidFill>
                <a:effectLst/>
                <a:latin typeface="Vijaya" pitchFamily="34" charset="0"/>
                <a:ea typeface="Times New Roman" pitchFamily="18" charset="0"/>
                <a:cs typeface="Vijaya" pitchFamily="34" charset="0"/>
              </a:rPr>
              <a:t>ra</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R="0" lvl="0" indent="0" defTabSz="914400" rtl="0" eaLnBrk="0" fontAlgn="base" latinLnBrk="0" hangingPunct="0">
              <a:lnSpc>
                <a:spcPct val="100000"/>
              </a:lnSpc>
              <a:buClrTx/>
              <a:buSzTx/>
              <a:buFontTx/>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piper macinat</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R="0" lvl="0" indent="0" defTabSz="914400" rtl="0" eaLnBrk="0" fontAlgn="base" latinLnBrk="0" hangingPunct="0">
              <a:lnSpc>
                <a:spcPct val="100000"/>
              </a:lnSpc>
              <a:buClrTx/>
              <a:buSzTx/>
              <a:buFontTx/>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- 6-7 boabe de piper</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R="0" lvl="0" indent="0" defTabSz="914400" rtl="0" eaLnBrk="0" fontAlgn="base" latinLnBrk="0" hangingPunct="0">
              <a:lnSpc>
                <a:spcPct val="100000"/>
              </a:lnSpc>
              <a:buClrTx/>
              <a:buSzTx/>
              <a:buFontTx/>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- 2 foi de dafin</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R="0" lvl="0" indent="0" defTabSz="914400" rtl="0" eaLnBrk="0" fontAlgn="base" latinLnBrk="0" hangingPunct="0">
              <a:lnSpc>
                <a:spcPct val="100000"/>
              </a:lnSpc>
              <a:buClrTx/>
              <a:buSzTx/>
              <a:buFontTx/>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cimbru uscat</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R="0" lvl="0" indent="0" defTabSz="914400" rtl="0" eaLnBrk="0" fontAlgn="base" latinLnBrk="0" hangingPunct="0">
              <a:lnSpc>
                <a:spcPct val="100000"/>
              </a:lnSpc>
              <a:buClrTx/>
              <a:buSzTx/>
              <a:buFontTx/>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-200 gr de s</a:t>
            </a:r>
            <a:r>
              <a:rPr kumimoji="0" lang="en-US"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la</a:t>
            </a: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ni</a:t>
            </a:r>
            <a:r>
              <a:rPr kumimoji="0" lang="en-US" sz="2800" b="1" i="0" u="none" strike="noStrike" cap="none" normalizeH="0" baseline="0" dirty="0" err="1" smtClean="0">
                <a:ln>
                  <a:noFill/>
                </a:ln>
                <a:solidFill>
                  <a:schemeClr val="tx1"/>
                </a:solidFill>
                <a:effectLst/>
                <a:latin typeface="Vijaya" pitchFamily="34" charset="0"/>
                <a:ea typeface="Times New Roman" pitchFamily="18" charset="0"/>
                <a:cs typeface="Vijaya" pitchFamily="34" charset="0"/>
              </a:rPr>
              <a:t>na</a:t>
            </a: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afuma</a:t>
            </a:r>
            <a:r>
              <a:rPr kumimoji="0" lang="en-US" sz="2800" b="1" i="0" u="none" strike="noStrike" cap="none" normalizeH="0" baseline="0" dirty="0" err="1" smtClean="0">
                <a:ln>
                  <a:noFill/>
                </a:ln>
                <a:solidFill>
                  <a:schemeClr val="tx1"/>
                </a:solidFill>
                <a:effectLst/>
                <a:latin typeface="Vijaya" pitchFamily="34" charset="0"/>
                <a:ea typeface="Times New Roman" pitchFamily="18" charset="0"/>
                <a:cs typeface="Vijaya" pitchFamily="34" charset="0"/>
              </a:rPr>
              <a:t>ta</a:t>
            </a: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 (sau orice fel de afumatu</a:t>
            </a:r>
            <a:r>
              <a:rPr kumimoji="0" lang="en-US" sz="2800" b="1" i="0" u="none" strike="noStrike" cap="none" normalizeH="0" baseline="0" dirty="0" err="1" smtClean="0">
                <a:ln>
                  <a:noFill/>
                </a:ln>
                <a:solidFill>
                  <a:schemeClr val="tx1"/>
                </a:solidFill>
                <a:effectLst/>
                <a:latin typeface="Vijaya" pitchFamily="34" charset="0"/>
                <a:ea typeface="Times New Roman" pitchFamily="18" charset="0"/>
                <a:cs typeface="Vijaya" pitchFamily="34" charset="0"/>
              </a:rPr>
              <a:t>ra</a:t>
            </a:r>
            <a:r>
              <a:rPr kumimoji="0" lang="vi-VN" sz="2800" b="1" i="0" u="none" strike="noStrike" cap="none" normalizeH="0" baseline="0" dirty="0" smtClean="0">
                <a:ln>
                  <a:noFill/>
                </a:ln>
                <a:solidFill>
                  <a:schemeClr val="tx1"/>
                </a:solidFill>
                <a:effectLst/>
                <a:latin typeface="Vijaya" pitchFamily="34" charset="0"/>
                <a:ea typeface="Times New Roman" pitchFamily="18" charset="0"/>
                <a:cs typeface="Vijaya" pitchFamily="34" charset="0"/>
              </a:rPr>
              <a:t>)</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9" name="Picture 3" descr="http://www.retete-mancare.com/wp-content/uploads/2013/01/ingrediente-sarmale.jpg"/>
          <p:cNvPicPr>
            <a:picLocks noChangeAspect="1" noChangeArrowheads="1"/>
          </p:cNvPicPr>
          <p:nvPr/>
        </p:nvPicPr>
        <p:blipFill>
          <a:blip r:embed="rId2"/>
          <a:srcRect/>
          <a:stretch>
            <a:fillRect/>
          </a:stretch>
        </p:blipFill>
        <p:spPr bwMode="auto">
          <a:xfrm>
            <a:off x="3810000" y="2590800"/>
            <a:ext cx="4914900" cy="327660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5386090"/>
          </a:xfrm>
          <a:prstGeom prst="rect">
            <a:avLst/>
          </a:prstGeom>
          <a:noFill/>
        </p:spPr>
        <p:txBody>
          <a:bodyPr wrap="square" rtlCol="0">
            <a:spAutoFit/>
          </a:bodyPr>
          <a:lstStyle/>
          <a:p>
            <a:pPr lvl="0" fontAlgn="base">
              <a:spcBef>
                <a:spcPct val="0"/>
              </a:spcBef>
              <a:spcAft>
                <a:spcPct val="0"/>
              </a:spcAft>
            </a:pPr>
            <a:r>
              <a:rPr lang="en-US" sz="3600" b="1" u="sng" dirty="0" smtClean="0">
                <a:latin typeface="Gabriola" pitchFamily="82" charset="0"/>
                <a:ea typeface="Times New Roman" pitchFamily="18" charset="0"/>
                <a:cs typeface="Vijaya" pitchFamily="34" charset="0"/>
              </a:rPr>
              <a:t>Mod de </a:t>
            </a:r>
            <a:r>
              <a:rPr lang="en-US" sz="3600" b="1" u="sng" dirty="0" err="1" smtClean="0">
                <a:latin typeface="Gabriola" pitchFamily="82" charset="0"/>
                <a:ea typeface="Times New Roman" pitchFamily="18" charset="0"/>
                <a:cs typeface="Vijaya" pitchFamily="34" charset="0"/>
              </a:rPr>
              <a:t>preparare</a:t>
            </a:r>
            <a:r>
              <a:rPr lang="en-US" sz="3600" b="1" u="sng" dirty="0" smtClean="0">
                <a:latin typeface="Gabriola" pitchFamily="82" charset="0"/>
                <a:ea typeface="Times New Roman" pitchFamily="18" charset="0"/>
                <a:cs typeface="Vijaya" pitchFamily="34" charset="0"/>
              </a:rPr>
              <a:t> </a:t>
            </a:r>
            <a:r>
              <a:rPr lang="en-US" sz="3600" b="1" u="sng" dirty="0" err="1" smtClean="0">
                <a:latin typeface="Gabriola" pitchFamily="82" charset="0"/>
                <a:ea typeface="Times New Roman" pitchFamily="18" charset="0"/>
                <a:cs typeface="Vijaya" pitchFamily="34" charset="0"/>
              </a:rPr>
              <a:t>sarmale</a:t>
            </a:r>
            <a:r>
              <a:rPr lang="en-US" sz="3600" b="1" u="sng" dirty="0" smtClean="0">
                <a:latin typeface="Gabriola" pitchFamily="82" charset="0"/>
                <a:ea typeface="Times New Roman" pitchFamily="18" charset="0"/>
                <a:cs typeface="Vijaya" pitchFamily="34" charset="0"/>
              </a:rPr>
              <a:t> cu carne </a:t>
            </a:r>
            <a:r>
              <a:rPr lang="en-US" sz="3600" b="1" u="sng" dirty="0" err="1" smtClean="0">
                <a:latin typeface="Gabriola" pitchFamily="82" charset="0"/>
                <a:ea typeface="Times New Roman" pitchFamily="18" charset="0"/>
                <a:cs typeface="Vijaya" pitchFamily="34" charset="0"/>
              </a:rPr>
              <a:t>în</a:t>
            </a:r>
            <a:r>
              <a:rPr lang="en-US" sz="3600" b="1" u="sng" dirty="0" smtClean="0">
                <a:latin typeface="Gabriola" pitchFamily="82" charset="0"/>
                <a:ea typeface="Times New Roman" pitchFamily="18" charset="0"/>
                <a:cs typeface="Vijaya" pitchFamily="34" charset="0"/>
              </a:rPr>
              <a:t> </a:t>
            </a:r>
            <a:r>
              <a:rPr lang="en-US" sz="3600" b="1" u="sng" dirty="0" err="1" smtClean="0">
                <a:latin typeface="Gabriola" pitchFamily="82" charset="0"/>
                <a:ea typeface="Times New Roman" pitchFamily="18" charset="0"/>
                <a:cs typeface="Vijaya" pitchFamily="34" charset="0"/>
              </a:rPr>
              <a:t>foi</a:t>
            </a:r>
            <a:r>
              <a:rPr lang="en-US" sz="3600" b="1" u="sng" dirty="0" smtClean="0">
                <a:latin typeface="Gabriola" pitchFamily="82" charset="0"/>
                <a:ea typeface="Times New Roman" pitchFamily="18" charset="0"/>
                <a:cs typeface="Vijaya" pitchFamily="34" charset="0"/>
              </a:rPr>
              <a:t> de </a:t>
            </a:r>
            <a:r>
              <a:rPr lang="en-US" sz="3600" b="1" u="sng" dirty="0" err="1" smtClean="0">
                <a:latin typeface="Gabriola" pitchFamily="82" charset="0"/>
                <a:ea typeface="Times New Roman" pitchFamily="18" charset="0"/>
                <a:cs typeface="Vijaya" pitchFamily="34" charset="0"/>
              </a:rPr>
              <a:t>varză</a:t>
            </a:r>
            <a:r>
              <a:rPr lang="en-US" sz="3600" b="1" u="sng" dirty="0" smtClean="0">
                <a:latin typeface="Gabriola" pitchFamily="82" charset="0"/>
                <a:ea typeface="Times New Roman" pitchFamily="18" charset="0"/>
                <a:cs typeface="Vijaya" pitchFamily="34" charset="0"/>
              </a:rPr>
              <a:t> </a:t>
            </a:r>
            <a:r>
              <a:rPr lang="en-US" sz="3600" b="1" u="sng" dirty="0" err="1" smtClean="0">
                <a:latin typeface="Gabriola" pitchFamily="82" charset="0"/>
                <a:ea typeface="Times New Roman" pitchFamily="18" charset="0"/>
                <a:cs typeface="Vijaya" pitchFamily="34" charset="0"/>
              </a:rPr>
              <a:t>acră</a:t>
            </a:r>
            <a:r>
              <a:rPr lang="en-US" sz="3600" b="1" u="sng" dirty="0" smtClean="0">
                <a:latin typeface="Gabriola" pitchFamily="82" charset="0"/>
                <a:ea typeface="Times New Roman" pitchFamily="18" charset="0"/>
                <a:cs typeface="Vijaya" pitchFamily="34" charset="0"/>
              </a:rPr>
              <a:t>:</a:t>
            </a:r>
          </a:p>
          <a:p>
            <a:pPr lvl="0" eaLnBrk="0" fontAlgn="base" hangingPunct="0">
              <a:spcBef>
                <a:spcPct val="0"/>
              </a:spcBef>
              <a:spcAft>
                <a:spcPct val="0"/>
              </a:spcAft>
              <a:buFont typeface="Arial" pitchFamily="34" charset="0"/>
              <a:buChar char="•"/>
            </a:pPr>
            <a:r>
              <a:rPr lang="en-US" sz="2800" b="1" dirty="0" smtClean="0">
                <a:latin typeface="Vijaya" pitchFamily="34" charset="0"/>
                <a:ea typeface="Times New Roman" pitchFamily="18" charset="0"/>
                <a:cs typeface="Vijaya" pitchFamily="34" charset="0"/>
              </a:rPr>
              <a:t>Se </a:t>
            </a:r>
            <a:r>
              <a:rPr lang="en-US" sz="2800" b="1" dirty="0" err="1" smtClean="0">
                <a:latin typeface="Vijaya" pitchFamily="34" charset="0"/>
                <a:ea typeface="Times New Roman" pitchFamily="18" charset="0"/>
                <a:cs typeface="Vijaya" pitchFamily="34" charset="0"/>
              </a:rPr>
              <a:t>curata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ceapa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si</a:t>
            </a:r>
            <a:r>
              <a:rPr lang="en-US" sz="2800" b="1" dirty="0" smtClean="0">
                <a:latin typeface="Vijaya" pitchFamily="34" charset="0"/>
                <a:ea typeface="Times New Roman" pitchFamily="18" charset="0"/>
                <a:cs typeface="Vijaya" pitchFamily="34" charset="0"/>
              </a:rPr>
              <a:t> se </a:t>
            </a:r>
            <a:r>
              <a:rPr lang="en-US" sz="2800" b="1" dirty="0" err="1" smtClean="0">
                <a:latin typeface="Vijaya" pitchFamily="34" charset="0"/>
                <a:ea typeface="Times New Roman" pitchFamily="18" charset="0"/>
                <a:cs typeface="Vijaya" pitchFamily="34" charset="0"/>
              </a:rPr>
              <a:t>toaca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marunt</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dupa</a:t>
            </a:r>
            <a:r>
              <a:rPr lang="en-US" sz="2800" b="1" dirty="0" smtClean="0">
                <a:latin typeface="Vijaya" pitchFamily="34" charset="0"/>
                <a:ea typeface="Times New Roman" pitchFamily="18" charset="0"/>
                <a:cs typeface="Vijaya" pitchFamily="34" charset="0"/>
              </a:rPr>
              <a:t> care se </a:t>
            </a:r>
            <a:r>
              <a:rPr lang="en-US" sz="2800" b="1" dirty="0" err="1" smtClean="0">
                <a:latin typeface="Vijaya" pitchFamily="34" charset="0"/>
                <a:ea typeface="Times New Roman" pitchFamily="18" charset="0"/>
                <a:cs typeface="Vijaya" pitchFamily="34" charset="0"/>
              </a:rPr>
              <a:t>pune</a:t>
            </a:r>
            <a:r>
              <a:rPr lang="en-US" sz="2800" b="1" dirty="0" smtClean="0">
                <a:latin typeface="Vijaya" pitchFamily="34" charset="0"/>
                <a:ea typeface="Times New Roman" pitchFamily="18" charset="0"/>
                <a:cs typeface="Vijaya" pitchFamily="34" charset="0"/>
              </a:rPr>
              <a:t> la </a:t>
            </a:r>
            <a:r>
              <a:rPr lang="en-US" sz="2800" b="1" dirty="0" err="1" smtClean="0">
                <a:latin typeface="Vijaya" pitchFamily="34" charset="0"/>
                <a:ea typeface="Times New Roman" pitchFamily="18" charset="0"/>
                <a:cs typeface="Vijaya" pitchFamily="34" charset="0"/>
              </a:rPr>
              <a:t>calit</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în</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putin</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ulei</a:t>
            </a:r>
            <a:r>
              <a:rPr lang="en-US" sz="2800" b="1" dirty="0" smtClean="0">
                <a:latin typeface="Vijaya" pitchFamily="34" charset="0"/>
                <a:ea typeface="Times New Roman" pitchFamily="18" charset="0"/>
                <a:cs typeface="Vijaya" pitchFamily="34" charset="0"/>
              </a:rPr>
              <a:t>, la </a:t>
            </a:r>
            <a:r>
              <a:rPr lang="en-US" sz="2800" b="1" dirty="0" err="1" smtClean="0">
                <a:latin typeface="Vijaya" pitchFamily="34" charset="0"/>
                <a:ea typeface="Times New Roman" pitchFamily="18" charset="0"/>
                <a:cs typeface="Vijaya" pitchFamily="34" charset="0"/>
              </a:rPr>
              <a:t>foc</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mic</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si</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într</a:t>
            </a:r>
            <a:r>
              <a:rPr lang="en-US" sz="2800" b="1" dirty="0" smtClean="0">
                <a:latin typeface="Vijaya" pitchFamily="34" charset="0"/>
                <a:ea typeface="Times New Roman" pitchFamily="18" charset="0"/>
                <a:cs typeface="Vijaya" pitchFamily="34" charset="0"/>
              </a:rPr>
              <a:t>-un vas </a:t>
            </a:r>
            <a:r>
              <a:rPr lang="en-US" sz="2800" b="1" dirty="0" err="1" smtClean="0">
                <a:latin typeface="Vijaya" pitchFamily="34" charset="0"/>
                <a:ea typeface="Times New Roman" pitchFamily="18" charset="0"/>
                <a:cs typeface="Vijaya" pitchFamily="34" charset="0"/>
              </a:rPr>
              <a:t>acoperit</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pana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când</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devine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sticloasa</a:t>
            </a:r>
            <a:r>
              <a:rPr lang="en-US" sz="2800" b="1" dirty="0" smtClean="0">
                <a:latin typeface="Vijaya" pitchFamily="34" charset="0"/>
                <a:ea typeface="Times New Roman" pitchFamily="18" charset="0"/>
                <a:cs typeface="Vijaya" pitchFamily="34" charset="0"/>
              </a:rPr>
              <a:t>. Se </a:t>
            </a:r>
            <a:r>
              <a:rPr lang="en-US" sz="2800" b="1" dirty="0" err="1" smtClean="0">
                <a:latin typeface="Vijaya" pitchFamily="34" charset="0"/>
                <a:ea typeface="Times New Roman" pitchFamily="18" charset="0"/>
                <a:cs typeface="Vijaya" pitchFamily="34" charset="0"/>
              </a:rPr>
              <a:t>adauga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orezul</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tinut</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în</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prealabil</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câteva</a:t>
            </a:r>
            <a:r>
              <a:rPr lang="en-US" sz="2800" b="1" dirty="0" smtClean="0">
                <a:latin typeface="Vijaya" pitchFamily="34" charset="0"/>
                <a:ea typeface="Times New Roman" pitchFamily="18" charset="0"/>
                <a:cs typeface="Vijaya" pitchFamily="34" charset="0"/>
              </a:rPr>
              <a:t> minute </a:t>
            </a:r>
            <a:r>
              <a:rPr lang="en-US" sz="2800" b="1" dirty="0" err="1" smtClean="0">
                <a:latin typeface="Vijaya" pitchFamily="34" charset="0"/>
                <a:ea typeface="Times New Roman" pitchFamily="18" charset="0"/>
                <a:cs typeface="Vijaya" pitchFamily="34" charset="0"/>
              </a:rPr>
              <a:t>în</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apa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rece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si</a:t>
            </a:r>
            <a:r>
              <a:rPr lang="en-US" sz="2800" b="1" dirty="0" smtClean="0">
                <a:latin typeface="Vijaya" pitchFamily="34" charset="0"/>
                <a:ea typeface="Times New Roman" pitchFamily="18" charset="0"/>
                <a:cs typeface="Vijaya" pitchFamily="34" charset="0"/>
              </a:rPr>
              <a:t> 1 </a:t>
            </a:r>
            <a:r>
              <a:rPr lang="en-US" sz="2800" b="1" dirty="0" err="1" smtClean="0">
                <a:latin typeface="Vijaya" pitchFamily="34" charset="0"/>
                <a:ea typeface="Times New Roman" pitchFamily="18" charset="0"/>
                <a:cs typeface="Vijaya" pitchFamily="34" charset="0"/>
              </a:rPr>
              <a:t>lingura</a:t>
            </a:r>
            <a:r>
              <a:rPr lang="en-US" sz="2800" b="1" dirty="0" smtClean="0">
                <a:latin typeface="Vijaya" pitchFamily="34" charset="0"/>
                <a:ea typeface="Times New Roman" pitchFamily="18" charset="0"/>
                <a:cs typeface="Vijaya" pitchFamily="34" charset="0"/>
              </a:rPr>
              <a:t> de </a:t>
            </a:r>
            <a:r>
              <a:rPr lang="en-US" sz="2800" b="1" dirty="0" err="1" smtClean="0">
                <a:latin typeface="Vijaya" pitchFamily="34" charset="0"/>
                <a:ea typeface="Times New Roman" pitchFamily="18" charset="0"/>
                <a:cs typeface="Vijaya" pitchFamily="34" charset="0"/>
              </a:rPr>
              <a:t>bulion</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Orez</a:t>
            </a:r>
            <a:r>
              <a:rPr lang="en-US" sz="2800" b="1" dirty="0" smtClean="0">
                <a:latin typeface="Vijaya" pitchFamily="34" charset="0"/>
                <a:ea typeface="Times New Roman" pitchFamily="18" charset="0"/>
                <a:cs typeface="Vijaya" pitchFamily="34" charset="0"/>
              </a:rPr>
              <a:t> se </a:t>
            </a:r>
            <a:r>
              <a:rPr lang="en-US" sz="2800" b="1" dirty="0" err="1" smtClean="0">
                <a:latin typeface="Vijaya" pitchFamily="34" charset="0"/>
                <a:ea typeface="Times New Roman" pitchFamily="18" charset="0"/>
                <a:cs typeface="Vijaya" pitchFamily="34" charset="0"/>
              </a:rPr>
              <a:t>pune</a:t>
            </a:r>
            <a:r>
              <a:rPr lang="en-US" sz="2800" b="1" dirty="0" smtClean="0">
                <a:latin typeface="Vijaya" pitchFamily="34" charset="0"/>
                <a:ea typeface="Times New Roman" pitchFamily="18" charset="0"/>
                <a:cs typeface="Vijaya" pitchFamily="34" charset="0"/>
              </a:rPr>
              <a:t> cam 2/3 de </a:t>
            </a:r>
            <a:r>
              <a:rPr lang="en-US" sz="2800" b="1" dirty="0" err="1" smtClean="0">
                <a:latin typeface="Vijaya" pitchFamily="34" charset="0"/>
                <a:ea typeface="Times New Roman" pitchFamily="18" charset="0"/>
                <a:cs typeface="Vijaya" pitchFamily="34" charset="0"/>
              </a:rPr>
              <a:t>cescuta</a:t>
            </a:r>
            <a:r>
              <a:rPr lang="en-US" sz="2800" b="1" dirty="0" smtClean="0">
                <a:latin typeface="Vijaya" pitchFamily="34" charset="0"/>
                <a:ea typeface="Times New Roman" pitchFamily="18" charset="0"/>
                <a:cs typeface="Vijaya" pitchFamily="34" charset="0"/>
              </a:rPr>
              <a:t>). Se </a:t>
            </a:r>
            <a:r>
              <a:rPr lang="en-US" sz="2800" b="1" dirty="0" err="1" smtClean="0">
                <a:latin typeface="Vijaya" pitchFamily="34" charset="0"/>
                <a:ea typeface="Times New Roman" pitchFamily="18" charset="0"/>
                <a:cs typeface="Vijaya" pitchFamily="34" charset="0"/>
              </a:rPr>
              <a:t>lasa</a:t>
            </a:r>
            <a:r>
              <a:rPr lang="en-US" sz="2800" b="1" dirty="0" smtClean="0">
                <a:latin typeface="Vijaya" pitchFamily="34" charset="0"/>
                <a:ea typeface="Times New Roman" pitchFamily="18" charset="0"/>
                <a:cs typeface="Vijaya" pitchFamily="34" charset="0"/>
              </a:rPr>
              <a:t> la </a:t>
            </a:r>
            <a:r>
              <a:rPr lang="en-US" sz="2800" b="1" dirty="0" err="1" smtClean="0">
                <a:latin typeface="Vijaya" pitchFamily="34" charset="0"/>
                <a:ea typeface="Times New Roman" pitchFamily="18" charset="0"/>
                <a:cs typeface="Vijaya" pitchFamily="34" charset="0"/>
              </a:rPr>
              <a:t>foc</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mic</a:t>
            </a:r>
            <a:r>
              <a:rPr lang="en-US" sz="2800" b="1" dirty="0" smtClean="0">
                <a:latin typeface="Vijaya" pitchFamily="34" charset="0"/>
                <a:ea typeface="Times New Roman" pitchFamily="18" charset="0"/>
                <a:cs typeface="Vijaya" pitchFamily="34" charset="0"/>
              </a:rPr>
              <a:t> 2 minute, </a:t>
            </a:r>
            <a:r>
              <a:rPr lang="en-US" sz="2800" b="1" dirty="0" err="1" smtClean="0">
                <a:latin typeface="Vijaya" pitchFamily="34" charset="0"/>
                <a:ea typeface="Times New Roman" pitchFamily="18" charset="0"/>
                <a:cs typeface="Vijaya" pitchFamily="34" charset="0"/>
              </a:rPr>
              <a:t>amestecând</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mereu</a:t>
            </a:r>
            <a:r>
              <a:rPr lang="en-US" sz="2800" b="1" dirty="0" smtClean="0">
                <a:latin typeface="Vijaya" pitchFamily="34" charset="0"/>
                <a:ea typeface="Times New Roman" pitchFamily="18" charset="0"/>
                <a:cs typeface="Vijaya" pitchFamily="34" charset="0"/>
              </a:rPr>
              <a:t>. Se </a:t>
            </a:r>
            <a:r>
              <a:rPr lang="en-US" sz="2800" b="1" dirty="0" err="1" smtClean="0">
                <a:latin typeface="Vijaya" pitchFamily="34" charset="0"/>
                <a:ea typeface="Times New Roman" pitchFamily="18" charset="0"/>
                <a:cs typeface="Vijaya" pitchFamily="34" charset="0"/>
              </a:rPr>
              <a:t>adauga</a:t>
            </a:r>
            <a:r>
              <a:rPr lang="en-US" sz="2800" b="1" dirty="0" smtClean="0">
                <a:latin typeface="Vijaya" pitchFamily="34" charset="0"/>
                <a:ea typeface="Times New Roman" pitchFamily="18" charset="0"/>
                <a:cs typeface="Vijaya" pitchFamily="34" charset="0"/>
              </a:rPr>
              <a:t> o </a:t>
            </a:r>
            <a:r>
              <a:rPr lang="en-US" sz="2800" b="1" dirty="0" err="1" smtClean="0">
                <a:latin typeface="Vijaya" pitchFamily="34" charset="0"/>
                <a:ea typeface="Times New Roman" pitchFamily="18" charset="0"/>
                <a:cs typeface="Vijaya" pitchFamily="34" charset="0"/>
              </a:rPr>
              <a:t>lingura</a:t>
            </a:r>
            <a:r>
              <a:rPr lang="en-US" sz="2800" b="1" dirty="0" smtClean="0">
                <a:latin typeface="Vijaya" pitchFamily="34" charset="0"/>
                <a:ea typeface="Times New Roman" pitchFamily="18" charset="0"/>
                <a:cs typeface="Vijaya" pitchFamily="34" charset="0"/>
              </a:rPr>
              <a:t> de </a:t>
            </a:r>
            <a:r>
              <a:rPr lang="en-US" sz="2800" b="1" dirty="0" err="1" smtClean="0">
                <a:latin typeface="Vijaya" pitchFamily="34" charset="0"/>
                <a:ea typeface="Times New Roman" pitchFamily="18" charset="0"/>
                <a:cs typeface="Vijaya" pitchFamily="34" charset="0"/>
              </a:rPr>
              <a:t>bulion</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si</a:t>
            </a:r>
            <a:r>
              <a:rPr lang="en-US" sz="2800" b="1" dirty="0" smtClean="0">
                <a:latin typeface="Vijaya" pitchFamily="34" charset="0"/>
                <a:ea typeface="Times New Roman" pitchFamily="18" charset="0"/>
                <a:cs typeface="Vijaya" pitchFamily="34" charset="0"/>
              </a:rPr>
              <a:t> se </a:t>
            </a:r>
            <a:r>
              <a:rPr lang="en-US" sz="2800" b="1" dirty="0" err="1" smtClean="0">
                <a:latin typeface="Vijaya" pitchFamily="34" charset="0"/>
                <a:ea typeface="Times New Roman" pitchFamily="18" charset="0"/>
                <a:cs typeface="Vijaya" pitchFamily="34" charset="0"/>
              </a:rPr>
              <a:t>mai</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lasa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pe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foc</a:t>
            </a:r>
            <a:r>
              <a:rPr lang="en-US" sz="2800" b="1" dirty="0" smtClean="0">
                <a:latin typeface="Vijaya" pitchFamily="34" charset="0"/>
                <a:ea typeface="Times New Roman" pitchFamily="18" charset="0"/>
                <a:cs typeface="Vijaya" pitchFamily="34" charset="0"/>
              </a:rPr>
              <a:t> 2 minute. </a:t>
            </a:r>
          </a:p>
          <a:p>
            <a:pPr lvl="0" eaLnBrk="0" fontAlgn="base" hangingPunct="0">
              <a:spcBef>
                <a:spcPct val="0"/>
              </a:spcBef>
              <a:spcAft>
                <a:spcPct val="0"/>
              </a:spcAft>
              <a:buFont typeface="Arial" pitchFamily="34" charset="0"/>
              <a:buChar char="•"/>
            </a:pPr>
            <a:r>
              <a:rPr lang="en-US" sz="2800" b="1" dirty="0" err="1" smtClean="0">
                <a:latin typeface="Vijaya" pitchFamily="34" charset="0"/>
                <a:ea typeface="Times New Roman" pitchFamily="18" charset="0"/>
                <a:cs typeface="Vijaya" pitchFamily="34" charset="0"/>
              </a:rPr>
              <a:t>Într</a:t>
            </a:r>
            <a:r>
              <a:rPr lang="en-US" sz="2800" b="1" dirty="0" smtClean="0">
                <a:latin typeface="Vijaya" pitchFamily="34" charset="0"/>
                <a:ea typeface="Times New Roman" pitchFamily="18" charset="0"/>
                <a:cs typeface="Vijaya" pitchFamily="34" charset="0"/>
              </a:rPr>
              <a:t>-un </a:t>
            </a:r>
            <a:r>
              <a:rPr lang="en-US" sz="2800" b="1" dirty="0" err="1" smtClean="0">
                <a:latin typeface="Vijaya" pitchFamily="34" charset="0"/>
                <a:ea typeface="Times New Roman" pitchFamily="18" charset="0"/>
                <a:cs typeface="Vijaya" pitchFamily="34" charset="0"/>
              </a:rPr>
              <a:t>lighean</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sau</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castron</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mai</a:t>
            </a:r>
            <a:r>
              <a:rPr lang="en-US" sz="2800" b="1" dirty="0" smtClean="0">
                <a:latin typeface="Vijaya" pitchFamily="34" charset="0"/>
                <a:ea typeface="Times New Roman" pitchFamily="18" charset="0"/>
                <a:cs typeface="Vijaya" pitchFamily="34" charset="0"/>
              </a:rPr>
              <a:t> mare se </a:t>
            </a:r>
            <a:r>
              <a:rPr lang="en-US" sz="2800" b="1" dirty="0" err="1" smtClean="0">
                <a:latin typeface="Vijaya" pitchFamily="34" charset="0"/>
                <a:ea typeface="Times New Roman" pitchFamily="18" charset="0"/>
                <a:cs typeface="Vijaya" pitchFamily="34" charset="0"/>
              </a:rPr>
              <a:t>pune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carnea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împreuna</a:t>
            </a:r>
            <a:r>
              <a:rPr lang="en-US" sz="2800" b="1" dirty="0" smtClean="0">
                <a:latin typeface="Vijaya" pitchFamily="34" charset="0"/>
                <a:ea typeface="Times New Roman" pitchFamily="18" charset="0"/>
                <a:cs typeface="Vijaya" pitchFamily="34" charset="0"/>
              </a:rPr>
              <a:t> cu </a:t>
            </a:r>
            <a:r>
              <a:rPr lang="en-US" sz="2800" b="1" dirty="0" err="1" smtClean="0">
                <a:latin typeface="Vijaya" pitchFamily="34" charset="0"/>
                <a:ea typeface="Times New Roman" pitchFamily="18" charset="0"/>
                <a:cs typeface="Vijaya" pitchFamily="34" charset="0"/>
              </a:rPr>
              <a:t>ceapa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si</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orezul</a:t>
            </a:r>
            <a:r>
              <a:rPr lang="en-US" sz="2800" b="1" dirty="0" smtClean="0">
                <a:latin typeface="Vijaya" pitchFamily="34" charset="0"/>
                <a:ea typeface="Times New Roman" pitchFamily="18" charset="0"/>
                <a:cs typeface="Vijaya" pitchFamily="34" charset="0"/>
              </a:rPr>
              <a:t> cu </a:t>
            </a:r>
            <a:r>
              <a:rPr lang="en-US" sz="2800" b="1" dirty="0" err="1" smtClean="0">
                <a:latin typeface="Vijaya" pitchFamily="34" charset="0"/>
                <a:ea typeface="Times New Roman" pitchFamily="18" charset="0"/>
                <a:cs typeface="Vijaya" pitchFamily="34" charset="0"/>
              </a:rPr>
              <a:t>bulion</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calite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mai</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devreme</a:t>
            </a:r>
            <a:r>
              <a:rPr lang="en-US" sz="2800" b="1" dirty="0" smtClean="0">
                <a:latin typeface="Vijaya" pitchFamily="34" charset="0"/>
                <a:ea typeface="Times New Roman" pitchFamily="18" charset="0"/>
                <a:cs typeface="Vijaya" pitchFamily="34" charset="0"/>
              </a:rPr>
              <a:t>, 1/4 de </a:t>
            </a:r>
            <a:r>
              <a:rPr lang="en-US" sz="2800" b="1" dirty="0" err="1" smtClean="0">
                <a:latin typeface="Vijaya" pitchFamily="34" charset="0"/>
                <a:ea typeface="Times New Roman" pitchFamily="18" charset="0"/>
                <a:cs typeface="Vijaya" pitchFamily="34" charset="0"/>
              </a:rPr>
              <a:t>lingurita</a:t>
            </a:r>
            <a:r>
              <a:rPr lang="en-US" sz="2800" b="1" dirty="0" smtClean="0">
                <a:latin typeface="Vijaya" pitchFamily="34" charset="0"/>
                <a:ea typeface="Times New Roman" pitchFamily="18" charset="0"/>
                <a:cs typeface="Vijaya" pitchFamily="34" charset="0"/>
              </a:rPr>
              <a:t> de piper </a:t>
            </a:r>
            <a:r>
              <a:rPr lang="en-US" sz="2800" b="1" dirty="0" err="1" smtClean="0">
                <a:latin typeface="Vijaya" pitchFamily="34" charset="0"/>
                <a:ea typeface="Times New Roman" pitchFamily="18" charset="0"/>
                <a:cs typeface="Vijaya" pitchFamily="34" charset="0"/>
              </a:rPr>
              <a:t>macinat</a:t>
            </a:r>
            <a:r>
              <a:rPr lang="en-US" sz="2800" b="1" dirty="0" smtClean="0">
                <a:latin typeface="Vijaya" pitchFamily="34" charset="0"/>
                <a:ea typeface="Times New Roman" pitchFamily="18" charset="0"/>
                <a:cs typeface="Vijaya" pitchFamily="34" charset="0"/>
              </a:rPr>
              <a:t>, 1/2 </a:t>
            </a:r>
            <a:r>
              <a:rPr lang="en-US" sz="2800" b="1" dirty="0" err="1" smtClean="0">
                <a:latin typeface="Vijaya" pitchFamily="34" charset="0"/>
                <a:ea typeface="Times New Roman" pitchFamily="18" charset="0"/>
                <a:cs typeface="Vijaya" pitchFamily="34" charset="0"/>
              </a:rPr>
              <a:t>lingurita</a:t>
            </a:r>
            <a:r>
              <a:rPr lang="en-US" sz="2800" b="1" dirty="0" smtClean="0">
                <a:latin typeface="Vijaya" pitchFamily="34" charset="0"/>
                <a:ea typeface="Times New Roman" pitchFamily="18" charset="0"/>
                <a:cs typeface="Vijaya" pitchFamily="34" charset="0"/>
              </a:rPr>
              <a:t> de </a:t>
            </a:r>
            <a:r>
              <a:rPr lang="en-US" sz="2800" b="1" dirty="0" err="1" smtClean="0">
                <a:latin typeface="Vijaya" pitchFamily="34" charset="0"/>
                <a:ea typeface="Times New Roman" pitchFamily="18" charset="0"/>
                <a:cs typeface="Vijaya" pitchFamily="34" charset="0"/>
              </a:rPr>
              <a:t>cimbru</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uscat</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mararul</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tocat</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marunt</a:t>
            </a:r>
            <a:r>
              <a:rPr lang="en-US" sz="2800" b="1" dirty="0" smtClean="0">
                <a:latin typeface="Vijaya" pitchFamily="34" charset="0"/>
                <a:ea typeface="Times New Roman" pitchFamily="18" charset="0"/>
                <a:cs typeface="Vijaya" pitchFamily="34" charset="0"/>
              </a:rPr>
              <a:t>. Se </a:t>
            </a:r>
            <a:r>
              <a:rPr lang="en-US" sz="2800" b="1" dirty="0" err="1" smtClean="0">
                <a:latin typeface="Vijaya" pitchFamily="34" charset="0"/>
                <a:ea typeface="Times New Roman" pitchFamily="18" charset="0"/>
                <a:cs typeface="Vijaya" pitchFamily="34" charset="0"/>
              </a:rPr>
              <a:t>amesteca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bine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Daza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varza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este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sarata</a:t>
            </a:r>
            <a:r>
              <a:rPr lang="en-US" sz="2800" b="1" dirty="0" smtClean="0">
                <a:latin typeface="Vijaya" pitchFamily="34" charset="0"/>
                <a:ea typeface="Times New Roman" pitchFamily="18" charset="0"/>
                <a:cs typeface="Vijaya" pitchFamily="34" charset="0"/>
              </a:rPr>
              <a:t>, nu </a:t>
            </a:r>
            <a:r>
              <a:rPr lang="en-US" sz="2800" b="1" dirty="0" err="1" smtClean="0">
                <a:latin typeface="Vijaya" pitchFamily="34" charset="0"/>
                <a:ea typeface="Times New Roman" pitchFamily="18" charset="0"/>
                <a:cs typeface="Vijaya" pitchFamily="34" charset="0"/>
              </a:rPr>
              <a:t>puneti</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sare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iar</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dacaeste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prea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sarata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lasati</a:t>
            </a:r>
            <a:r>
              <a:rPr lang="en-US" sz="2800" b="1" dirty="0" smtClean="0">
                <a:latin typeface="Vijaya" pitchFamily="34" charset="0"/>
                <a:ea typeface="Times New Roman" pitchFamily="18" charset="0"/>
                <a:cs typeface="Vijaya" pitchFamily="34" charset="0"/>
              </a:rPr>
              <a:t>-o </a:t>
            </a:r>
            <a:r>
              <a:rPr lang="en-US" sz="2800" b="1" dirty="0" err="1" smtClean="0">
                <a:latin typeface="Vijaya" pitchFamily="34" charset="0"/>
                <a:ea typeface="Times New Roman" pitchFamily="18" charset="0"/>
                <a:cs typeface="Vijaya" pitchFamily="34" charset="0"/>
              </a:rPr>
              <a:t>în</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apa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calda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cel</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putin</a:t>
            </a:r>
            <a:r>
              <a:rPr lang="en-US" sz="2800" b="1" dirty="0" smtClean="0">
                <a:latin typeface="Vijaya" pitchFamily="34" charset="0"/>
                <a:ea typeface="Times New Roman" pitchFamily="18" charset="0"/>
                <a:cs typeface="Vijaya" pitchFamily="34" charset="0"/>
              </a:rPr>
              <a:t> o </a:t>
            </a:r>
            <a:r>
              <a:rPr lang="en-US" sz="2800" b="1" dirty="0" err="1" smtClean="0">
                <a:latin typeface="Vijaya" pitchFamily="34" charset="0"/>
                <a:ea typeface="Times New Roman" pitchFamily="18" charset="0"/>
                <a:cs typeface="Vijaya" pitchFamily="34" charset="0"/>
              </a:rPr>
              <a:t>ora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înainte</a:t>
            </a:r>
            <a:r>
              <a:rPr lang="en-US" sz="2800" b="1" dirty="0" smtClean="0">
                <a:latin typeface="Vijaya" pitchFamily="34" charset="0"/>
                <a:ea typeface="Times New Roman" pitchFamily="18" charset="0"/>
                <a:cs typeface="Vijaya" pitchFamily="34" charset="0"/>
              </a:rPr>
              <a:t> de a </a:t>
            </a:r>
            <a:r>
              <a:rPr lang="en-US" sz="2800" b="1" dirty="0" err="1" smtClean="0">
                <a:latin typeface="Vijaya" pitchFamily="34" charset="0"/>
                <a:ea typeface="Times New Roman" pitchFamily="18" charset="0"/>
                <a:cs typeface="Vijaya" pitchFamily="34" charset="0"/>
              </a:rPr>
              <a:t>fi</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folosita</a:t>
            </a:r>
            <a:r>
              <a:rPr lang="en-US" b="1" dirty="0" smtClean="0">
                <a:latin typeface="Vijaya" pitchFamily="34" charset="0"/>
                <a:ea typeface="Times New Roman" pitchFamily="18" charset="0"/>
                <a:cs typeface="Vijaya" pitchFamily="34" charset="0"/>
              </a:rPr>
              <a:t>.</a:t>
            </a:r>
            <a:r>
              <a:rPr lang="en-US" sz="2800" b="1" dirty="0" smtClean="0">
                <a:latin typeface="Vijaya" pitchFamily="34" charset="0"/>
                <a:ea typeface="Times New Roman" pitchFamily="18" charset="0"/>
                <a:cs typeface="Vijaya" pitchFamily="34" charset="0"/>
              </a:rPr>
              <a:t> </a:t>
            </a:r>
            <a:endParaRPr lang="en-US" sz="2800" dirty="0" smtClean="0">
              <a:latin typeface="Arial" pitchFamily="34" charset="0"/>
              <a:ea typeface="Times New Roman" pitchFamily="18"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229600" cy="6172200"/>
          </a:xfrm>
        </p:spPr>
        <p:txBody>
          <a:bodyPr>
            <a:normAutofit fontScale="85000" lnSpcReduction="20000"/>
          </a:bodyPr>
          <a:lstStyle/>
          <a:p>
            <a:pPr eaLnBrk="0" fontAlgn="base" hangingPunct="0">
              <a:spcBef>
                <a:spcPct val="0"/>
              </a:spcBef>
              <a:spcAft>
                <a:spcPct val="0"/>
              </a:spcAft>
            </a:pPr>
            <a:r>
              <a:rPr lang="en-US" sz="3600" b="1" dirty="0" err="1" smtClean="0">
                <a:latin typeface="Vijaya" pitchFamily="34" charset="0"/>
                <a:ea typeface="Times New Roman" pitchFamily="18" charset="0"/>
                <a:cs typeface="Vijaya" pitchFamily="34" charset="0"/>
              </a:rPr>
              <a:t>Dupa</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ce</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ati</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pregatit</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carnea</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desprindeti</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frunzele</a:t>
            </a:r>
            <a:r>
              <a:rPr lang="en-US" sz="3600" b="1" dirty="0" smtClean="0">
                <a:latin typeface="Vijaya" pitchFamily="34" charset="0"/>
                <a:ea typeface="Times New Roman" pitchFamily="18" charset="0"/>
                <a:cs typeface="Vijaya" pitchFamily="34" charset="0"/>
              </a:rPr>
              <a:t> de </a:t>
            </a:r>
            <a:r>
              <a:rPr lang="en-US" sz="3600" b="1" dirty="0" err="1" smtClean="0">
                <a:latin typeface="Vijaya" pitchFamily="34" charset="0"/>
                <a:ea typeface="Times New Roman" pitchFamily="18" charset="0"/>
                <a:cs typeface="Vijaya" pitchFamily="34" charset="0"/>
              </a:rPr>
              <a:t>varzade</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pe</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cotor</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taiati</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nervurile</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mai</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groase</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puneti</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foaia</a:t>
            </a:r>
            <a:r>
              <a:rPr lang="en-US" sz="3600" b="1" dirty="0" smtClean="0">
                <a:latin typeface="Vijaya" pitchFamily="34" charset="0"/>
                <a:ea typeface="Times New Roman" pitchFamily="18" charset="0"/>
                <a:cs typeface="Vijaya" pitchFamily="34" charset="0"/>
              </a:rPr>
              <a:t> de </a:t>
            </a:r>
            <a:r>
              <a:rPr lang="en-US" sz="3600" b="1" dirty="0" err="1" smtClean="0">
                <a:latin typeface="Vijaya" pitchFamily="34" charset="0"/>
                <a:ea typeface="Times New Roman" pitchFamily="18" charset="0"/>
                <a:cs typeface="Vijaya" pitchFamily="34" charset="0"/>
              </a:rPr>
              <a:t>varza</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în</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palma</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luati</a:t>
            </a:r>
            <a:r>
              <a:rPr lang="en-US" sz="3600" b="1" dirty="0" smtClean="0">
                <a:latin typeface="Vijaya" pitchFamily="34" charset="0"/>
                <a:ea typeface="Times New Roman" pitchFamily="18" charset="0"/>
                <a:cs typeface="Vijaya" pitchFamily="34" charset="0"/>
              </a:rPr>
              <a:t> carne cu o </a:t>
            </a:r>
            <a:r>
              <a:rPr lang="en-US" sz="3600" b="1" dirty="0" err="1" smtClean="0">
                <a:latin typeface="Vijaya" pitchFamily="34" charset="0"/>
                <a:ea typeface="Times New Roman" pitchFamily="18" charset="0"/>
                <a:cs typeface="Vijaya" pitchFamily="34" charset="0"/>
              </a:rPr>
              <a:t>lingura</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si</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rulati</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foaia</a:t>
            </a:r>
            <a:r>
              <a:rPr lang="en-US" sz="3600" b="1" dirty="0" smtClean="0">
                <a:latin typeface="Vijaya" pitchFamily="34" charset="0"/>
                <a:ea typeface="Times New Roman" pitchFamily="18" charset="0"/>
                <a:cs typeface="Vijaya" pitchFamily="34" charset="0"/>
              </a:rPr>
              <a:t> de </a:t>
            </a:r>
            <a:r>
              <a:rPr lang="en-US" sz="3600" b="1" dirty="0" err="1" smtClean="0">
                <a:latin typeface="Vijaya" pitchFamily="34" charset="0"/>
                <a:ea typeface="Times New Roman" pitchFamily="18" charset="0"/>
                <a:cs typeface="Vijaya" pitchFamily="34" charset="0"/>
              </a:rPr>
              <a:t>varza</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în</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jurul</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carnii</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având</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grija</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sa</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acoperiti</a:t>
            </a:r>
            <a:r>
              <a:rPr lang="en-US" sz="3600" b="1" dirty="0" smtClean="0">
                <a:latin typeface="Vijaya" pitchFamily="34" charset="0"/>
                <a:ea typeface="Times New Roman" pitchFamily="18" charset="0"/>
                <a:cs typeface="Vijaya" pitchFamily="34" charset="0"/>
              </a:rPr>
              <a:t> cu </a:t>
            </a:r>
            <a:r>
              <a:rPr lang="en-US" sz="3600" b="1" dirty="0" err="1" smtClean="0">
                <a:latin typeface="Vijaya" pitchFamily="34" charset="0"/>
                <a:ea typeface="Times New Roman" pitchFamily="18" charset="0"/>
                <a:cs typeface="Vijaya" pitchFamily="34" charset="0"/>
              </a:rPr>
              <a:t>varza</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si</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capetele</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sarmalutei</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pentru</a:t>
            </a:r>
            <a:r>
              <a:rPr lang="en-US" sz="3600" b="1" dirty="0" smtClean="0">
                <a:latin typeface="Vijaya" pitchFamily="34" charset="0"/>
                <a:ea typeface="Times New Roman" pitchFamily="18" charset="0"/>
                <a:cs typeface="Vijaya" pitchFamily="34" charset="0"/>
              </a:rPr>
              <a:t> a nu </a:t>
            </a:r>
            <a:r>
              <a:rPr lang="en-US" sz="3600" b="1" dirty="0" err="1" smtClean="0">
                <a:latin typeface="Vijaya" pitchFamily="34" charset="0"/>
                <a:ea typeface="Times New Roman" pitchFamily="18" charset="0"/>
                <a:cs typeface="Vijaya" pitchFamily="34" charset="0"/>
              </a:rPr>
              <a:t>iesi</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carnea</a:t>
            </a:r>
            <a:r>
              <a:rPr lang="en-US" sz="3600" b="1" dirty="0" smtClean="0">
                <a:latin typeface="Vijaya" pitchFamily="34" charset="0"/>
                <a:ea typeface="Times New Roman" pitchFamily="18" charset="0"/>
                <a:cs typeface="Vijaya" pitchFamily="34" charset="0"/>
              </a:rPr>
              <a:t>. </a:t>
            </a:r>
            <a:r>
              <a:rPr lang="en-US" sz="3600" b="1" dirty="0" err="1" smtClean="0">
                <a:latin typeface="Vijaya" pitchFamily="34" charset="0"/>
                <a:ea typeface="Times New Roman" pitchFamily="18" charset="0"/>
                <a:cs typeface="Vijaya" pitchFamily="34" charset="0"/>
              </a:rPr>
              <a:t>Sa</a:t>
            </a:r>
            <a:r>
              <a:rPr lang="en-US" sz="3300" b="1" dirty="0" err="1" smtClean="0">
                <a:latin typeface="Vijaya" pitchFamily="34" charset="0"/>
                <a:ea typeface="Times New Roman" pitchFamily="18" charset="0"/>
                <a:cs typeface="Vijaya" pitchFamily="34" charset="0"/>
              </a:rPr>
              <a:t>rmalutele</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astfel</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pregatite</a:t>
            </a:r>
            <a:r>
              <a:rPr lang="en-US" sz="3300" b="1" dirty="0" smtClean="0">
                <a:latin typeface="Vijaya" pitchFamily="34" charset="0"/>
                <a:ea typeface="Times New Roman" pitchFamily="18" charset="0"/>
                <a:cs typeface="Vijaya" pitchFamily="34" charset="0"/>
              </a:rPr>
              <a:t> se pun </a:t>
            </a:r>
            <a:r>
              <a:rPr lang="en-US" sz="3300" b="1" dirty="0" err="1" smtClean="0">
                <a:latin typeface="Vijaya" pitchFamily="34" charset="0"/>
                <a:ea typeface="Times New Roman" pitchFamily="18" charset="0"/>
                <a:cs typeface="Vijaya" pitchFamily="34" charset="0"/>
              </a:rPr>
              <a:t>într</a:t>
            </a:r>
            <a:r>
              <a:rPr lang="en-US" sz="3300" b="1" dirty="0" smtClean="0">
                <a:latin typeface="Vijaya" pitchFamily="34" charset="0"/>
                <a:ea typeface="Times New Roman" pitchFamily="18" charset="0"/>
                <a:cs typeface="Vijaya" pitchFamily="34" charset="0"/>
              </a:rPr>
              <a:t>-o </a:t>
            </a:r>
            <a:r>
              <a:rPr lang="en-US" sz="3300" b="1" dirty="0" err="1" smtClean="0">
                <a:latin typeface="Vijaya" pitchFamily="34" charset="0"/>
                <a:ea typeface="Times New Roman" pitchFamily="18" charset="0"/>
                <a:cs typeface="Vijaya" pitchFamily="34" charset="0"/>
              </a:rPr>
              <a:t>cratita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destul</a:t>
            </a:r>
            <a:r>
              <a:rPr lang="en-US" sz="3300" b="1" dirty="0" smtClean="0">
                <a:latin typeface="Vijaya" pitchFamily="34" charset="0"/>
                <a:ea typeface="Times New Roman" pitchFamily="18" charset="0"/>
                <a:cs typeface="Vijaya" pitchFamily="34" charset="0"/>
              </a:rPr>
              <a:t> de </a:t>
            </a:r>
            <a:r>
              <a:rPr lang="en-US" sz="3300" b="1" dirty="0" err="1" smtClean="0">
                <a:latin typeface="Vijaya" pitchFamily="34" charset="0"/>
                <a:ea typeface="Times New Roman" pitchFamily="18" charset="0"/>
                <a:cs typeface="Vijaya" pitchFamily="34" charset="0"/>
              </a:rPr>
              <a:t>încapatoare</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una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langa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alta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în</a:t>
            </a:r>
            <a:r>
              <a:rPr lang="en-US" sz="3300" b="1" dirty="0" smtClean="0">
                <a:latin typeface="Vijaya" pitchFamily="34" charset="0"/>
                <a:ea typeface="Times New Roman" pitchFamily="18" charset="0"/>
                <a:cs typeface="Vijaya" pitchFamily="34" charset="0"/>
              </a:rPr>
              <a:t> forma </a:t>
            </a:r>
            <a:r>
              <a:rPr lang="en-US" sz="3300" b="1" dirty="0" err="1" smtClean="0">
                <a:latin typeface="Vijaya" pitchFamily="34" charset="0"/>
                <a:ea typeface="Times New Roman" pitchFamily="18" charset="0"/>
                <a:cs typeface="Vijaya" pitchFamily="34" charset="0"/>
              </a:rPr>
              <a:t>circulara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Pe</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fundul</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cratitei</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puneti</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în</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prealabil</a:t>
            </a:r>
            <a:r>
              <a:rPr lang="en-US" sz="3300" b="1" dirty="0" smtClean="0">
                <a:latin typeface="Vijaya" pitchFamily="34" charset="0"/>
                <a:ea typeface="Times New Roman" pitchFamily="18" charset="0"/>
                <a:cs typeface="Vijaya" pitchFamily="34" charset="0"/>
              </a:rPr>
              <a:t> o </a:t>
            </a:r>
            <a:r>
              <a:rPr lang="en-US" sz="3300" b="1" dirty="0" err="1" smtClean="0">
                <a:latin typeface="Vijaya" pitchFamily="34" charset="0"/>
                <a:ea typeface="Times New Roman" pitchFamily="18" charset="0"/>
                <a:cs typeface="Vijaya" pitchFamily="34" charset="0"/>
              </a:rPr>
              <a:t>lingura</a:t>
            </a:r>
            <a:r>
              <a:rPr lang="en-US" sz="3300" b="1" dirty="0" smtClean="0">
                <a:latin typeface="Vijaya" pitchFamily="34" charset="0"/>
                <a:ea typeface="Times New Roman" pitchFamily="18" charset="0"/>
                <a:cs typeface="Vijaya" pitchFamily="34" charset="0"/>
              </a:rPr>
              <a:t> de </a:t>
            </a:r>
            <a:r>
              <a:rPr lang="en-US" sz="3300" b="1" dirty="0" err="1" smtClean="0">
                <a:latin typeface="Vijaya" pitchFamily="34" charset="0"/>
                <a:ea typeface="Times New Roman" pitchFamily="18" charset="0"/>
                <a:cs typeface="Vijaya" pitchFamily="34" charset="0"/>
              </a:rPr>
              <a:t>ulei</a:t>
            </a:r>
            <a:r>
              <a:rPr lang="en-US" sz="3300" b="1" dirty="0" smtClean="0">
                <a:latin typeface="Vijaya" pitchFamily="34" charset="0"/>
                <a:ea typeface="Times New Roman" pitchFamily="18" charset="0"/>
                <a:cs typeface="Vijaya" pitchFamily="34" charset="0"/>
              </a:rPr>
              <a:t>, 2-3 </a:t>
            </a:r>
            <a:r>
              <a:rPr lang="en-US" sz="3300" b="1" dirty="0" err="1" smtClean="0">
                <a:latin typeface="Vijaya" pitchFamily="34" charset="0"/>
                <a:ea typeface="Times New Roman" pitchFamily="18" charset="0"/>
                <a:cs typeface="Vijaya" pitchFamily="34" charset="0"/>
              </a:rPr>
              <a:t>frunze</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întregi</a:t>
            </a:r>
            <a:r>
              <a:rPr lang="en-US" sz="3300" b="1" dirty="0" smtClean="0">
                <a:latin typeface="Vijaya" pitchFamily="34" charset="0"/>
                <a:ea typeface="Times New Roman" pitchFamily="18" charset="0"/>
                <a:cs typeface="Vijaya" pitchFamily="34" charset="0"/>
              </a:rPr>
              <a:t> de </a:t>
            </a:r>
            <a:r>
              <a:rPr lang="en-US" sz="3300" b="1" dirty="0" err="1" smtClean="0">
                <a:latin typeface="Vijaya" pitchFamily="34" charset="0"/>
                <a:ea typeface="Times New Roman" pitchFamily="18" charset="0"/>
                <a:cs typeface="Vijaya" pitchFamily="34" charset="0"/>
              </a:rPr>
              <a:t>varza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si</a:t>
            </a:r>
            <a:r>
              <a:rPr lang="en-US" sz="3300" b="1" dirty="0" smtClean="0">
                <a:latin typeface="Vijaya" pitchFamily="34" charset="0"/>
                <a:ea typeface="Times New Roman" pitchFamily="18" charset="0"/>
                <a:cs typeface="Vijaya" pitchFamily="34" charset="0"/>
              </a:rPr>
              <a:t> un </a:t>
            </a:r>
            <a:r>
              <a:rPr lang="en-US" sz="3300" b="1" dirty="0" err="1" smtClean="0">
                <a:latin typeface="Vijaya" pitchFamily="34" charset="0"/>
                <a:ea typeface="Times New Roman" pitchFamily="18" charset="0"/>
                <a:cs typeface="Vijaya" pitchFamily="34" charset="0"/>
              </a:rPr>
              <a:t>strat</a:t>
            </a:r>
            <a:r>
              <a:rPr lang="en-US" sz="3300" b="1" dirty="0" smtClean="0">
                <a:latin typeface="Vijaya" pitchFamily="34" charset="0"/>
                <a:ea typeface="Times New Roman" pitchFamily="18" charset="0"/>
                <a:cs typeface="Vijaya" pitchFamily="34" charset="0"/>
              </a:rPr>
              <a:t> de 1 cm de </a:t>
            </a:r>
            <a:r>
              <a:rPr lang="en-US" sz="3300" b="1" dirty="0" err="1" smtClean="0">
                <a:latin typeface="Vijaya" pitchFamily="34" charset="0"/>
                <a:ea typeface="Times New Roman" pitchFamily="18" charset="0"/>
                <a:cs typeface="Vijaya" pitchFamily="34" charset="0"/>
              </a:rPr>
              <a:t>varza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tocata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marunt</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Dupa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ce</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terminati</a:t>
            </a:r>
            <a:r>
              <a:rPr lang="en-US" sz="3300" b="1" dirty="0" smtClean="0">
                <a:latin typeface="Vijaya" pitchFamily="34" charset="0"/>
                <a:ea typeface="Times New Roman" pitchFamily="18" charset="0"/>
                <a:cs typeface="Vijaya" pitchFamily="34" charset="0"/>
              </a:rPr>
              <a:t> de </a:t>
            </a:r>
            <a:r>
              <a:rPr lang="en-US" sz="3300" b="1" dirty="0" err="1" smtClean="0">
                <a:latin typeface="Vijaya" pitchFamily="34" charset="0"/>
                <a:ea typeface="Times New Roman" pitchFamily="18" charset="0"/>
                <a:cs typeface="Vijaya" pitchFamily="34" charset="0"/>
              </a:rPr>
              <a:t>facut</a:t>
            </a:r>
            <a:r>
              <a:rPr lang="en-US" sz="3300" b="1" dirty="0" smtClean="0">
                <a:latin typeface="Vijaya" pitchFamily="34" charset="0"/>
                <a:ea typeface="Times New Roman" pitchFamily="18" charset="0"/>
                <a:cs typeface="Vijaya" pitchFamily="34" charset="0"/>
              </a:rPr>
              <a:t> un </a:t>
            </a:r>
            <a:r>
              <a:rPr lang="en-US" sz="3300" b="1" dirty="0" err="1" smtClean="0">
                <a:latin typeface="Vijaya" pitchFamily="34" charset="0"/>
                <a:ea typeface="Times New Roman" pitchFamily="18" charset="0"/>
                <a:cs typeface="Vijaya" pitchFamily="34" charset="0"/>
              </a:rPr>
              <a:t>strat</a:t>
            </a:r>
            <a:r>
              <a:rPr lang="en-US" sz="3300" b="1" dirty="0" smtClean="0">
                <a:latin typeface="Vijaya" pitchFamily="34" charset="0"/>
                <a:ea typeface="Times New Roman" pitchFamily="18" charset="0"/>
                <a:cs typeface="Vijaya" pitchFamily="34" charset="0"/>
              </a:rPr>
              <a:t> de </a:t>
            </a:r>
            <a:r>
              <a:rPr lang="en-US" sz="3300" b="1" dirty="0" err="1" smtClean="0">
                <a:latin typeface="Vijaya" pitchFamily="34" charset="0"/>
                <a:ea typeface="Times New Roman" pitchFamily="18" charset="0"/>
                <a:cs typeface="Vijaya" pitchFamily="34" charset="0"/>
              </a:rPr>
              <a:t>sarmale</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puneti</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deasupra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lor</a:t>
            </a:r>
            <a:r>
              <a:rPr lang="en-US" sz="3300" b="1" dirty="0" smtClean="0">
                <a:latin typeface="Vijaya" pitchFamily="34" charset="0"/>
                <a:ea typeface="Times New Roman" pitchFamily="18" charset="0"/>
                <a:cs typeface="Vijaya" pitchFamily="34" charset="0"/>
              </a:rPr>
              <a:t> o </a:t>
            </a:r>
            <a:r>
              <a:rPr lang="en-US" sz="3300" b="1" dirty="0" err="1" smtClean="0">
                <a:latin typeface="Vijaya" pitchFamily="34" charset="0"/>
                <a:ea typeface="Times New Roman" pitchFamily="18" charset="0"/>
                <a:cs typeface="Vijaya" pitchFamily="34" charset="0"/>
              </a:rPr>
              <a:t>lingura</a:t>
            </a:r>
            <a:r>
              <a:rPr lang="en-US" sz="3300" b="1" dirty="0" smtClean="0">
                <a:latin typeface="Vijaya" pitchFamily="34" charset="0"/>
                <a:ea typeface="Times New Roman" pitchFamily="18" charset="0"/>
                <a:cs typeface="Vijaya" pitchFamily="34" charset="0"/>
              </a:rPr>
              <a:t> de </a:t>
            </a:r>
            <a:r>
              <a:rPr lang="en-US" sz="3300" b="1" dirty="0" err="1" smtClean="0">
                <a:latin typeface="Vijaya" pitchFamily="34" charset="0"/>
                <a:ea typeface="Times New Roman" pitchFamily="18" charset="0"/>
                <a:cs typeface="Vijaya" pitchFamily="34" charset="0"/>
              </a:rPr>
              <a:t>bulion</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diluat</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într</a:t>
            </a:r>
            <a:r>
              <a:rPr lang="en-US" sz="3300" b="1" dirty="0" smtClean="0">
                <a:latin typeface="Vijaya" pitchFamily="34" charset="0"/>
                <a:ea typeface="Times New Roman" pitchFamily="18" charset="0"/>
                <a:cs typeface="Vijaya" pitchFamily="34" charset="0"/>
              </a:rPr>
              <a:t>-o </a:t>
            </a:r>
            <a:r>
              <a:rPr lang="en-US" sz="3300" b="1" dirty="0" err="1" smtClean="0">
                <a:latin typeface="Vijaya" pitchFamily="34" charset="0"/>
                <a:ea typeface="Times New Roman" pitchFamily="18" charset="0"/>
                <a:cs typeface="Vijaya" pitchFamily="34" charset="0"/>
              </a:rPr>
              <a:t>cescuta</a:t>
            </a:r>
            <a:r>
              <a:rPr lang="en-US" sz="3300" b="1" dirty="0" smtClean="0">
                <a:latin typeface="Vijaya" pitchFamily="34" charset="0"/>
                <a:ea typeface="Times New Roman" pitchFamily="18" charset="0"/>
                <a:cs typeface="Vijaya" pitchFamily="34" charset="0"/>
              </a:rPr>
              <a:t> de </a:t>
            </a:r>
            <a:r>
              <a:rPr lang="en-US" sz="3300" b="1" dirty="0" err="1" smtClean="0">
                <a:latin typeface="Vijaya" pitchFamily="34" charset="0"/>
                <a:ea typeface="Times New Roman" pitchFamily="18" charset="0"/>
                <a:cs typeface="Vijaya" pitchFamily="34" charset="0"/>
              </a:rPr>
              <a:t>apa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si</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cateva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bucati</a:t>
            </a:r>
            <a:r>
              <a:rPr lang="en-US" sz="3300" b="1" dirty="0" smtClean="0">
                <a:latin typeface="Vijaya" pitchFamily="34" charset="0"/>
                <a:ea typeface="Times New Roman" pitchFamily="18" charset="0"/>
                <a:cs typeface="Vijaya" pitchFamily="34" charset="0"/>
              </a:rPr>
              <a:t> de </a:t>
            </a:r>
            <a:r>
              <a:rPr lang="en-US" sz="3300" b="1" dirty="0" err="1" smtClean="0">
                <a:latin typeface="Vijaya" pitchFamily="34" charset="0"/>
                <a:ea typeface="Times New Roman" pitchFamily="18" charset="0"/>
                <a:cs typeface="Vijaya" pitchFamily="34" charset="0"/>
              </a:rPr>
              <a:t>afumatura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Printre</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sarmale</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rupeti</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si</a:t>
            </a:r>
            <a:r>
              <a:rPr lang="en-US" sz="3300" b="1" dirty="0" smtClean="0">
                <a:latin typeface="Vijaya" pitchFamily="34" charset="0"/>
                <a:ea typeface="Times New Roman" pitchFamily="18" charset="0"/>
                <a:cs typeface="Vijaya" pitchFamily="34" charset="0"/>
              </a:rPr>
              <a:t> 2 </a:t>
            </a:r>
            <a:r>
              <a:rPr lang="en-US" sz="3300" b="1" dirty="0" err="1" smtClean="0">
                <a:latin typeface="Vijaya" pitchFamily="34" charset="0"/>
                <a:ea typeface="Times New Roman" pitchFamily="18" charset="0"/>
                <a:cs typeface="Vijaya" pitchFamily="34" charset="0"/>
              </a:rPr>
              <a:t>foi</a:t>
            </a:r>
            <a:r>
              <a:rPr lang="en-US" sz="3300" b="1" dirty="0" smtClean="0">
                <a:latin typeface="Vijaya" pitchFamily="34" charset="0"/>
                <a:ea typeface="Times New Roman" pitchFamily="18" charset="0"/>
                <a:cs typeface="Vijaya" pitchFamily="34" charset="0"/>
              </a:rPr>
              <a:t> de </a:t>
            </a:r>
            <a:r>
              <a:rPr lang="en-US" sz="3300" b="1" dirty="0" err="1" smtClean="0">
                <a:latin typeface="Vijaya" pitchFamily="34" charset="0"/>
                <a:ea typeface="Times New Roman" pitchFamily="18" charset="0"/>
                <a:cs typeface="Vijaya" pitchFamily="34" charset="0"/>
              </a:rPr>
              <a:t>dafin</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uscat</a:t>
            </a:r>
            <a:r>
              <a:rPr lang="en-US" sz="3300" b="1" dirty="0" smtClean="0">
                <a:latin typeface="Vijaya" pitchFamily="34" charset="0"/>
                <a:ea typeface="Times New Roman" pitchFamily="18" charset="0"/>
                <a:cs typeface="Vijaya" pitchFamily="34" charset="0"/>
              </a:rPr>
              <a:t>. </a:t>
            </a:r>
          </a:p>
          <a:p>
            <a:pPr eaLnBrk="0" fontAlgn="base" hangingPunct="0">
              <a:spcBef>
                <a:spcPct val="0"/>
              </a:spcBef>
              <a:spcAft>
                <a:spcPct val="0"/>
              </a:spcAft>
            </a:pPr>
            <a:r>
              <a:rPr lang="en-US" sz="3300" b="1" dirty="0" err="1" smtClean="0">
                <a:latin typeface="Vijaya" pitchFamily="34" charset="0"/>
                <a:ea typeface="Times New Roman" pitchFamily="18" charset="0"/>
                <a:cs typeface="Vijaya" pitchFamily="34" charset="0"/>
              </a:rPr>
              <a:t>Continuati</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apoi</a:t>
            </a:r>
            <a:r>
              <a:rPr lang="en-US" sz="3300" b="1" dirty="0" smtClean="0">
                <a:latin typeface="Vijaya" pitchFamily="34" charset="0"/>
                <a:ea typeface="Times New Roman" pitchFamily="18" charset="0"/>
                <a:cs typeface="Vijaya" pitchFamily="34" charset="0"/>
              </a:rPr>
              <a:t> cu </a:t>
            </a:r>
            <a:r>
              <a:rPr lang="en-US" sz="3300" b="1" dirty="0" err="1" smtClean="0">
                <a:latin typeface="Vijaya" pitchFamily="34" charset="0"/>
                <a:ea typeface="Times New Roman" pitchFamily="18" charset="0"/>
                <a:cs typeface="Vijaya" pitchFamily="34" charset="0"/>
              </a:rPr>
              <a:t>înca</a:t>
            </a:r>
            <a:r>
              <a:rPr lang="en-US" sz="3300" b="1" dirty="0" smtClean="0">
                <a:latin typeface="Vijaya" pitchFamily="34" charset="0"/>
                <a:ea typeface="Times New Roman" pitchFamily="18" charset="0"/>
                <a:cs typeface="Vijaya" pitchFamily="34" charset="0"/>
              </a:rPr>
              <a:t> un </a:t>
            </a:r>
            <a:r>
              <a:rPr lang="en-US" sz="3300" b="1" dirty="0" err="1" smtClean="0">
                <a:latin typeface="Vijaya" pitchFamily="34" charset="0"/>
                <a:ea typeface="Times New Roman" pitchFamily="18" charset="0"/>
                <a:cs typeface="Vijaya" pitchFamily="34" charset="0"/>
              </a:rPr>
              <a:t>strat</a:t>
            </a:r>
            <a:r>
              <a:rPr lang="en-US" sz="3300" b="1" dirty="0" smtClean="0">
                <a:latin typeface="Vijaya" pitchFamily="34" charset="0"/>
                <a:ea typeface="Times New Roman" pitchFamily="18" charset="0"/>
                <a:cs typeface="Vijaya" pitchFamily="34" charset="0"/>
              </a:rPr>
              <a:t> de </a:t>
            </a:r>
            <a:r>
              <a:rPr lang="en-US" sz="3300" b="1" dirty="0" err="1" smtClean="0">
                <a:latin typeface="Vijaya" pitchFamily="34" charset="0"/>
                <a:ea typeface="Times New Roman" pitchFamily="18" charset="0"/>
                <a:cs typeface="Vijaya" pitchFamily="34" charset="0"/>
              </a:rPr>
              <a:t>sarmale</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apoi</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afumatura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si</a:t>
            </a:r>
            <a:r>
              <a:rPr lang="en-US" sz="3300" b="1" dirty="0" smtClean="0">
                <a:latin typeface="Vijaya" pitchFamily="34" charset="0"/>
                <a:ea typeface="Times New Roman" pitchFamily="18" charset="0"/>
                <a:cs typeface="Vijaya" pitchFamily="34" charset="0"/>
              </a:rPr>
              <a:t> din </a:t>
            </a:r>
            <a:r>
              <a:rPr lang="en-US" sz="3300" b="1" dirty="0" err="1" smtClean="0">
                <a:latin typeface="Vijaya" pitchFamily="34" charset="0"/>
                <a:ea typeface="Times New Roman" pitchFamily="18" charset="0"/>
                <a:cs typeface="Vijaya" pitchFamily="34" charset="0"/>
              </a:rPr>
              <a:t>nou</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sarmale</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pâna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când</a:t>
            </a:r>
            <a:r>
              <a:rPr lang="en-US" sz="3300" b="1" dirty="0" smtClean="0">
                <a:latin typeface="Vijaya" pitchFamily="34" charset="0"/>
                <a:ea typeface="Times New Roman" pitchFamily="18" charset="0"/>
                <a:cs typeface="Vijaya" pitchFamily="34" charset="0"/>
              </a:rPr>
              <a:t> le </a:t>
            </a:r>
            <a:r>
              <a:rPr lang="en-US" sz="3300" b="1" dirty="0" err="1" smtClean="0">
                <a:latin typeface="Vijaya" pitchFamily="34" charset="0"/>
                <a:ea typeface="Times New Roman" pitchFamily="18" charset="0"/>
                <a:cs typeface="Vijaya" pitchFamily="34" charset="0"/>
              </a:rPr>
              <a:t>terminati</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Deasupra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ultimului</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strat</a:t>
            </a:r>
            <a:r>
              <a:rPr lang="en-US" sz="3300" b="1" dirty="0" smtClean="0">
                <a:latin typeface="Vijaya" pitchFamily="34" charset="0"/>
                <a:ea typeface="Times New Roman" pitchFamily="18" charset="0"/>
                <a:cs typeface="Vijaya" pitchFamily="34" charset="0"/>
              </a:rPr>
              <a:t> de </a:t>
            </a:r>
            <a:r>
              <a:rPr lang="en-US" sz="3300" b="1" dirty="0" err="1" smtClean="0">
                <a:latin typeface="Vijaya" pitchFamily="34" charset="0"/>
                <a:ea typeface="Times New Roman" pitchFamily="18" charset="0"/>
                <a:cs typeface="Vijaya" pitchFamily="34" charset="0"/>
              </a:rPr>
              <a:t>sarmale</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puneti</a:t>
            </a:r>
            <a:r>
              <a:rPr lang="en-US" sz="3300" b="1" dirty="0" smtClean="0">
                <a:latin typeface="Vijaya" pitchFamily="34" charset="0"/>
                <a:ea typeface="Times New Roman" pitchFamily="18" charset="0"/>
                <a:cs typeface="Vijaya" pitchFamily="34" charset="0"/>
              </a:rPr>
              <a:t> un </a:t>
            </a:r>
            <a:r>
              <a:rPr lang="en-US" sz="3300" b="1" dirty="0" err="1" smtClean="0">
                <a:latin typeface="Vijaya" pitchFamily="34" charset="0"/>
                <a:ea typeface="Times New Roman" pitchFamily="18" charset="0"/>
                <a:cs typeface="Vijaya" pitchFamily="34" charset="0"/>
              </a:rPr>
              <a:t>strat</a:t>
            </a:r>
            <a:r>
              <a:rPr lang="en-US" sz="3300" b="1" dirty="0" smtClean="0">
                <a:latin typeface="Vijaya" pitchFamily="34" charset="0"/>
                <a:ea typeface="Times New Roman" pitchFamily="18" charset="0"/>
                <a:cs typeface="Vijaya" pitchFamily="34" charset="0"/>
              </a:rPr>
              <a:t> de 1 cm de </a:t>
            </a:r>
            <a:r>
              <a:rPr lang="en-US" sz="3300" b="1" dirty="0" err="1" smtClean="0">
                <a:latin typeface="Vijaya" pitchFamily="34" charset="0"/>
                <a:ea typeface="Times New Roman" pitchFamily="18" charset="0"/>
                <a:cs typeface="Vijaya" pitchFamily="34" charset="0"/>
              </a:rPr>
              <a:t>varza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tocata</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marunt</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si</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imprastiati</a:t>
            </a:r>
            <a:r>
              <a:rPr lang="en-US" sz="3300" b="1" dirty="0" smtClean="0">
                <a:latin typeface="Vijaya" pitchFamily="34" charset="0"/>
                <a:ea typeface="Times New Roman" pitchFamily="18" charset="0"/>
                <a:cs typeface="Vijaya" pitchFamily="34" charset="0"/>
              </a:rPr>
              <a:t> </a:t>
            </a:r>
            <a:r>
              <a:rPr lang="en-US" sz="3300" b="1" dirty="0" err="1" smtClean="0">
                <a:latin typeface="Vijaya" pitchFamily="34" charset="0"/>
                <a:ea typeface="Times New Roman" pitchFamily="18" charset="0"/>
                <a:cs typeface="Vijaya" pitchFamily="34" charset="0"/>
              </a:rPr>
              <a:t>înca</a:t>
            </a:r>
            <a:r>
              <a:rPr lang="en-US" sz="3300" b="1" dirty="0" smtClean="0">
                <a:latin typeface="Vijaya" pitchFamily="34" charset="0"/>
                <a:ea typeface="Times New Roman" pitchFamily="18" charset="0"/>
                <a:cs typeface="Vijaya" pitchFamily="34" charset="0"/>
              </a:rPr>
              <a:t> o </a:t>
            </a:r>
            <a:r>
              <a:rPr lang="en-US" sz="3300" b="1" dirty="0" err="1" smtClean="0">
                <a:latin typeface="Vijaya" pitchFamily="34" charset="0"/>
                <a:ea typeface="Times New Roman" pitchFamily="18" charset="0"/>
                <a:cs typeface="Vijaya" pitchFamily="34" charset="0"/>
              </a:rPr>
              <a:t>lingura</a:t>
            </a:r>
            <a:r>
              <a:rPr lang="en-US" sz="3300" b="1" dirty="0" smtClean="0">
                <a:latin typeface="Vijaya" pitchFamily="34" charset="0"/>
                <a:ea typeface="Times New Roman" pitchFamily="18" charset="0"/>
                <a:cs typeface="Vijaya" pitchFamily="34" charset="0"/>
              </a:rPr>
              <a:t> de </a:t>
            </a:r>
            <a:r>
              <a:rPr lang="en-US" sz="3300" b="1" dirty="0" err="1" smtClean="0">
                <a:latin typeface="Vijaya" pitchFamily="34" charset="0"/>
                <a:ea typeface="Times New Roman" pitchFamily="18" charset="0"/>
                <a:cs typeface="Vijaya" pitchFamily="34" charset="0"/>
              </a:rPr>
              <a:t>bulion</a:t>
            </a:r>
            <a:r>
              <a:rPr lang="en-US" sz="3300" b="1" dirty="0" smtClean="0">
                <a:latin typeface="Vijaya" pitchFamily="34" charset="0"/>
                <a:ea typeface="Times New Roman" pitchFamily="18" charset="0"/>
                <a:cs typeface="Vijaya" pitchFamily="34" charset="0"/>
              </a:rPr>
              <a:t>.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8382000" cy="4678204"/>
          </a:xfrm>
          <a:prstGeom prst="rect">
            <a:avLst/>
          </a:prstGeom>
          <a:noFill/>
        </p:spPr>
        <p:txBody>
          <a:bodyPr wrap="square" rtlCol="0">
            <a:spAutoFit/>
          </a:bodyPr>
          <a:lstStyle/>
          <a:p>
            <a:pPr lvl="0" defTabSz="457200" eaLnBrk="0" fontAlgn="base" hangingPunct="0">
              <a:spcBef>
                <a:spcPct val="0"/>
              </a:spcBef>
              <a:spcAft>
                <a:spcPct val="0"/>
              </a:spcAft>
              <a:buFont typeface="Arial" pitchFamily="34" charset="0"/>
              <a:buChar char="•"/>
            </a:pPr>
            <a:r>
              <a:rPr lang="en-US" sz="2800" b="1" dirty="0" err="1" smtClean="0">
                <a:latin typeface="Vijaya" pitchFamily="34" charset="0"/>
                <a:ea typeface="Times New Roman" pitchFamily="18" charset="0"/>
                <a:cs typeface="Vijaya" pitchFamily="34" charset="0"/>
              </a:rPr>
              <a:t>Completati</a:t>
            </a:r>
            <a:r>
              <a:rPr lang="en-US" sz="2800" b="1" dirty="0" smtClean="0">
                <a:latin typeface="Vijaya" pitchFamily="34" charset="0"/>
                <a:ea typeface="Times New Roman" pitchFamily="18" charset="0"/>
                <a:cs typeface="Vijaya" pitchFamily="34" charset="0"/>
              </a:rPr>
              <a:t> cu </a:t>
            </a:r>
            <a:r>
              <a:rPr lang="en-US" sz="2800" b="1" dirty="0" err="1" smtClean="0">
                <a:latin typeface="Vijaya" pitchFamily="34" charset="0"/>
                <a:ea typeface="Times New Roman" pitchFamily="18" charset="0"/>
                <a:cs typeface="Vijaya" pitchFamily="34" charset="0"/>
              </a:rPr>
              <a:t>apa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pana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cand</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aceasta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depaseste</a:t>
            </a:r>
            <a:r>
              <a:rPr lang="en-US" sz="2800" b="1" dirty="0" smtClean="0">
                <a:latin typeface="Vijaya" pitchFamily="34" charset="0"/>
                <a:ea typeface="Times New Roman" pitchFamily="18" charset="0"/>
                <a:cs typeface="Vijaya" pitchFamily="34" charset="0"/>
              </a:rPr>
              <a:t> cu </a:t>
            </a:r>
            <a:r>
              <a:rPr lang="en-US" sz="2800" b="1" dirty="0" err="1" smtClean="0">
                <a:latin typeface="Vijaya" pitchFamily="34" charset="0"/>
                <a:ea typeface="Times New Roman" pitchFamily="18" charset="0"/>
                <a:cs typeface="Vijaya" pitchFamily="34" charset="0"/>
              </a:rPr>
              <a:t>cativa</a:t>
            </a:r>
            <a:r>
              <a:rPr lang="en-US" sz="2800" b="1" dirty="0" smtClean="0">
                <a:latin typeface="Vijaya" pitchFamily="34" charset="0"/>
                <a:ea typeface="Times New Roman" pitchFamily="18" charset="0"/>
                <a:cs typeface="Vijaya" pitchFamily="34" charset="0"/>
              </a:rPr>
              <a:t> cm </a:t>
            </a:r>
            <a:r>
              <a:rPr lang="en-US" sz="2800" b="1" dirty="0" err="1" smtClean="0">
                <a:latin typeface="Vijaya" pitchFamily="34" charset="0"/>
                <a:ea typeface="Times New Roman" pitchFamily="18" charset="0"/>
                <a:cs typeface="Vijaya" pitchFamily="34" charset="0"/>
              </a:rPr>
              <a:t>sarmalele</a:t>
            </a:r>
            <a:r>
              <a:rPr lang="en-US" sz="2800" b="1" dirty="0" smtClean="0">
                <a:latin typeface="Vijaya" pitchFamily="34" charset="0"/>
                <a:ea typeface="Times New Roman" pitchFamily="18" charset="0"/>
                <a:cs typeface="Vijaya" pitchFamily="34" charset="0"/>
              </a:rPr>
              <a:t>. Se </a:t>
            </a:r>
            <a:r>
              <a:rPr lang="en-US" sz="2800" b="1" dirty="0" err="1" smtClean="0">
                <a:latin typeface="Vijaya" pitchFamily="34" charset="0"/>
                <a:ea typeface="Times New Roman" pitchFamily="18" charset="0"/>
                <a:cs typeface="Vijaya" pitchFamily="34" charset="0"/>
              </a:rPr>
              <a:t>acopera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cratita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si</a:t>
            </a:r>
            <a:r>
              <a:rPr lang="en-US" sz="2800" b="1" dirty="0" smtClean="0">
                <a:latin typeface="Vijaya" pitchFamily="34" charset="0"/>
                <a:ea typeface="Times New Roman" pitchFamily="18" charset="0"/>
                <a:cs typeface="Vijaya" pitchFamily="34" charset="0"/>
              </a:rPr>
              <a:t> se </a:t>
            </a:r>
            <a:r>
              <a:rPr lang="en-US" sz="2800" b="1" dirty="0" err="1" smtClean="0">
                <a:latin typeface="Vijaya" pitchFamily="34" charset="0"/>
                <a:ea typeface="Times New Roman" pitchFamily="18" charset="0"/>
                <a:cs typeface="Vijaya" pitchFamily="34" charset="0"/>
              </a:rPr>
              <a:t>pune</a:t>
            </a:r>
            <a:r>
              <a:rPr lang="en-US" sz="2800" b="1" dirty="0" smtClean="0">
                <a:latin typeface="Vijaya" pitchFamily="34" charset="0"/>
                <a:ea typeface="Times New Roman" pitchFamily="18" charset="0"/>
                <a:cs typeface="Vijaya" pitchFamily="34" charset="0"/>
              </a:rPr>
              <a:t> la </a:t>
            </a:r>
            <a:r>
              <a:rPr lang="en-US" sz="2800" b="1" dirty="0" err="1" smtClean="0">
                <a:latin typeface="Vijaya" pitchFamily="34" charset="0"/>
                <a:ea typeface="Times New Roman" pitchFamily="18" charset="0"/>
                <a:cs typeface="Vijaya" pitchFamily="34" charset="0"/>
              </a:rPr>
              <a:t>fiert</a:t>
            </a:r>
            <a:r>
              <a:rPr lang="en-US" sz="2800" b="1" dirty="0" smtClean="0">
                <a:latin typeface="Vijaya" pitchFamily="34" charset="0"/>
                <a:ea typeface="Times New Roman" pitchFamily="18" charset="0"/>
                <a:cs typeface="Vijaya" pitchFamily="34" charset="0"/>
              </a:rPr>
              <a:t> la </a:t>
            </a:r>
            <a:r>
              <a:rPr lang="en-US" sz="2800" b="1" dirty="0" err="1" smtClean="0">
                <a:latin typeface="Vijaya" pitchFamily="34" charset="0"/>
                <a:ea typeface="Times New Roman" pitchFamily="18" charset="0"/>
                <a:cs typeface="Vijaya" pitchFamily="34" charset="0"/>
              </a:rPr>
              <a:t>foc</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mijlociu</a:t>
            </a:r>
            <a:r>
              <a:rPr lang="en-US" sz="2800" b="1" dirty="0" smtClean="0">
                <a:latin typeface="Vijaya" pitchFamily="34" charset="0"/>
                <a:ea typeface="Times New Roman" pitchFamily="18" charset="0"/>
                <a:cs typeface="Vijaya" pitchFamily="34" charset="0"/>
              </a:rPr>
              <a:t> cam 40 de minute.</a:t>
            </a:r>
            <a:endParaRPr lang="en-US" sz="2800" dirty="0" smtClean="0">
              <a:latin typeface="Vijaya" pitchFamily="34" charset="0"/>
              <a:ea typeface="Times New Roman" pitchFamily="18" charset="0"/>
              <a:cs typeface="Vijaya" pitchFamily="34" charset="0"/>
            </a:endParaRPr>
          </a:p>
          <a:p>
            <a:pPr lvl="0" defTabSz="457200" eaLnBrk="0" fontAlgn="base" hangingPunct="0">
              <a:spcBef>
                <a:spcPct val="0"/>
              </a:spcBef>
              <a:spcAft>
                <a:spcPct val="0"/>
              </a:spcAft>
              <a:buFont typeface="Arial" pitchFamily="34" charset="0"/>
              <a:buChar char="•"/>
            </a:pPr>
            <a:r>
              <a:rPr lang="en-US" sz="2800" b="1" dirty="0" smtClean="0">
                <a:latin typeface="Vijaya" pitchFamily="34" charset="0"/>
                <a:ea typeface="Times New Roman" pitchFamily="18" charset="0"/>
                <a:cs typeface="Vijaya" pitchFamily="34" charset="0"/>
              </a:rPr>
              <a:t>Se </a:t>
            </a:r>
            <a:r>
              <a:rPr lang="en-US" sz="2800" b="1" dirty="0" err="1" smtClean="0">
                <a:latin typeface="Vijaya" pitchFamily="34" charset="0"/>
                <a:ea typeface="Times New Roman" pitchFamily="18" charset="0"/>
                <a:cs typeface="Vijaya" pitchFamily="34" charset="0"/>
              </a:rPr>
              <a:t>verifica</a:t>
            </a:r>
            <a:r>
              <a:rPr lang="en-US" sz="2800" b="1" dirty="0" smtClean="0">
                <a:latin typeface="Vijaya" pitchFamily="34" charset="0"/>
                <a:ea typeface="Times New Roman" pitchFamily="18" charset="0"/>
                <a:cs typeface="Vijaya" pitchFamily="34" charset="0"/>
              </a:rPr>
              <a:t> din </a:t>
            </a:r>
            <a:r>
              <a:rPr lang="en-US" sz="2800" b="1" dirty="0" err="1" smtClean="0">
                <a:latin typeface="Vijaya" pitchFamily="34" charset="0"/>
                <a:ea typeface="Times New Roman" pitchFamily="18" charset="0"/>
                <a:cs typeface="Vijaya" pitchFamily="34" charset="0"/>
              </a:rPr>
              <a:t>când</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în</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când</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sa</a:t>
            </a:r>
            <a:r>
              <a:rPr lang="en-US" sz="2800" b="1" dirty="0" smtClean="0">
                <a:latin typeface="Vijaya" pitchFamily="34" charset="0"/>
                <a:ea typeface="Times New Roman" pitchFamily="18" charset="0"/>
                <a:cs typeface="Vijaya" pitchFamily="34" charset="0"/>
              </a:rPr>
              <a:t> nu </a:t>
            </a:r>
            <a:r>
              <a:rPr lang="en-US" sz="2800" b="1" dirty="0" err="1" smtClean="0">
                <a:latin typeface="Vijaya" pitchFamily="34" charset="0"/>
                <a:ea typeface="Times New Roman" pitchFamily="18" charset="0"/>
                <a:cs typeface="Vijaya" pitchFamily="34" charset="0"/>
              </a:rPr>
              <a:t>scada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prea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mult</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apa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si</a:t>
            </a:r>
            <a:r>
              <a:rPr lang="en-US" sz="2800" b="1" dirty="0" smtClean="0">
                <a:latin typeface="Vijaya" pitchFamily="34" charset="0"/>
                <a:ea typeface="Times New Roman" pitchFamily="18" charset="0"/>
                <a:cs typeface="Vijaya" pitchFamily="34" charset="0"/>
              </a:rPr>
              <a:t> se </a:t>
            </a:r>
            <a:r>
              <a:rPr lang="en-US" sz="2800" b="1" dirty="0" err="1" smtClean="0">
                <a:latin typeface="Vijaya" pitchFamily="34" charset="0"/>
                <a:ea typeface="Times New Roman" pitchFamily="18" charset="0"/>
                <a:cs typeface="Vijaya" pitchFamily="34" charset="0"/>
              </a:rPr>
              <a:t>completeaza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când</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este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nevoie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Dupa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aceea</a:t>
            </a:r>
            <a:r>
              <a:rPr lang="en-US" sz="2800" b="1" dirty="0" smtClean="0">
                <a:latin typeface="Vijaya" pitchFamily="34" charset="0"/>
                <a:ea typeface="Times New Roman" pitchFamily="18" charset="0"/>
                <a:cs typeface="Vijaya" pitchFamily="34" charset="0"/>
              </a:rPr>
              <a:t> se </a:t>
            </a:r>
            <a:r>
              <a:rPr lang="en-US" sz="2800" b="1" dirty="0" err="1" smtClean="0">
                <a:latin typeface="Vijaya" pitchFamily="34" charset="0"/>
                <a:ea typeface="Times New Roman" pitchFamily="18" charset="0"/>
                <a:cs typeface="Vijaya" pitchFamily="34" charset="0"/>
              </a:rPr>
              <a:t>da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focul</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mic</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si</a:t>
            </a:r>
            <a:r>
              <a:rPr lang="en-US" sz="2800" b="1" dirty="0" smtClean="0">
                <a:latin typeface="Vijaya" pitchFamily="34" charset="0"/>
                <a:ea typeface="Times New Roman" pitchFamily="18" charset="0"/>
                <a:cs typeface="Vijaya" pitchFamily="34" charset="0"/>
              </a:rPr>
              <a:t> se </a:t>
            </a:r>
            <a:r>
              <a:rPr lang="en-US" sz="2800" b="1" dirty="0" err="1" smtClean="0">
                <a:latin typeface="Vijaya" pitchFamily="34" charset="0"/>
                <a:ea typeface="Times New Roman" pitchFamily="18" charset="0"/>
                <a:cs typeface="Vijaya" pitchFamily="34" charset="0"/>
              </a:rPr>
              <a:t>mai</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lasa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pana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când</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sunt</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gata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cel</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putin</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înca</a:t>
            </a:r>
            <a:r>
              <a:rPr lang="en-US" sz="2800" b="1" dirty="0" smtClean="0">
                <a:latin typeface="Vijaya" pitchFamily="34" charset="0"/>
                <a:ea typeface="Times New Roman" pitchFamily="18" charset="0"/>
                <a:cs typeface="Vijaya" pitchFamily="34" charset="0"/>
              </a:rPr>
              <a:t> o </a:t>
            </a:r>
            <a:r>
              <a:rPr lang="en-US" sz="2800" b="1" dirty="0" err="1" smtClean="0">
                <a:latin typeface="Vijaya" pitchFamily="34" charset="0"/>
                <a:ea typeface="Times New Roman" pitchFamily="18" charset="0"/>
                <a:cs typeface="Vijaya" pitchFamily="34" charset="0"/>
              </a:rPr>
              <a:t>ora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Practic</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trebuie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scoateti</a:t>
            </a:r>
            <a:r>
              <a:rPr lang="en-US" sz="2800" b="1" dirty="0" smtClean="0">
                <a:latin typeface="Vijaya" pitchFamily="34" charset="0"/>
                <a:ea typeface="Times New Roman" pitchFamily="18" charset="0"/>
                <a:cs typeface="Vijaya" pitchFamily="34" charset="0"/>
              </a:rPr>
              <a:t> o </a:t>
            </a:r>
            <a:r>
              <a:rPr lang="en-US" sz="2800" b="1" dirty="0" err="1" smtClean="0">
                <a:latin typeface="Vijaya" pitchFamily="34" charset="0"/>
                <a:ea typeface="Times New Roman" pitchFamily="18" charset="0"/>
                <a:cs typeface="Vijaya" pitchFamily="34" charset="0"/>
              </a:rPr>
              <a:t>sarmaluta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pe</a:t>
            </a:r>
            <a:r>
              <a:rPr lang="en-US" sz="2800" b="1" dirty="0" smtClean="0">
                <a:latin typeface="Vijaya" pitchFamily="34" charset="0"/>
                <a:ea typeface="Times New Roman" pitchFamily="18" charset="0"/>
                <a:cs typeface="Vijaya" pitchFamily="34" charset="0"/>
              </a:rPr>
              <a:t> o </a:t>
            </a:r>
            <a:r>
              <a:rPr lang="en-US" sz="2800" b="1" dirty="0" err="1" smtClean="0">
                <a:latin typeface="Vijaya" pitchFamily="34" charset="0"/>
                <a:ea typeface="Times New Roman" pitchFamily="18" charset="0"/>
                <a:cs typeface="Vijaya" pitchFamily="34" charset="0"/>
              </a:rPr>
              <a:t>farfurie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si</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sa</a:t>
            </a:r>
            <a:r>
              <a:rPr lang="en-US" sz="2800" b="1" dirty="0" smtClean="0">
                <a:latin typeface="Vijaya" pitchFamily="34" charset="0"/>
                <a:ea typeface="Times New Roman" pitchFamily="18" charset="0"/>
                <a:cs typeface="Vijaya" pitchFamily="34" charset="0"/>
              </a:rPr>
              <a:t> o </a:t>
            </a:r>
            <a:r>
              <a:rPr lang="en-US" sz="2800" b="1" dirty="0" err="1" smtClean="0">
                <a:latin typeface="Vijaya" pitchFamily="34" charset="0"/>
                <a:ea typeface="Times New Roman" pitchFamily="18" charset="0"/>
                <a:cs typeface="Vijaya" pitchFamily="34" charset="0"/>
              </a:rPr>
              <a:t>gustati</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varza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trebuie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sa</a:t>
            </a:r>
            <a:r>
              <a:rPr lang="en-US" sz="2800" b="1" dirty="0" smtClean="0">
                <a:latin typeface="Vijaya" pitchFamily="34" charset="0"/>
                <a:ea typeface="Times New Roman" pitchFamily="18" charset="0"/>
                <a:cs typeface="Vijaya" pitchFamily="34" charset="0"/>
              </a:rPr>
              <a:t> fie </a:t>
            </a:r>
            <a:r>
              <a:rPr lang="en-US" sz="2800" b="1" dirty="0" err="1" smtClean="0">
                <a:latin typeface="Vijaya" pitchFamily="34" charset="0"/>
                <a:ea typeface="Times New Roman" pitchFamily="18" charset="0"/>
                <a:cs typeface="Vijaya" pitchFamily="34" charset="0"/>
              </a:rPr>
              <a:t>bine</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fiarta</a:t>
            </a:r>
            <a:r>
              <a:rPr lang="en-US" sz="2800" b="1" dirty="0" smtClean="0">
                <a:latin typeface="Vijaya" pitchFamily="34" charset="0"/>
                <a:ea typeface="Times New Roman" pitchFamily="18" charset="0"/>
                <a:cs typeface="Vijaya" pitchFamily="34" charset="0"/>
              </a:rPr>
              <a:t>.</a:t>
            </a:r>
            <a:endParaRPr lang="en-US" sz="2800" dirty="0" smtClean="0">
              <a:latin typeface="Vijaya" pitchFamily="34" charset="0"/>
              <a:ea typeface="Times New Roman" pitchFamily="18" charset="0"/>
              <a:cs typeface="Vijaya" pitchFamily="34" charset="0"/>
            </a:endParaRPr>
          </a:p>
          <a:p>
            <a:pPr lvl="0" defTabSz="457200" eaLnBrk="0" fontAlgn="base" hangingPunct="0">
              <a:spcBef>
                <a:spcPct val="0"/>
              </a:spcBef>
              <a:spcAft>
                <a:spcPct val="0"/>
              </a:spcAft>
              <a:buNone/>
            </a:pPr>
            <a:r>
              <a:rPr lang="en-US" sz="2800" b="1" dirty="0" err="1" smtClean="0">
                <a:latin typeface="Vijaya" pitchFamily="34" charset="0"/>
                <a:ea typeface="Times New Roman" pitchFamily="18" charset="0"/>
                <a:cs typeface="Vijaya" pitchFamily="34" charset="0"/>
              </a:rPr>
              <a:t>Daca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doriti</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puteti</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sa</a:t>
            </a:r>
            <a:r>
              <a:rPr lang="en-US" sz="2800" b="1" dirty="0" smtClean="0">
                <a:latin typeface="Vijaya" pitchFamily="34" charset="0"/>
                <a:ea typeface="Times New Roman" pitchFamily="18" charset="0"/>
                <a:cs typeface="Vijaya" pitchFamily="34" charset="0"/>
              </a:rPr>
              <a:t> le </a:t>
            </a:r>
            <a:r>
              <a:rPr lang="en-US" sz="2800" b="1" dirty="0" err="1" smtClean="0">
                <a:latin typeface="Vijaya" pitchFamily="34" charset="0"/>
                <a:ea typeface="Times New Roman" pitchFamily="18" charset="0"/>
                <a:cs typeface="Vijaya" pitchFamily="34" charset="0"/>
              </a:rPr>
              <a:t>fierbeti</a:t>
            </a:r>
            <a:r>
              <a:rPr lang="en-US" sz="2800" b="1" dirty="0" smtClean="0">
                <a:latin typeface="Vijaya" pitchFamily="34" charset="0"/>
                <a:ea typeface="Times New Roman" pitchFamily="18" charset="0"/>
                <a:cs typeface="Vijaya" pitchFamily="34" charset="0"/>
              </a:rPr>
              <a:t> la </a:t>
            </a:r>
            <a:r>
              <a:rPr lang="en-US" sz="2800" b="1" dirty="0" err="1" smtClean="0">
                <a:latin typeface="Vijaya" pitchFamily="34" charset="0"/>
                <a:ea typeface="Times New Roman" pitchFamily="18" charset="0"/>
                <a:cs typeface="Vijaya" pitchFamily="34" charset="0"/>
              </a:rPr>
              <a:t>cuptor</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dar</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va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dura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ceva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mai</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mult</a:t>
            </a:r>
            <a:r>
              <a:rPr lang="en-US" sz="2800" b="1" dirty="0" smtClean="0">
                <a:latin typeface="Vijaya" pitchFamily="34" charset="0"/>
                <a:ea typeface="Times New Roman" pitchFamily="18" charset="0"/>
                <a:cs typeface="Vijaya" pitchFamily="34" charset="0"/>
              </a:rPr>
              <a:t>, minim 2-3 ore. </a:t>
            </a:r>
            <a:r>
              <a:rPr lang="en-US" sz="2800" b="1" dirty="0" err="1" smtClean="0">
                <a:latin typeface="Vijaya" pitchFamily="34" charset="0"/>
                <a:ea typeface="Times New Roman" pitchFamily="18" charset="0"/>
                <a:cs typeface="Vijaya" pitchFamily="34" charset="0"/>
              </a:rPr>
              <a:t>Vor</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fi</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însa</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mai</a:t>
            </a:r>
            <a:r>
              <a:rPr lang="en-US" sz="2800" b="1" dirty="0" smtClean="0">
                <a:latin typeface="Vijaya" pitchFamily="34" charset="0"/>
                <a:ea typeface="Times New Roman" pitchFamily="18" charset="0"/>
                <a:cs typeface="Vijaya" pitchFamily="34" charset="0"/>
              </a:rPr>
              <a:t> </a:t>
            </a:r>
            <a:r>
              <a:rPr lang="en-US" sz="2800" b="1" dirty="0" err="1" smtClean="0">
                <a:latin typeface="Vijaya" pitchFamily="34" charset="0"/>
                <a:ea typeface="Times New Roman" pitchFamily="18" charset="0"/>
                <a:cs typeface="Vijaya" pitchFamily="34" charset="0"/>
              </a:rPr>
              <a:t>gustoase</a:t>
            </a:r>
            <a:r>
              <a:rPr lang="en-US" sz="2800" b="1" dirty="0" smtClean="0">
                <a:latin typeface="Vijaya" pitchFamily="34" charset="0"/>
                <a:ea typeface="Times New Roman" pitchFamily="18" charset="0"/>
                <a:cs typeface="Vijaya" pitchFamily="34" charset="0"/>
              </a:rPr>
              <a:t>.</a:t>
            </a:r>
            <a:endParaRPr lang="en-US" sz="2800" dirty="0" smtClean="0">
              <a:latin typeface="Vijaya" pitchFamily="34" charset="0"/>
              <a:cs typeface="Vijaya" pitchFamily="34" charset="0"/>
            </a:endParaRPr>
          </a:p>
          <a:p>
            <a:endParaRPr lang="en-US" dirty="0"/>
          </a:p>
        </p:txBody>
      </p:sp>
      <p:pic>
        <p:nvPicPr>
          <p:cNvPr id="3074" name="Picture 2" descr="http://www.culinar.ro/retete-upload/sarmale-de-post-800x600-26125.jpg"/>
          <p:cNvPicPr>
            <a:picLocks noChangeAspect="1" noChangeArrowheads="1"/>
          </p:cNvPicPr>
          <p:nvPr/>
        </p:nvPicPr>
        <p:blipFill>
          <a:blip r:embed="rId2" cstate="print"/>
          <a:srcRect/>
          <a:stretch>
            <a:fillRect/>
          </a:stretch>
        </p:blipFill>
        <p:spPr bwMode="auto">
          <a:xfrm>
            <a:off x="5867400" y="4572000"/>
            <a:ext cx="2641600" cy="1981200"/>
          </a:xfrm>
          <a:prstGeom prst="rect">
            <a:avLst/>
          </a:prstGeom>
          <a:ln>
            <a:noFill/>
          </a:ln>
          <a:effectLst>
            <a:softEdge rad="112500"/>
          </a:effectLst>
        </p:spPr>
      </p:pic>
      <p:pic>
        <p:nvPicPr>
          <p:cNvPr id="3076" name="Picture 4" descr="http://oana.isacescu.ro/wp-content/uploads/2010/12/sarmaluta-pe-foaie-de-varza.jpg"/>
          <p:cNvPicPr>
            <a:picLocks noChangeAspect="1" noChangeArrowheads="1"/>
          </p:cNvPicPr>
          <p:nvPr/>
        </p:nvPicPr>
        <p:blipFill>
          <a:blip r:embed="rId3" cstate="print"/>
          <a:srcRect/>
          <a:stretch>
            <a:fillRect/>
          </a:stretch>
        </p:blipFill>
        <p:spPr bwMode="auto">
          <a:xfrm>
            <a:off x="3200400" y="4648200"/>
            <a:ext cx="2540000" cy="1905000"/>
          </a:xfrm>
          <a:prstGeom prst="rect">
            <a:avLst/>
          </a:prstGeom>
          <a:ln>
            <a:noFill/>
          </a:ln>
          <a:effectLst>
            <a:softEdge rad="112500"/>
          </a:effectLst>
        </p:spPr>
      </p:pic>
      <p:pic>
        <p:nvPicPr>
          <p:cNvPr id="3078" name="Picture 6" descr="http://4.bp.blogspot.com/-aXTe9gWVg1c/U4NorIllM0I/AAAAAAAAMrw/_aMqwATnkB4/s1600/umplutura-pentru-sarmale-preparare.jpg"/>
          <p:cNvPicPr>
            <a:picLocks noChangeAspect="1" noChangeArrowheads="1"/>
          </p:cNvPicPr>
          <p:nvPr/>
        </p:nvPicPr>
        <p:blipFill>
          <a:blip r:embed="rId4" cstate="print"/>
          <a:srcRect/>
          <a:stretch>
            <a:fillRect/>
          </a:stretch>
        </p:blipFill>
        <p:spPr bwMode="auto">
          <a:xfrm>
            <a:off x="762000" y="4724400"/>
            <a:ext cx="2209800" cy="1887998"/>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8229600" cy="685800"/>
          </a:xfrm>
        </p:spPr>
        <p:txBody>
          <a:bodyPr>
            <a:normAutofit fontScale="90000"/>
          </a:bodyPr>
          <a:lstStyle/>
          <a:p>
            <a:pPr algn="ctr"/>
            <a:r>
              <a:rPr lang="en-US" u="sng" dirty="0" smtClean="0">
                <a:solidFill>
                  <a:schemeClr val="bg1"/>
                </a:solidFill>
              </a:rPr>
              <a:t>ODA SARMALEI</a:t>
            </a:r>
            <a:endParaRPr lang="en-US" u="sng" dirty="0">
              <a:solidFill>
                <a:schemeClr val="bg1"/>
              </a:solidFill>
            </a:endParaRPr>
          </a:p>
        </p:txBody>
      </p:sp>
      <p:sp>
        <p:nvSpPr>
          <p:cNvPr id="11" name="TextBox 10"/>
          <p:cNvSpPr txBox="1"/>
          <p:nvPr/>
        </p:nvSpPr>
        <p:spPr>
          <a:xfrm>
            <a:off x="914400" y="1905000"/>
            <a:ext cx="3962400" cy="369332"/>
          </a:xfrm>
          <a:prstGeom prst="rect">
            <a:avLst/>
          </a:prstGeom>
          <a:noFill/>
        </p:spPr>
        <p:txBody>
          <a:bodyPr wrap="square" rtlCol="0">
            <a:spAutoFit/>
          </a:bodyPr>
          <a:lstStyle/>
          <a:p>
            <a:endParaRPr lang="en-US" dirty="0"/>
          </a:p>
        </p:txBody>
      </p:sp>
      <p:sp>
        <p:nvSpPr>
          <p:cNvPr id="2050" name="Rectangle 2"/>
          <p:cNvSpPr>
            <a:spLocks noChangeArrowheads="1"/>
          </p:cNvSpPr>
          <p:nvPr/>
        </p:nvSpPr>
        <p:spPr bwMode="auto">
          <a:xfrm>
            <a:off x="381000" y="887135"/>
            <a:ext cx="7010400"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en-US" sz="2800" b="1" i="0" u="none" strike="noStrike" cap="none" normalizeH="0" baseline="0" dirty="0" smtClean="0">
                <a:ln>
                  <a:noFill/>
                </a:ln>
                <a:solidFill>
                  <a:schemeClr val="tx1"/>
                </a:solidFill>
                <a:effectLst/>
                <a:latin typeface="Calibri"/>
                <a:ea typeface="Calibri" pitchFamily="34" charset="0"/>
                <a:cs typeface="Vijaya" pitchFamily="34" charset="0"/>
              </a:rPr>
              <a:t>  </a:t>
            </a:r>
            <a:r>
              <a:rPr kumimoji="0" lang="vi-VN" sz="2800" b="1" i="0" u="none" strike="noStrike" cap="none" normalizeH="0" baseline="0" dirty="0" smtClean="0">
                <a:ln>
                  <a:noFill/>
                </a:ln>
                <a:solidFill>
                  <a:schemeClr val="tx1"/>
                </a:solidFill>
                <a:effectLst/>
                <a:latin typeface="Calibri"/>
                <a:ea typeface="Calibri" pitchFamily="34" charset="0"/>
                <a:cs typeface="Vijaya" pitchFamily="34" charset="0"/>
              </a:rPr>
              <a:t>«</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Cum s-ar defini sarmaua?</a:t>
            </a:r>
            <a:endParaRPr kumimoji="0" lang="en-US" sz="2800" b="1" i="0" u="none" strike="noStrike" cap="none" normalizeH="0" baseline="0" dirty="0" smtClean="0">
              <a:ln>
                <a:noFill/>
              </a:ln>
              <a:solidFill>
                <a:schemeClr val="tx1"/>
              </a:solidFill>
              <a:effectLst/>
              <a:latin typeface="Vijaya" pitchFamily="34" charset="0"/>
              <a:cs typeface="Vijay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Vi</a:t>
            </a:r>
            <a:r>
              <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s</a:t>
            </a:r>
            <a:r>
              <a:rPr kumimoji="0" lang="en-US" sz="2800" b="1" i="0" u="none" strike="noStrike" cap="none" normalizeH="0" dirty="0" smtClean="0">
                <a:ln>
                  <a:noFill/>
                </a:ln>
                <a:solidFill>
                  <a:schemeClr val="tx1"/>
                </a:solidFill>
                <a:effectLst/>
                <a:latin typeface="Vijaya" pitchFamily="34" charset="0"/>
                <a:ea typeface="Calibri" pitchFamily="34" charset="0"/>
                <a:cs typeface="Vijaya" pitchFamily="34" charset="0"/>
              </a:rPr>
              <a:t> </a:t>
            </a:r>
            <a:r>
              <a:rPr kumimoji="0" lang="en-US" sz="2800" b="1" i="0" u="none" strike="noStrike" cap="none" normalizeH="0" dirty="0" err="1" smtClean="0">
                <a:ln>
                  <a:noFill/>
                </a:ln>
                <a:solidFill>
                  <a:schemeClr val="tx1"/>
                </a:solidFill>
                <a:effectLst/>
                <a:latin typeface="Vijaya" pitchFamily="34" charset="0"/>
                <a:ea typeface="Calibri" pitchFamily="34" charset="0"/>
                <a:cs typeface="Vijaya" pitchFamily="34" charset="0"/>
              </a:rPr>
              <a:t>i</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naripat al verzei ce-l avu c</a:t>
            </a:r>
            <a:r>
              <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t a durat</a:t>
            </a:r>
            <a:b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b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somnul lung metamorfozi</a:t>
            </a:r>
            <a:r>
              <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c</a:t>
            </a:r>
            <a:r>
              <a:rPr kumimoji="0" lang="en-US" sz="2800" b="1" i="0" u="none" strike="noStrike" cap="none" normalizeH="0" dirty="0" smtClean="0">
                <a:ln>
                  <a:noFill/>
                </a:ln>
                <a:solidFill>
                  <a:schemeClr val="tx1"/>
                </a:solidFill>
                <a:effectLst/>
                <a:latin typeface="Vijaya" pitchFamily="34" charset="0"/>
                <a:ea typeface="Calibri" pitchFamily="34" charset="0"/>
                <a:cs typeface="Vijaya" pitchFamily="34" charset="0"/>
              </a:rPr>
              <a:t> </a:t>
            </a:r>
            <a:r>
              <a:rPr kumimoji="0" lang="en-US" sz="2800" b="1" i="0" u="none" strike="noStrike" cap="none" normalizeH="0" dirty="0" err="1" smtClean="0">
                <a:ln>
                  <a:noFill/>
                </a:ln>
                <a:solidFill>
                  <a:schemeClr val="tx1"/>
                </a:solidFill>
                <a:effectLst/>
                <a:latin typeface="Vijaya" pitchFamily="34" charset="0"/>
                <a:ea typeface="Calibri" pitchFamily="34" charset="0"/>
                <a:cs typeface="Vijaya" pitchFamily="34" charset="0"/>
              </a:rPr>
              <a:t>i</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n butoiul de murat...</a:t>
            </a:r>
            <a:endParaRPr kumimoji="0" lang="en-US" sz="2800" b="1" i="0" u="none" strike="noStrike" cap="none" normalizeH="0" baseline="0" dirty="0" smtClean="0">
              <a:ln>
                <a:noFill/>
              </a:ln>
              <a:solidFill>
                <a:schemeClr val="tx1"/>
              </a:solidFill>
              <a:effectLst/>
              <a:latin typeface="Vijaya" pitchFamily="34" charset="0"/>
              <a:cs typeface="Vijay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Potpuriu de por</a:t>
            </a:r>
            <a:r>
              <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c</a:t>
            </a:r>
            <a:r>
              <a:rPr kumimoji="0" lang="en-US" sz="2800" b="1" i="0" u="none" strike="noStrike" cap="none" normalizeH="0" dirty="0" smtClean="0">
                <a:ln>
                  <a:noFill/>
                </a:ln>
                <a:solidFill>
                  <a:schemeClr val="tx1"/>
                </a:solidFill>
                <a:effectLst/>
                <a:latin typeface="Vijaya" pitchFamily="34" charset="0"/>
                <a:ea typeface="Calibri" pitchFamily="34" charset="0"/>
                <a:cs typeface="Vijaya" pitchFamily="34" charset="0"/>
              </a:rPr>
              <a:t> s</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i va</a:t>
            </a:r>
            <a:r>
              <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ca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 simfonia to</a:t>
            </a:r>
            <a:r>
              <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ca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turii,</a:t>
            </a:r>
            <a:b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b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imn de lau</a:t>
            </a:r>
            <a:r>
              <a:rPr kumimoji="0" lang="en-US" sz="2800" b="1" i="0" u="none" strike="noStrike" cap="none" normalizeH="0" baseline="0" dirty="0" err="1" smtClean="0">
                <a:ln>
                  <a:noFill/>
                </a:ln>
                <a:solidFill>
                  <a:schemeClr val="tx1"/>
                </a:solidFill>
                <a:effectLst/>
                <a:latin typeface="Vijaya" pitchFamily="34" charset="0"/>
                <a:ea typeface="Calibri" pitchFamily="34" charset="0"/>
                <a:cs typeface="Vijaya" pitchFamily="34" charset="0"/>
              </a:rPr>
              <a:t>da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 m</a:t>
            </a:r>
            <a:r>
              <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n</a:t>
            </a:r>
            <a:r>
              <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car</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i</a:t>
            </a:r>
            <a:r>
              <a:rPr kumimoji="0" lang="en-US" sz="2800" b="1" i="0" u="none" strike="noStrike" cap="none" normalizeH="0" baseline="0" dirty="0" err="1" smtClean="0">
                <a:ln>
                  <a:noFill/>
                </a:ln>
                <a:solidFill>
                  <a:schemeClr val="tx1"/>
                </a:solidFill>
                <a:effectLst/>
                <a:latin typeface="Vijaya" pitchFamily="34" charset="0"/>
                <a:ea typeface="Calibri" pitchFamily="34" charset="0"/>
                <a:cs typeface="Vijaya" pitchFamily="34" charset="0"/>
              </a:rPr>
              <a:t>i</a:t>
            </a:r>
            <a:r>
              <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a:t>
            </a:r>
            <a:r>
              <a:rPr kumimoji="0" lang="en-US" sz="2800" b="1" i="0" u="none" strike="noStrike" cap="none" normalizeH="0" dirty="0" smtClean="0">
                <a:ln>
                  <a:noFill/>
                </a:ln>
                <a:solidFill>
                  <a:schemeClr val="tx1"/>
                </a:solidFill>
                <a:effectLst/>
                <a:latin typeface="Vijaya" pitchFamily="34" charset="0"/>
                <a:ea typeface="Calibri" pitchFamily="34" charset="0"/>
                <a:cs typeface="Vijaya" pitchFamily="34" charset="0"/>
              </a:rPr>
              <a:t> </a:t>
            </a:r>
            <a:r>
              <a:rPr kumimoji="0" lang="en-US" sz="2800" b="1" i="0" u="none" strike="noStrike" cap="none" normalizeH="0" dirty="0" err="1" smtClean="0">
                <a:ln>
                  <a:noFill/>
                </a:ln>
                <a:solidFill>
                  <a:schemeClr val="tx1"/>
                </a:solidFill>
                <a:effectLst/>
                <a:latin typeface="Vijaya" pitchFamily="34" charset="0"/>
                <a:ea typeface="Calibri" pitchFamily="34" charset="0"/>
                <a:cs typeface="Vijaya" pitchFamily="34" charset="0"/>
              </a:rPr>
              <a:t>invatat</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a</a:t>
            </a:r>
            <a:r>
              <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t</a:t>
            </a:r>
            <a:r>
              <a:rPr kumimoji="0" lang="en-US" sz="2800" b="1" i="0" u="none" strike="noStrike" cap="none" normalizeH="0" dirty="0" smtClean="0">
                <a:ln>
                  <a:noFill/>
                </a:ln>
                <a:solidFill>
                  <a:schemeClr val="tx1"/>
                </a:solidFill>
                <a:effectLst/>
                <a:latin typeface="Vijaya" pitchFamily="34" charset="0"/>
                <a:ea typeface="Calibri" pitchFamily="34" charset="0"/>
                <a:cs typeface="Vijaya" pitchFamily="34" charset="0"/>
              </a:rPr>
              <a:t> </a:t>
            </a:r>
            <a:r>
              <a:rPr kumimoji="0" lang="en-US" sz="2800" b="1" i="0" u="none" strike="noStrike" cap="none" normalizeH="0" dirty="0" err="1" smtClean="0">
                <a:ln>
                  <a:noFill/>
                </a:ln>
                <a:solidFill>
                  <a:schemeClr val="tx1"/>
                </a:solidFill>
                <a:effectLst/>
                <a:latin typeface="Vijaya" pitchFamily="34" charset="0"/>
                <a:ea typeface="Calibri" pitchFamily="34" charset="0"/>
                <a:cs typeface="Vijaya" pitchFamily="34" charset="0"/>
              </a:rPr>
              <a:t>i</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n cerul gurii.</a:t>
            </a:r>
            <a:endParaRPr kumimoji="0" lang="en-US" sz="2800" b="1" i="0" u="none" strike="noStrike" cap="none" normalizeH="0" baseline="0" dirty="0" smtClean="0">
              <a:ln>
                <a:noFill/>
              </a:ln>
              <a:solidFill>
                <a:schemeClr val="tx1"/>
              </a:solidFill>
              <a:effectLst/>
              <a:latin typeface="Vijaya" pitchFamily="34" charset="0"/>
              <a:cs typeface="Vijay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O coche</a:t>
            </a:r>
            <a:r>
              <a:rPr kumimoji="0" lang="en-US" sz="2800" b="1" i="0" u="none" strike="noStrike" cap="none" normalizeH="0" baseline="0" dirty="0" err="1" smtClean="0">
                <a:ln>
                  <a:noFill/>
                </a:ln>
                <a:solidFill>
                  <a:schemeClr val="tx1"/>
                </a:solidFill>
                <a:effectLst/>
                <a:latin typeface="Vijaya" pitchFamily="34" charset="0"/>
                <a:ea typeface="Calibri" pitchFamily="34" charset="0"/>
                <a:cs typeface="Vijaya" pitchFamily="34" charset="0"/>
              </a:rPr>
              <a:t>ta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 care</a:t>
            </a:r>
            <a:r>
              <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-s</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i scal</a:t>
            </a:r>
            <a:r>
              <a:rPr lang="en-US" sz="2800" b="1" dirty="0" err="1" smtClean="0">
                <a:latin typeface="Vijaya" pitchFamily="34" charset="0"/>
                <a:ea typeface="Calibri" pitchFamily="34" charset="0"/>
                <a:cs typeface="Vijaya" pitchFamily="34" charset="0"/>
              </a:rPr>
              <a:t>da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 trupu-n so</a:t>
            </a:r>
            <a:r>
              <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s</a:t>
            </a:r>
            <a:r>
              <a:rPr kumimoji="0" lang="en-US" sz="2800" b="1" i="0" u="none" strike="noStrike" cap="none" normalizeH="0" dirty="0" smtClean="0">
                <a:ln>
                  <a:noFill/>
                </a:ln>
                <a:solidFill>
                  <a:schemeClr val="tx1"/>
                </a:solidFill>
                <a:effectLst/>
                <a:latin typeface="Vijaya" pitchFamily="34" charset="0"/>
                <a:ea typeface="Calibri" pitchFamily="34" charset="0"/>
                <a:cs typeface="Vijaya" pitchFamily="34" charset="0"/>
              </a:rPr>
              <a:t> </a:t>
            </a:r>
            <a:r>
              <a:rPr kumimoji="0" lang="en-US" sz="2800" b="1" i="0" u="none" strike="noStrike" cap="none" normalizeH="0" dirty="0" err="1" smtClean="0">
                <a:ln>
                  <a:noFill/>
                </a:ln>
                <a:solidFill>
                  <a:schemeClr val="tx1"/>
                </a:solidFill>
                <a:effectLst/>
                <a:latin typeface="Vijaya" pitchFamily="34" charset="0"/>
                <a:ea typeface="Calibri" pitchFamily="34" charset="0"/>
                <a:cs typeface="Vijaya" pitchFamily="34" charset="0"/>
              </a:rPr>
              <a:t>si</a:t>
            </a:r>
            <a:r>
              <a:rPr kumimoji="0" lang="en-US" sz="2800" b="1" i="0" u="none" strike="noStrike" cap="none" normalizeH="0" dirty="0" smtClean="0">
                <a:ln>
                  <a:noFill/>
                </a:ln>
                <a:solidFill>
                  <a:schemeClr val="tx1"/>
                </a:solidFill>
                <a:effectLst/>
                <a:latin typeface="Vijaya" pitchFamily="34" charset="0"/>
                <a:ea typeface="Calibri" pitchFamily="34" charset="0"/>
                <a:cs typeface="Vijaya" pitchFamily="34" charset="0"/>
              </a:rPr>
              <a:t> </a:t>
            </a:r>
            <a:r>
              <a:rPr kumimoji="0" lang="en-US" sz="2800" b="1" i="0" u="none" strike="noStrike" cap="none" normalizeH="0" dirty="0" err="1" smtClean="0">
                <a:ln>
                  <a:noFill/>
                </a:ln>
                <a:solidFill>
                  <a:schemeClr val="tx1"/>
                </a:solidFill>
                <a:effectLst/>
                <a:latin typeface="Vijaya" pitchFamily="34" charset="0"/>
                <a:ea typeface="Calibri" pitchFamily="34" charset="0"/>
                <a:cs typeface="Vijaya" pitchFamily="34" charset="0"/>
              </a:rPr>
              <a:t>i</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n smânt</a:t>
            </a:r>
            <a:r>
              <a:rPr kumimoji="0" lang="en-US" sz="2800" b="1" i="0" u="none" strike="noStrike" cap="none" normalizeH="0" baseline="0" dirty="0" err="1" smtClean="0">
                <a:ln>
                  <a:noFill/>
                </a:ln>
                <a:solidFill>
                  <a:schemeClr val="tx1"/>
                </a:solidFill>
                <a:effectLst/>
                <a:latin typeface="Vijaya" pitchFamily="34" charset="0"/>
                <a:ea typeface="Calibri" pitchFamily="34" charset="0"/>
                <a:cs typeface="Vijaya" pitchFamily="34" charset="0"/>
              </a:rPr>
              <a:t>ana</a:t>
            </a:r>
            <a:r>
              <a:rPr kumimoji="0" lang="en-US" sz="2800" b="1" i="0" u="none" strike="noStrike" cap="none" normalizeH="0" dirty="0" smtClean="0">
                <a:ln>
                  <a:noFill/>
                </a:ln>
                <a:solidFill>
                  <a:schemeClr val="tx1"/>
                </a:solidFill>
                <a:effectLst/>
                <a:latin typeface="Vijaya" pitchFamily="34" charset="0"/>
                <a:ea typeface="Calibri" pitchFamily="34" charset="0"/>
                <a:cs typeface="Vijaya" pitchFamily="34" charset="0"/>
              </a:rPr>
              <a:t> </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800" b="1" i="0" u="none" strike="noStrike" cap="none" normalizeH="0" dirty="0" smtClean="0">
                <a:ln>
                  <a:noFill/>
                </a:ln>
                <a:solidFill>
                  <a:schemeClr val="tx1"/>
                </a:solidFill>
                <a:effectLst/>
                <a:latin typeface="Vijaya" pitchFamily="34" charset="0"/>
                <a:ea typeface="Calibri" pitchFamily="34" charset="0"/>
                <a:cs typeface="Vijaya" pitchFamily="34" charset="0"/>
              </a:rPr>
              <a:t>S</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i se-n</a:t>
            </a:r>
            <a:r>
              <a:rPr kumimoji="0" lang="en-US" sz="2800" b="1" i="0" u="none" strike="noStrike" cap="none" normalizeH="0" baseline="0" dirty="0" err="1" smtClean="0">
                <a:ln>
                  <a:noFill/>
                </a:ln>
                <a:solidFill>
                  <a:schemeClr val="tx1"/>
                </a:solidFill>
                <a:effectLst/>
                <a:latin typeface="Vijaya" pitchFamily="34" charset="0"/>
                <a:ea typeface="Calibri" pitchFamily="34" charset="0"/>
                <a:cs typeface="Vijaya" pitchFamily="34" charset="0"/>
              </a:rPr>
              <a:t>fas</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oa</a:t>
            </a:r>
            <a:r>
              <a:rPr kumimoji="0" lang="en-US" sz="2800" b="1" i="0" u="none" strike="noStrike" cap="none" normalizeH="0" baseline="0" dirty="0" err="1" smtClean="0">
                <a:ln>
                  <a:noFill/>
                </a:ln>
                <a:solidFill>
                  <a:schemeClr val="tx1"/>
                </a:solidFill>
                <a:effectLst/>
                <a:latin typeface="Vijaya" pitchFamily="34" charset="0"/>
                <a:ea typeface="Calibri" pitchFamily="34" charset="0"/>
                <a:cs typeface="Vijaya" pitchFamily="34" charset="0"/>
              </a:rPr>
              <a:t>ra</a:t>
            </a:r>
            <a:r>
              <a:rPr kumimoji="0" lang="en-US" sz="2800" b="1" i="0" u="none" strike="noStrike" cap="none" normalizeH="0" dirty="0" smtClean="0">
                <a:ln>
                  <a:noFill/>
                </a:ln>
                <a:solidFill>
                  <a:schemeClr val="tx1"/>
                </a:solidFill>
                <a:effectLst/>
                <a:latin typeface="Vijaya" pitchFamily="34" charset="0"/>
                <a:ea typeface="Calibri" pitchFamily="34" charset="0"/>
                <a:cs typeface="Vijaya" pitchFamily="34" charset="0"/>
              </a:rPr>
              <a:t> </a:t>
            </a:r>
            <a:r>
              <a:rPr kumimoji="0" lang="en-US" sz="2800" b="1" i="0" u="none" strike="noStrike" cap="none" normalizeH="0" dirty="0" err="1" smtClean="0">
                <a:ln>
                  <a:noFill/>
                </a:ln>
                <a:solidFill>
                  <a:schemeClr val="tx1"/>
                </a:solidFill>
                <a:effectLst/>
                <a:latin typeface="Vijaya" pitchFamily="34" charset="0"/>
                <a:ea typeface="Calibri" pitchFamily="34" charset="0"/>
                <a:cs typeface="Vijaya" pitchFamily="34" charset="0"/>
              </a:rPr>
              <a:t>i</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n var</a:t>
            </a:r>
            <a:r>
              <a:rPr kumimoji="0" lang="en-US" sz="2800" b="1" i="0" u="none" strike="noStrike" cap="none" normalizeH="0" baseline="0" dirty="0" err="1" smtClean="0">
                <a:ln>
                  <a:noFill/>
                </a:ln>
                <a:solidFill>
                  <a:schemeClr val="tx1"/>
                </a:solidFill>
                <a:effectLst/>
                <a:latin typeface="Vijaya" pitchFamily="34" charset="0"/>
                <a:ea typeface="Calibri" pitchFamily="34" charset="0"/>
                <a:cs typeface="Vijaya" pitchFamily="34" charset="0"/>
              </a:rPr>
              <a:t>za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 c</a:t>
            </a:r>
            <a:r>
              <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a</a:t>
            </a:r>
            <a:r>
              <a:rPr kumimoji="0" lang="en-US" sz="2800" b="1" i="0" u="none" strike="noStrike" cap="none" normalizeH="0" dirty="0" smtClean="0">
                <a:ln>
                  <a:noFill/>
                </a:ln>
                <a:solidFill>
                  <a:schemeClr val="tx1"/>
                </a:solidFill>
                <a:effectLst/>
                <a:latin typeface="Vijaya" pitchFamily="34" charset="0"/>
                <a:ea typeface="Calibri" pitchFamily="34" charset="0"/>
                <a:cs typeface="Vijaya" pitchFamily="34" charset="0"/>
              </a:rPr>
              <a:t> </a:t>
            </a:r>
            <a:r>
              <a:rPr kumimoji="0" lang="en-US" sz="2800" b="1" i="0" u="none" strike="noStrike" cap="none" normalizeH="0" dirty="0" err="1" smtClean="0">
                <a:ln>
                  <a:noFill/>
                </a:ln>
                <a:solidFill>
                  <a:schemeClr val="tx1"/>
                </a:solidFill>
                <a:effectLst/>
                <a:latin typeface="Vijaya" pitchFamily="34" charset="0"/>
                <a:ea typeface="Calibri" pitchFamily="34" charset="0"/>
                <a:cs typeface="Vijaya" pitchFamily="34" charset="0"/>
              </a:rPr>
              <a:t>i</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n valuri de cad</a:t>
            </a:r>
            <a:r>
              <a:rPr kumimoji="0" lang="en-US" sz="2800" b="1" i="0" u="none" strike="noStrike" cap="none" normalizeH="0" baseline="0" dirty="0" err="1" smtClean="0">
                <a:ln>
                  <a:noFill/>
                </a:ln>
                <a:solidFill>
                  <a:schemeClr val="tx1"/>
                </a:solidFill>
                <a:effectLst/>
                <a:latin typeface="Vijaya" pitchFamily="34" charset="0"/>
                <a:ea typeface="Calibri" pitchFamily="34" charset="0"/>
                <a:cs typeface="Vijaya" pitchFamily="34" charset="0"/>
              </a:rPr>
              <a:t>ana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a:t>
            </a:r>
            <a:endParaRPr kumimoji="0" lang="en-US" sz="2800" b="1" i="0" u="none" strike="noStrike" cap="none" normalizeH="0" baseline="0" dirty="0" smtClean="0">
              <a:ln>
                <a:noFill/>
              </a:ln>
              <a:solidFill>
                <a:schemeClr val="tx1"/>
              </a:solidFill>
              <a:effectLst/>
              <a:latin typeface="Vijaya" pitchFamily="34" charset="0"/>
              <a:cs typeface="Vijay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O abi</a:t>
            </a:r>
            <a:r>
              <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la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 diploma</a:t>
            </a:r>
            <a:r>
              <a:rPr kumimoji="0" lang="en-US" sz="2800" b="1" i="0" u="none" strike="noStrike" cap="none" normalizeH="0" baseline="0" dirty="0" err="1" smtClean="0">
                <a:ln>
                  <a:noFill/>
                </a:ln>
                <a:solidFill>
                  <a:schemeClr val="tx1"/>
                </a:solidFill>
                <a:effectLst/>
                <a:latin typeface="Vijaya" pitchFamily="34" charset="0"/>
                <a:ea typeface="Calibri" pitchFamily="34" charset="0"/>
                <a:cs typeface="Vijaya" pitchFamily="34" charset="0"/>
              </a:rPr>
              <a:t>ta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 ce-a-ncheiat o strân</a:t>
            </a:r>
            <a:r>
              <a:rPr kumimoji="0" lang="en-US" sz="2800" b="1" i="0" u="none" strike="noStrike" cap="none" normalizeH="0" baseline="0" dirty="0" err="1" smtClean="0">
                <a:ln>
                  <a:noFill/>
                </a:ln>
                <a:solidFill>
                  <a:schemeClr val="tx1"/>
                </a:solidFill>
                <a:effectLst/>
                <a:latin typeface="Vijaya" pitchFamily="34" charset="0"/>
                <a:ea typeface="Calibri" pitchFamily="34" charset="0"/>
                <a:cs typeface="Vijaya" pitchFamily="34" charset="0"/>
              </a:rPr>
              <a:t>sa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 li</a:t>
            </a:r>
            <a:r>
              <a:rPr kumimoji="0" lang="en-US" sz="2800" b="1" i="0" u="none" strike="noStrike" cap="none" normalizeH="0" baseline="0" dirty="0" err="1" smtClean="0">
                <a:ln>
                  <a:noFill/>
                </a:ln>
                <a:solidFill>
                  <a:schemeClr val="tx1"/>
                </a:solidFill>
                <a:effectLst/>
                <a:latin typeface="Vijaya" pitchFamily="34" charset="0"/>
                <a:ea typeface="Calibri" pitchFamily="34" charset="0"/>
                <a:cs typeface="Vijaya" pitchFamily="34" charset="0"/>
              </a:rPr>
              <a:t>ga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
            </a:r>
            <a:b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b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c-o</a:t>
            </a:r>
            <a:r>
              <a:rPr kumimoji="0" lang="en-US" sz="2800" b="1" i="0" u="none" strike="noStrike" cap="none" normalizeH="0" dirty="0" smtClean="0">
                <a:ln>
                  <a:noFill/>
                </a:ln>
                <a:solidFill>
                  <a:schemeClr val="tx1"/>
                </a:solidFill>
                <a:effectLst/>
                <a:latin typeface="Vijaya" pitchFamily="34" charset="0"/>
                <a:ea typeface="Calibri" pitchFamily="34" charset="0"/>
                <a:cs typeface="Vijaya" pitchFamily="34" charset="0"/>
              </a:rPr>
              <a:t> </a:t>
            </a:r>
            <a:r>
              <a:rPr kumimoji="0" lang="en-US" sz="2800" b="1" i="0" u="none" strike="noStrike" cap="none" normalizeH="0" dirty="0" err="1" smtClean="0">
                <a:ln>
                  <a:noFill/>
                </a:ln>
                <a:solidFill>
                  <a:schemeClr val="tx1"/>
                </a:solidFill>
                <a:effectLst/>
                <a:latin typeface="Vijaya" pitchFamily="34" charset="0"/>
                <a:ea typeface="Calibri" pitchFamily="34" charset="0"/>
                <a:cs typeface="Vijaya" pitchFamily="34" charset="0"/>
              </a:rPr>
              <a:t>bardaca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 de vin </a:t>
            </a:r>
            <a:r>
              <a:rPr kumimoji="0" lang="en-US" sz="2800" b="1" i="0" u="none" strike="noStrike" cap="none" normalizeH="0" baseline="0" dirty="0" err="1" smtClean="0">
                <a:ln>
                  <a:noFill/>
                </a:ln>
                <a:solidFill>
                  <a:schemeClr val="tx1"/>
                </a:solidFill>
                <a:effectLst/>
                <a:latin typeface="Vijaya" pitchFamily="34" charset="0"/>
                <a:ea typeface="Calibri" pitchFamily="34" charset="0"/>
                <a:cs typeface="Vijaya" pitchFamily="34" charset="0"/>
              </a:rPr>
              <a:t>rosu</a:t>
            </a:r>
            <a:r>
              <a:rPr kumimoji="0" lang="en-US" sz="2800" b="1" i="0" u="none" strike="noStrike" cap="none" normalizeH="0" dirty="0" smtClean="0">
                <a:ln>
                  <a:noFill/>
                </a:ln>
                <a:solidFill>
                  <a:schemeClr val="tx1"/>
                </a:solidFill>
                <a:effectLst/>
                <a:latin typeface="Vijaya" pitchFamily="34" charset="0"/>
                <a:ea typeface="Calibri" pitchFamily="34" charset="0"/>
                <a:cs typeface="Vijaya" pitchFamily="34" charset="0"/>
              </a:rPr>
              <a:t> s</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i-un ceaun</a:t>
            </a:r>
            <a:r>
              <a:rPr kumimoji="0" lang="en-US" sz="2800" b="1" i="0" u="none" strike="noStrike" cap="none" normalizeH="0" dirty="0" smtClean="0">
                <a:ln>
                  <a:noFill/>
                </a:ln>
                <a:solidFill>
                  <a:schemeClr val="tx1"/>
                </a:solidFill>
                <a:effectLst/>
                <a:latin typeface="Vijaya" pitchFamily="34" charset="0"/>
                <a:ea typeface="Calibri" pitchFamily="34" charset="0"/>
                <a:cs typeface="Vijaya" pitchFamily="34" charset="0"/>
              </a:rPr>
              <a:t> de </a:t>
            </a:r>
            <a:r>
              <a:rPr kumimoji="0" lang="en-US" sz="2800" b="1" i="0" u="none" strike="noStrike" cap="none" normalizeH="0" dirty="0" err="1" smtClean="0">
                <a:ln>
                  <a:noFill/>
                </a:ln>
                <a:solidFill>
                  <a:schemeClr val="tx1"/>
                </a:solidFill>
                <a:effectLst/>
                <a:latin typeface="Vijaya" pitchFamily="34" charset="0"/>
                <a:ea typeface="Calibri" pitchFamily="34" charset="0"/>
                <a:cs typeface="Vijaya" pitchFamily="34" charset="0"/>
              </a:rPr>
              <a:t>mamaliga</a:t>
            </a:r>
            <a:r>
              <a:rPr kumimoji="0" lang="vi-VN"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rPr>
              <a:t>.</a:t>
            </a:r>
            <a:endParaRPr kumimoji="0" lang="en-US" sz="2800" b="1" i="0" u="none" strike="noStrike" cap="none" normalizeH="0" baseline="0" dirty="0" smtClean="0">
              <a:ln>
                <a:noFill/>
              </a:ln>
              <a:solidFill>
                <a:schemeClr val="tx1"/>
              </a:solidFill>
              <a:effectLst/>
              <a:latin typeface="Vijaya" pitchFamily="34" charset="0"/>
              <a:ea typeface="Calibri" pitchFamily="34" charset="0"/>
              <a:cs typeface="Vijaya" pitchFamily="34" charset="0"/>
            </a:endParaRPr>
          </a:p>
          <a:p>
            <a:pPr lvl="0" fontAlgn="base">
              <a:spcBef>
                <a:spcPct val="0"/>
              </a:spcBef>
              <a:spcAft>
                <a:spcPct val="0"/>
              </a:spcAft>
              <a:buFontTx/>
              <a:buChar char="•"/>
              <a:tabLst>
                <a:tab pos="457200" algn="l"/>
              </a:tabLst>
            </a:pPr>
            <a:r>
              <a:rPr lang="vi-VN" sz="2800" b="1" dirty="0" smtClean="0">
                <a:latin typeface="Vijaya" pitchFamily="34" charset="0"/>
                <a:ea typeface="Calibri" pitchFamily="34" charset="0"/>
                <a:cs typeface="Vijaya" pitchFamily="34" charset="0"/>
              </a:rPr>
              <a:t>Oponen</a:t>
            </a:r>
            <a:r>
              <a:rPr lang="en-US" sz="2800" b="1" dirty="0" err="1" smtClean="0">
                <a:latin typeface="Vijaya" pitchFamily="34" charset="0"/>
                <a:ea typeface="Calibri" pitchFamily="34" charset="0"/>
                <a:cs typeface="Vijaya" pitchFamily="34" charset="0"/>
              </a:rPr>
              <a:t>ta</a:t>
            </a:r>
            <a:r>
              <a:rPr lang="vi-VN" sz="2800" b="1" dirty="0" smtClean="0">
                <a:latin typeface="Vijaya" pitchFamily="34" charset="0"/>
                <a:ea typeface="Calibri" pitchFamily="34" charset="0"/>
                <a:cs typeface="Vijaya" pitchFamily="34" charset="0"/>
              </a:rPr>
              <a:t> din principi</a:t>
            </a:r>
            <a:r>
              <a:rPr lang="en-US" sz="2800" b="1" dirty="0" smtClean="0">
                <a:latin typeface="Vijaya" pitchFamily="34" charset="0"/>
                <a:ea typeface="Calibri" pitchFamily="34" charset="0"/>
                <a:cs typeface="Vijaya" pitchFamily="34" charset="0"/>
              </a:rPr>
              <a:t>u s</a:t>
            </a:r>
            <a:r>
              <a:rPr lang="vi-VN" sz="2800" b="1" dirty="0" smtClean="0">
                <a:latin typeface="Vijaya" pitchFamily="34" charset="0"/>
                <a:ea typeface="Calibri" pitchFamily="34" charset="0"/>
                <a:cs typeface="Vijaya" pitchFamily="34" charset="0"/>
              </a:rPr>
              <a:t>i un str</a:t>
            </a:r>
            <a:r>
              <a:rPr lang="en-US" sz="2800" b="1" dirty="0" smtClean="0">
                <a:latin typeface="Vijaya" pitchFamily="34" charset="0"/>
                <a:ea typeface="Calibri" pitchFamily="34" charset="0"/>
                <a:cs typeface="Vijaya" pitchFamily="34" charset="0"/>
              </a:rPr>
              <a:t>as</a:t>
            </a:r>
            <a:r>
              <a:rPr lang="vi-VN" sz="2800" b="1" dirty="0" smtClean="0">
                <a:latin typeface="Vijaya" pitchFamily="34" charset="0"/>
                <a:ea typeface="Calibri" pitchFamily="34" charset="0"/>
                <a:cs typeface="Vijaya" pitchFamily="34" charset="0"/>
              </a:rPr>
              <a:t>nic adversar</a:t>
            </a:r>
            <a:br>
              <a:rPr lang="vi-VN" sz="2800" b="1" dirty="0" smtClean="0">
                <a:latin typeface="Vijaya" pitchFamily="34" charset="0"/>
                <a:ea typeface="Calibri" pitchFamily="34" charset="0"/>
                <a:cs typeface="Vijaya" pitchFamily="34" charset="0"/>
              </a:rPr>
            </a:br>
            <a:r>
              <a:rPr lang="vi-VN" sz="2800" b="1" dirty="0" smtClean="0">
                <a:latin typeface="Vijaya" pitchFamily="34" charset="0"/>
                <a:ea typeface="Calibri" pitchFamily="34" charset="0"/>
                <a:cs typeface="Vijaya" pitchFamily="34" charset="0"/>
              </a:rPr>
              <a:t>pentru tot ce e dieta sau regim alimentar.</a:t>
            </a:r>
            <a:endParaRPr lang="en-US" sz="2800" b="1" dirty="0" smtClean="0">
              <a:latin typeface="Vijaya" pitchFamily="34" charset="0"/>
              <a:cs typeface="Vijaya" pitchFamily="34" charset="0"/>
            </a:endParaRPr>
          </a:p>
          <a:p>
            <a:pPr lvl="0" eaLnBrk="0" fontAlgn="base" hangingPunct="0">
              <a:spcBef>
                <a:spcPct val="0"/>
              </a:spcBef>
              <a:spcAft>
                <a:spcPct val="0"/>
              </a:spcAft>
              <a:buFontTx/>
              <a:buChar char="•"/>
              <a:tabLst>
                <a:tab pos="457200" algn="l"/>
              </a:tabLst>
            </a:pPr>
            <a:r>
              <a:rPr lang="vi-VN" sz="2800" b="1" dirty="0" smtClean="0">
                <a:latin typeface="Vijaya" pitchFamily="34" charset="0"/>
                <a:ea typeface="Calibri" pitchFamily="34" charset="0"/>
                <a:cs typeface="Vijaya" pitchFamily="34" charset="0"/>
              </a:rPr>
              <a:t>Un buchet de mirodenii, o frivo</a:t>
            </a:r>
            <a:r>
              <a:rPr lang="en-US" sz="2800" b="1" dirty="0" smtClean="0">
                <a:latin typeface="Vijaya" pitchFamily="34" charset="0"/>
                <a:ea typeface="Calibri" pitchFamily="34" charset="0"/>
                <a:cs typeface="Vijaya" pitchFamily="34" charset="0"/>
              </a:rPr>
              <a:t>la</a:t>
            </a:r>
            <a:r>
              <a:rPr lang="vi-VN" sz="2800" b="1" dirty="0" smtClean="0">
                <a:latin typeface="Vijaya" pitchFamily="34" charset="0"/>
                <a:ea typeface="Calibri" pitchFamily="34" charset="0"/>
                <a:cs typeface="Vijaya" pitchFamily="34" charset="0"/>
              </a:rPr>
              <a:t> parfuma</a:t>
            </a:r>
            <a:r>
              <a:rPr lang="en-US" sz="2800" b="1" dirty="0" err="1" smtClean="0">
                <a:latin typeface="Vijaya" pitchFamily="34" charset="0"/>
                <a:ea typeface="Calibri" pitchFamily="34" charset="0"/>
                <a:cs typeface="Vijaya" pitchFamily="34" charset="0"/>
              </a:rPr>
              <a:t>ta</a:t>
            </a:r>
            <a:r>
              <a:rPr lang="vi-VN" sz="2800" b="1" dirty="0" smtClean="0">
                <a:latin typeface="Vijaya" pitchFamily="34" charset="0"/>
                <a:ea typeface="Calibri" pitchFamily="34" charset="0"/>
                <a:cs typeface="Vijaya" pitchFamily="34" charset="0"/>
              </a:rPr>
              <a:t/>
            </a:r>
            <a:br>
              <a:rPr lang="vi-VN" sz="2800" b="1" dirty="0" smtClean="0">
                <a:latin typeface="Vijaya" pitchFamily="34" charset="0"/>
                <a:ea typeface="Calibri" pitchFamily="34" charset="0"/>
                <a:cs typeface="Vijaya" pitchFamily="34" charset="0"/>
              </a:rPr>
            </a:br>
            <a:r>
              <a:rPr lang="vi-VN" sz="2800" b="1" dirty="0" smtClean="0">
                <a:latin typeface="Vijaya" pitchFamily="34" charset="0"/>
                <a:ea typeface="Calibri" pitchFamily="34" charset="0"/>
                <a:cs typeface="Vijaya" pitchFamily="34" charset="0"/>
              </a:rPr>
              <a:t>ce te-mbie cu mirosuri de s</a:t>
            </a:r>
            <a:r>
              <a:rPr lang="en-US" sz="2800" b="1" dirty="0" smtClean="0">
                <a:latin typeface="Vijaya" pitchFamily="34" charset="0"/>
                <a:ea typeface="Calibri" pitchFamily="34" charset="0"/>
                <a:cs typeface="Vijaya" pitchFamily="34" charset="0"/>
              </a:rPr>
              <a:t>la</a:t>
            </a:r>
            <a:r>
              <a:rPr lang="vi-VN" sz="2800" b="1" dirty="0" smtClean="0">
                <a:latin typeface="Vijaya" pitchFamily="34" charset="0"/>
                <a:ea typeface="Calibri" pitchFamily="34" charset="0"/>
                <a:cs typeface="Vijaya" pitchFamily="34" charset="0"/>
              </a:rPr>
              <a:t>ni</a:t>
            </a:r>
            <a:r>
              <a:rPr lang="en-US" sz="2800" b="1" dirty="0" err="1" smtClean="0">
                <a:latin typeface="Vijaya" pitchFamily="34" charset="0"/>
                <a:ea typeface="Calibri" pitchFamily="34" charset="0"/>
                <a:cs typeface="Vijaya" pitchFamily="34" charset="0"/>
              </a:rPr>
              <a:t>na</a:t>
            </a:r>
            <a:r>
              <a:rPr lang="vi-VN" sz="2800" b="1" dirty="0" smtClean="0">
                <a:latin typeface="Vijaya" pitchFamily="34" charset="0"/>
                <a:ea typeface="Calibri" pitchFamily="34" charset="0"/>
                <a:cs typeface="Vijaya" pitchFamily="34" charset="0"/>
              </a:rPr>
              <a:t> afuma</a:t>
            </a:r>
            <a:r>
              <a:rPr lang="en-US" sz="2800" b="1" dirty="0" err="1" smtClean="0">
                <a:latin typeface="Vijaya" pitchFamily="34" charset="0"/>
                <a:ea typeface="Calibri" pitchFamily="34" charset="0"/>
                <a:cs typeface="Vijaya" pitchFamily="34" charset="0"/>
              </a:rPr>
              <a:t>ta</a:t>
            </a:r>
            <a:r>
              <a:rPr lang="vi-VN" sz="2800" b="1" dirty="0" smtClean="0">
                <a:latin typeface="Vijaya" pitchFamily="34" charset="0"/>
                <a:ea typeface="Calibri" pitchFamily="34" charset="0"/>
                <a:cs typeface="Vijaya" pitchFamily="34" charset="0"/>
              </a:rPr>
              <a:t>.</a:t>
            </a:r>
            <a:endParaRPr lang="en-US" sz="2800" b="1" dirty="0" smtClean="0">
              <a:latin typeface="Vijaya" pitchFamily="34" charset="0"/>
              <a:cs typeface="Vijay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Semnificatia</a:t>
            </a:r>
            <a:r>
              <a:rPr lang="en-US" dirty="0" smtClean="0"/>
              <a:t> </a:t>
            </a:r>
            <a:r>
              <a:rPr lang="en-US" dirty="0" err="1" smtClean="0"/>
              <a:t>Sarbatorii</a:t>
            </a:r>
            <a:r>
              <a:rPr lang="en-US" dirty="0" smtClean="0"/>
              <a:t> De </a:t>
            </a:r>
            <a:r>
              <a:rPr lang="en-US" dirty="0" err="1" smtClean="0"/>
              <a:t>Craciun</a:t>
            </a:r>
            <a:r>
              <a:rPr lang="en-US" dirty="0" smtClean="0"/>
              <a:t>.</a:t>
            </a:r>
          </a:p>
          <a:p>
            <a:r>
              <a:rPr lang="en-US" dirty="0" err="1" smtClean="0"/>
              <a:t>Ignat</a:t>
            </a:r>
            <a:endParaRPr lang="en-US" dirty="0" smtClean="0"/>
          </a:p>
          <a:p>
            <a:r>
              <a:rPr lang="en-US" dirty="0" err="1" smtClean="0"/>
              <a:t>Pomana</a:t>
            </a:r>
            <a:r>
              <a:rPr lang="en-US" dirty="0" smtClean="0"/>
              <a:t> </a:t>
            </a:r>
            <a:r>
              <a:rPr lang="en-US" dirty="0" err="1" smtClean="0"/>
              <a:t>Porcului</a:t>
            </a:r>
            <a:endParaRPr lang="en-US" dirty="0" smtClean="0"/>
          </a:p>
          <a:p>
            <a:r>
              <a:rPr lang="en-US" dirty="0" err="1" smtClean="0"/>
              <a:t>Carnati-Reteta</a:t>
            </a:r>
            <a:endParaRPr lang="en-US" dirty="0" smtClean="0"/>
          </a:p>
          <a:p>
            <a:r>
              <a:rPr lang="en-US" dirty="0" err="1" smtClean="0"/>
              <a:t>Sarmale-Reteta</a:t>
            </a:r>
            <a:endParaRPr lang="en-US" dirty="0" smtClean="0"/>
          </a:p>
          <a:p>
            <a:r>
              <a:rPr lang="en-US" dirty="0" err="1" smtClean="0"/>
              <a:t>Oda</a:t>
            </a:r>
            <a:r>
              <a:rPr lang="en-US" dirty="0" smtClean="0"/>
              <a:t> </a:t>
            </a:r>
            <a:r>
              <a:rPr lang="en-US" dirty="0" err="1" smtClean="0"/>
              <a:t>Sarmalei</a:t>
            </a:r>
            <a:endParaRPr lang="en-US" dirty="0" smtClean="0"/>
          </a:p>
          <a:p>
            <a:r>
              <a:rPr lang="en-US" dirty="0" err="1" smtClean="0"/>
              <a:t>Alte</a:t>
            </a:r>
            <a:r>
              <a:rPr lang="en-US" dirty="0" smtClean="0"/>
              <a:t> </a:t>
            </a:r>
            <a:r>
              <a:rPr lang="en-US" dirty="0" err="1" smtClean="0"/>
              <a:t>Preparate</a:t>
            </a:r>
            <a:r>
              <a:rPr lang="en-US" dirty="0" smtClean="0"/>
              <a:t> </a:t>
            </a:r>
            <a:r>
              <a:rPr lang="en-US" dirty="0" err="1" smtClean="0"/>
              <a:t>Specifice</a:t>
            </a:r>
            <a:r>
              <a:rPr lang="en-US" dirty="0" smtClean="0"/>
              <a:t> </a:t>
            </a:r>
            <a:r>
              <a:rPr lang="en-US" dirty="0" err="1" smtClean="0"/>
              <a:t>Craciunului</a:t>
            </a:r>
            <a:endParaRPr lang="en-US" dirty="0" smtClean="0"/>
          </a:p>
          <a:p>
            <a:r>
              <a:rPr lang="en-US" dirty="0" err="1" smtClean="0"/>
              <a:t>Masa</a:t>
            </a:r>
            <a:r>
              <a:rPr lang="en-US" dirty="0" smtClean="0"/>
              <a:t> De </a:t>
            </a:r>
            <a:r>
              <a:rPr lang="en-US" dirty="0" err="1" smtClean="0"/>
              <a:t>Craciun</a:t>
            </a:r>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b="1" u="sng" dirty="0" smtClean="0">
                <a:solidFill>
                  <a:schemeClr val="bg1"/>
                </a:solidFill>
                <a:latin typeface="Gabriola" pitchFamily="82" charset="0"/>
              </a:rPr>
              <a:t>CUPRINS</a:t>
            </a:r>
            <a:endParaRPr lang="en-US" b="1" u="sng" dirty="0">
              <a:solidFill>
                <a:schemeClr val="bg1"/>
              </a:solidFill>
              <a:latin typeface="Gabriola" pitchFamily="8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6248400" cy="3276600"/>
          </a:xfrm>
        </p:spPr>
        <p:txBody>
          <a:bodyPr/>
          <a:lstStyle/>
          <a:p>
            <a:pPr marL="0" lvl="0" indent="0" fontAlgn="base">
              <a:spcBef>
                <a:spcPct val="0"/>
              </a:spcBef>
              <a:spcAft>
                <a:spcPct val="0"/>
              </a:spcAft>
              <a:buClrTx/>
              <a:buSzTx/>
              <a:buFontTx/>
              <a:buChar char="•"/>
              <a:tabLst>
                <a:tab pos="457200" algn="l"/>
              </a:tabLst>
            </a:pPr>
            <a:r>
              <a:rPr lang="en-US" sz="2400" b="1" dirty="0" smtClean="0">
                <a:latin typeface="Vijaya" pitchFamily="34" charset="0"/>
                <a:cs typeface="Vijaya" pitchFamily="34" charset="0"/>
              </a:rPr>
              <a:t> </a:t>
            </a:r>
            <a:r>
              <a:rPr lang="vi-VN" sz="2800" b="1" dirty="0" smtClean="0">
                <a:latin typeface="Vijaya" pitchFamily="34" charset="0"/>
                <a:ea typeface="Calibri" pitchFamily="34" charset="0"/>
                <a:cs typeface="Vijaya" pitchFamily="34" charset="0"/>
              </a:rPr>
              <a:t>Locatara principa</a:t>
            </a:r>
            <a:r>
              <a:rPr lang="en-US" sz="2800" b="1" dirty="0" smtClean="0">
                <a:latin typeface="Vijaya" pitchFamily="34" charset="0"/>
                <a:ea typeface="Calibri" pitchFamily="34" charset="0"/>
                <a:cs typeface="Vijaya" pitchFamily="34" charset="0"/>
              </a:rPr>
              <a:t>la t</a:t>
            </a:r>
            <a:r>
              <a:rPr lang="vi-VN" sz="2800" b="1" dirty="0" smtClean="0">
                <a:latin typeface="Vijaya" pitchFamily="34" charset="0"/>
                <a:ea typeface="Calibri" pitchFamily="34" charset="0"/>
                <a:cs typeface="Vijaya" pitchFamily="34" charset="0"/>
              </a:rPr>
              <a:t>ine-n sp</a:t>
            </a:r>
            <a:r>
              <a:rPr lang="en-US" sz="2800" b="1" dirty="0" smtClean="0">
                <a:latin typeface="Vijaya" pitchFamily="34" charset="0"/>
                <a:ea typeface="Calibri" pitchFamily="34" charset="0"/>
                <a:cs typeface="Vijaya" pitchFamily="34" charset="0"/>
              </a:rPr>
              <a:t>at</a:t>
            </a:r>
            <a:r>
              <a:rPr lang="vi-VN" sz="2800" b="1" dirty="0" smtClean="0">
                <a:latin typeface="Vijaya" pitchFamily="34" charset="0"/>
                <a:ea typeface="Calibri" pitchFamily="34" charset="0"/>
                <a:cs typeface="Vijaya" pitchFamily="34" charset="0"/>
              </a:rPr>
              <a:t>iu tolerate,</a:t>
            </a:r>
            <a:br>
              <a:rPr lang="vi-VN" sz="2800" b="1" dirty="0" smtClean="0">
                <a:latin typeface="Vijaya" pitchFamily="34" charset="0"/>
                <a:ea typeface="Calibri" pitchFamily="34" charset="0"/>
                <a:cs typeface="Vijaya" pitchFamily="34" charset="0"/>
              </a:rPr>
            </a:br>
            <a:r>
              <a:rPr lang="vi-VN" sz="2800" b="1" dirty="0" smtClean="0">
                <a:latin typeface="Vijaya" pitchFamily="34" charset="0"/>
                <a:ea typeface="Calibri" pitchFamily="34" charset="0"/>
                <a:cs typeface="Vijaya" pitchFamily="34" charset="0"/>
              </a:rPr>
              <a:t>perle de piper picante, boabe de orez umflate.</a:t>
            </a:r>
            <a:endParaRPr lang="en-US" sz="2800" b="1" dirty="0" smtClean="0">
              <a:latin typeface="Vijaya" pitchFamily="34" charset="0"/>
              <a:cs typeface="Vijaya" pitchFamily="34" charset="0"/>
            </a:endParaRPr>
          </a:p>
          <a:p>
            <a:pPr marL="0" lvl="0" indent="0" eaLnBrk="0" fontAlgn="base" hangingPunct="0">
              <a:spcBef>
                <a:spcPct val="0"/>
              </a:spcBef>
              <a:spcAft>
                <a:spcPct val="0"/>
              </a:spcAft>
              <a:buClrTx/>
              <a:buSzTx/>
              <a:buFontTx/>
              <a:buChar char="•"/>
              <a:tabLst>
                <a:tab pos="457200" algn="l"/>
              </a:tabLst>
            </a:pPr>
            <a:r>
              <a:rPr lang="vi-VN" sz="2800" b="1" dirty="0" smtClean="0">
                <a:latin typeface="Vijaya" pitchFamily="34" charset="0"/>
                <a:ea typeface="Calibri" pitchFamily="34" charset="0"/>
                <a:cs typeface="Vijaya" pitchFamily="34" charset="0"/>
              </a:rPr>
              <a:t>O prozai</a:t>
            </a:r>
            <a:r>
              <a:rPr lang="en-US" sz="2800" b="1" dirty="0" smtClean="0">
                <a:latin typeface="Vijaya" pitchFamily="34" charset="0"/>
                <a:ea typeface="Calibri" pitchFamily="34" charset="0"/>
                <a:cs typeface="Vijaya" pitchFamily="34" charset="0"/>
              </a:rPr>
              <a:t>ca</a:t>
            </a:r>
            <a:r>
              <a:rPr lang="vi-VN" sz="2800" b="1" dirty="0" smtClean="0">
                <a:latin typeface="Vijaya" pitchFamily="34" charset="0"/>
                <a:ea typeface="Calibri" pitchFamily="34" charset="0"/>
                <a:cs typeface="Vijaya" pitchFamily="34" charset="0"/>
              </a:rPr>
              <a:t>'n</a:t>
            </a:r>
            <a:r>
              <a:rPr lang="en-US" sz="2800" b="1" dirty="0" err="1" smtClean="0">
                <a:latin typeface="Vijaya" pitchFamily="34" charset="0"/>
                <a:ea typeface="Calibri" pitchFamily="34" charset="0"/>
                <a:cs typeface="Vijaya" pitchFamily="34" charset="0"/>
              </a:rPr>
              <a:t>na</a:t>
            </a:r>
            <a:r>
              <a:rPr lang="vi-VN" sz="2800" b="1" dirty="0" smtClean="0">
                <a:latin typeface="Vijaya" pitchFamily="34" charset="0"/>
                <a:ea typeface="Calibri" pitchFamily="34" charset="0"/>
                <a:cs typeface="Vijaya" pitchFamily="34" charset="0"/>
              </a:rPr>
              <a:t>scu</a:t>
            </a:r>
            <a:r>
              <a:rPr lang="en-US" sz="2800" b="1" dirty="0" err="1" smtClean="0">
                <a:latin typeface="Vijaya" pitchFamily="34" charset="0"/>
                <a:ea typeface="Calibri" pitchFamily="34" charset="0"/>
                <a:cs typeface="Vijaya" pitchFamily="34" charset="0"/>
              </a:rPr>
              <a:t>ta</a:t>
            </a:r>
            <a:r>
              <a:rPr lang="vi-VN" sz="2800" b="1" dirty="0" smtClean="0">
                <a:latin typeface="Vijaya" pitchFamily="34" charset="0"/>
                <a:ea typeface="Calibri" pitchFamily="34" charset="0"/>
                <a:cs typeface="Vijaya" pitchFamily="34" charset="0"/>
              </a:rPr>
              <a:t>, cum s-o prinzi </a:t>
            </a:r>
            <a:r>
              <a:rPr lang="vi-VN" sz="2800" b="1" dirty="0" smtClean="0">
                <a:latin typeface="Calibri"/>
                <a:ea typeface="Calibri" pitchFamily="34" charset="0"/>
                <a:cs typeface="Vijaya" pitchFamily="34" charset="0"/>
              </a:rPr>
              <a:t>î</a:t>
            </a:r>
            <a:r>
              <a:rPr lang="vi-VN" sz="2800" b="1" dirty="0" smtClean="0">
                <a:latin typeface="Vijaya" pitchFamily="34" charset="0"/>
                <a:ea typeface="Calibri" pitchFamily="34" charset="0"/>
                <a:cs typeface="Vijaya" pitchFamily="34" charset="0"/>
              </a:rPr>
              <a:t>n prozodie</a:t>
            </a:r>
            <a:br>
              <a:rPr lang="vi-VN" sz="2800" b="1" dirty="0" smtClean="0">
                <a:latin typeface="Vijaya" pitchFamily="34" charset="0"/>
                <a:ea typeface="Calibri" pitchFamily="34" charset="0"/>
                <a:cs typeface="Vijaya" pitchFamily="34" charset="0"/>
              </a:rPr>
            </a:br>
            <a:r>
              <a:rPr lang="en-US" sz="2800" b="1" dirty="0" smtClean="0">
                <a:latin typeface="Vijaya" pitchFamily="34" charset="0"/>
                <a:ea typeface="Calibri" pitchFamily="34" charset="0"/>
                <a:cs typeface="Vijaya" pitchFamily="34" charset="0"/>
              </a:rPr>
              <a:t>ca </a:t>
            </a:r>
            <a:r>
              <a:rPr lang="vi-VN" sz="2800" b="1" dirty="0" smtClean="0">
                <a:latin typeface="Vijaya" pitchFamily="34" charset="0"/>
                <a:ea typeface="Calibri" pitchFamily="34" charset="0"/>
                <a:cs typeface="Vijaya" pitchFamily="34" charset="0"/>
              </a:rPr>
              <a:t>de când e lumea, porcul n-a citit o poezie.</a:t>
            </a:r>
            <a:endParaRPr lang="en-US" sz="2800" b="1" dirty="0" smtClean="0">
              <a:latin typeface="Vijaya" pitchFamily="34" charset="0"/>
              <a:cs typeface="Vijaya" pitchFamily="34" charset="0"/>
            </a:endParaRPr>
          </a:p>
          <a:p>
            <a:pPr marL="0" lvl="0" indent="0" eaLnBrk="0" fontAlgn="base" hangingPunct="0">
              <a:spcBef>
                <a:spcPct val="0"/>
              </a:spcBef>
              <a:spcAft>
                <a:spcPct val="0"/>
              </a:spcAft>
              <a:buClrTx/>
              <a:buSzTx/>
              <a:buFontTx/>
              <a:buChar char="•"/>
              <a:tabLst>
                <a:tab pos="457200" algn="l"/>
              </a:tabLst>
            </a:pPr>
            <a:r>
              <a:rPr lang="vi-VN" sz="2800" b="1" dirty="0" smtClean="0">
                <a:latin typeface="Vijaya" pitchFamily="34" charset="0"/>
                <a:ea typeface="Calibri" pitchFamily="34" charset="0"/>
                <a:cs typeface="Vijaya" pitchFamily="34" charset="0"/>
              </a:rPr>
              <a:t>Un adu</a:t>
            </a:r>
            <a:r>
              <a:rPr lang="en-US" sz="2800" b="1" dirty="0" smtClean="0">
                <a:latin typeface="Vijaya" pitchFamily="34" charset="0"/>
                <a:ea typeface="Calibri" pitchFamily="34" charset="0"/>
                <a:cs typeface="Vijaya" pitchFamily="34" charset="0"/>
              </a:rPr>
              <a:t>ca</a:t>
            </a:r>
            <a:r>
              <a:rPr lang="vi-VN" sz="2800" b="1" dirty="0" smtClean="0">
                <a:latin typeface="Vijaya" pitchFamily="34" charset="0"/>
                <a:ea typeface="Calibri" pitchFamily="34" charset="0"/>
                <a:cs typeface="Vijaya" pitchFamily="34" charset="0"/>
              </a:rPr>
              <a:t>tor de sete, de bei vinul cu ocaua.</a:t>
            </a:r>
            <a:br>
              <a:rPr lang="vi-VN" sz="2800" b="1" dirty="0" smtClean="0">
                <a:latin typeface="Vijaya" pitchFamily="34" charset="0"/>
                <a:ea typeface="Calibri" pitchFamily="34" charset="0"/>
                <a:cs typeface="Vijaya" pitchFamily="34" charset="0"/>
              </a:rPr>
            </a:br>
            <a:r>
              <a:rPr lang="vi-VN" sz="2800" b="1" dirty="0" smtClean="0">
                <a:latin typeface="Vijaya" pitchFamily="34" charset="0"/>
                <a:ea typeface="Calibri" pitchFamily="34" charset="0"/>
                <a:cs typeface="Vijaya" pitchFamily="34" charset="0"/>
              </a:rPr>
              <a:t>Iat</a:t>
            </a:r>
            <a:r>
              <a:rPr lang="vi-VN" sz="2800" b="1" dirty="0" smtClean="0">
                <a:latin typeface="Calibri" pitchFamily="34" charset="0"/>
                <a:ea typeface="Calibri" pitchFamily="34" charset="0"/>
                <a:cs typeface="Vijaya" pitchFamily="34" charset="0"/>
              </a:rPr>
              <a:t>ă</a:t>
            </a:r>
            <a:r>
              <a:rPr lang="vi-VN" sz="2800" b="1" dirty="0" smtClean="0">
                <a:latin typeface="Vijaya" pitchFamily="34" charset="0"/>
                <a:ea typeface="Calibri" pitchFamily="34" charset="0"/>
                <a:cs typeface="Vijaya" pitchFamily="34" charset="0"/>
              </a:rPr>
              <a:t>-n câteva cuvinte, cum s-ar defini .. sarmaua</a:t>
            </a:r>
            <a:r>
              <a:rPr lang="vi-VN" sz="2800" b="1" dirty="0" smtClean="0">
                <a:latin typeface="Calibri"/>
                <a:ea typeface="Calibri" pitchFamily="34" charset="0"/>
                <a:cs typeface="Vijaya" pitchFamily="34" charset="0"/>
              </a:rPr>
              <a:t> </a:t>
            </a:r>
            <a:r>
              <a:rPr lang="vi-VN" sz="2800" b="1" dirty="0" smtClean="0">
                <a:latin typeface="Vijaya" pitchFamily="34" charset="0"/>
                <a:ea typeface="Calibri" pitchFamily="34" charset="0"/>
                <a:cs typeface="Vijaya" pitchFamily="34" charset="0"/>
              </a:rPr>
              <a:t>!!!</a:t>
            </a:r>
            <a:r>
              <a:rPr lang="vi-VN" sz="2800" b="1" dirty="0" smtClean="0">
                <a:latin typeface="Calibri"/>
                <a:ea typeface="Calibri" pitchFamily="34" charset="0"/>
                <a:cs typeface="Vijaya" pitchFamily="34" charset="0"/>
              </a:rPr>
              <a:t>»</a:t>
            </a:r>
            <a:endParaRPr lang="en-US" sz="2800" b="1" dirty="0" smtClean="0">
              <a:latin typeface="Vijaya" pitchFamily="34" charset="0"/>
              <a:cs typeface="Vijaya" pitchFamily="34" charset="0"/>
            </a:endParaRPr>
          </a:p>
          <a:p>
            <a:pPr marL="0" lvl="0" indent="0" eaLnBrk="0" fontAlgn="base" hangingPunct="0">
              <a:spcBef>
                <a:spcPct val="0"/>
              </a:spcBef>
              <a:spcAft>
                <a:spcPct val="0"/>
              </a:spcAft>
              <a:buClrTx/>
              <a:buSzTx/>
              <a:buNone/>
              <a:tabLst>
                <a:tab pos="457200" algn="l"/>
              </a:tabLst>
            </a:pPr>
            <a:endParaRPr lang="en-US" sz="2800" b="1" dirty="0" smtClean="0">
              <a:latin typeface="Vijaya" pitchFamily="34" charset="0"/>
              <a:cs typeface="Vijaya" pitchFamily="34" charset="0"/>
            </a:endParaRPr>
          </a:p>
          <a:p>
            <a:endParaRPr lang="en-US" sz="2800" dirty="0">
              <a:latin typeface="Vijaya" pitchFamily="34" charset="0"/>
              <a:cs typeface="Vijaya" pitchFamily="34" charset="0"/>
            </a:endParaRPr>
          </a:p>
        </p:txBody>
      </p:sp>
      <p:pic>
        <p:nvPicPr>
          <p:cNvPr id="1026" name="Picture 2" descr="http://i934.photobucket.com/albums/ad186/saraannepcv/Training%20home/SUC50002.jpg"/>
          <p:cNvPicPr>
            <a:picLocks noChangeAspect="1" noChangeArrowheads="1"/>
          </p:cNvPicPr>
          <p:nvPr/>
        </p:nvPicPr>
        <p:blipFill>
          <a:blip r:embed="rId2"/>
          <a:srcRect t="19298"/>
          <a:stretch>
            <a:fillRect/>
          </a:stretch>
        </p:blipFill>
        <p:spPr bwMode="auto">
          <a:xfrm>
            <a:off x="1676400" y="3505200"/>
            <a:ext cx="5791200" cy="2971800"/>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5486400" cy="2819400"/>
          </a:xfrm>
        </p:spPr>
        <p:txBody>
          <a:bodyPr>
            <a:normAutofit lnSpcReduction="10000"/>
          </a:bodyPr>
          <a:lstStyle/>
          <a:p>
            <a:pPr>
              <a:buNone/>
            </a:pP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Graul</a:t>
            </a:r>
            <a:r>
              <a:rPr lang="en-US" sz="2800" b="1" dirty="0" smtClean="0">
                <a:latin typeface="Vijaya" pitchFamily="34" charset="0"/>
                <a:cs typeface="Vijaya" pitchFamily="34" charset="0"/>
              </a:rPr>
              <a:t>, in </a:t>
            </a:r>
            <a:r>
              <a:rPr lang="en-US" sz="2800" b="1" dirty="0" err="1" smtClean="0">
                <a:latin typeface="Vijaya" pitchFamily="34" charset="0"/>
                <a:cs typeface="Vijaya" pitchFamily="34" charset="0"/>
              </a:rPr>
              <a:t>toate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formele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pe</a:t>
            </a:r>
            <a:r>
              <a:rPr lang="en-US" sz="2800" b="1" dirty="0" smtClean="0">
                <a:latin typeface="Vijaya" pitchFamily="34" charset="0"/>
                <a:cs typeface="Vijaya" pitchFamily="34" charset="0"/>
              </a:rPr>
              <a:t> care le </a:t>
            </a:r>
            <a:r>
              <a:rPr lang="en-US" sz="2800" b="1" dirty="0" err="1" smtClean="0">
                <a:latin typeface="Vijaya" pitchFamily="34" charset="0"/>
                <a:cs typeface="Vijaya" pitchFamily="34" charset="0"/>
              </a:rPr>
              <a:t>poate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lua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trebuie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sarbatorit</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spiritul</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sau</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poate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fi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considerat</a:t>
            </a:r>
            <a:r>
              <a:rPr lang="en-US" sz="2800" b="1" dirty="0" smtClean="0">
                <a:latin typeface="Vijaya" pitchFamily="34" charset="0"/>
                <a:cs typeface="Vijaya" pitchFamily="34" charset="0"/>
              </a:rPr>
              <a:t> o </a:t>
            </a:r>
            <a:r>
              <a:rPr lang="en-US" sz="2800" b="1" dirty="0" err="1" smtClean="0">
                <a:latin typeface="Vijaya" pitchFamily="34" charset="0"/>
                <a:cs typeface="Vijaya" pitchFamily="34" charset="0"/>
              </a:rPr>
              <a:t>cale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indirecta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catre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fericirea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terestra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Cozonacul</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este</a:t>
            </a:r>
            <a:r>
              <a:rPr lang="en-US" sz="2800" b="1" dirty="0" smtClean="0">
                <a:latin typeface="Vijaya" pitchFamily="34" charset="0"/>
                <a:cs typeface="Vijaya" pitchFamily="34" charset="0"/>
              </a:rPr>
              <a:t> de </a:t>
            </a:r>
            <a:r>
              <a:rPr lang="en-US" sz="2800" b="1" dirty="0" err="1" smtClean="0">
                <a:latin typeface="Vijaya" pitchFamily="34" charset="0"/>
                <a:cs typeface="Vijaya" pitchFamily="34" charset="0"/>
              </a:rPr>
              <a:t>fapt</a:t>
            </a:r>
            <a:r>
              <a:rPr lang="en-US" sz="2800" b="1" dirty="0" smtClean="0">
                <a:latin typeface="Vijaya" pitchFamily="34" charset="0"/>
                <a:cs typeface="Vijaya" pitchFamily="34" charset="0"/>
              </a:rPr>
              <a:t> un </a:t>
            </a:r>
            <a:r>
              <a:rPr lang="en-US" sz="2800" b="1" dirty="0" err="1" smtClean="0">
                <a:latin typeface="Vijaya" pitchFamily="34" charset="0"/>
                <a:cs typeface="Vijaya" pitchFamily="34" charset="0"/>
              </a:rPr>
              <a:t>elogiu</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sofisticat</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adus</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graului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Cozonacul</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mai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reprezinta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si</a:t>
            </a:r>
            <a:r>
              <a:rPr lang="en-US" sz="2800" b="1" dirty="0" smtClean="0">
                <a:latin typeface="Vijaya" pitchFamily="34" charset="0"/>
                <a:cs typeface="Vijaya" pitchFamily="34" charset="0"/>
              </a:rPr>
              <a:t> o </a:t>
            </a:r>
            <a:r>
              <a:rPr lang="en-US" sz="2800" b="1" dirty="0" err="1" smtClean="0">
                <a:latin typeface="Vijaya" pitchFamily="34" charset="0"/>
                <a:cs typeface="Vijaya" pitchFamily="34" charset="0"/>
              </a:rPr>
              <a:t>expresie</a:t>
            </a:r>
            <a:r>
              <a:rPr lang="en-US" sz="2800" b="1" dirty="0" smtClean="0">
                <a:latin typeface="Vijaya" pitchFamily="34" charset="0"/>
                <a:cs typeface="Vijaya" pitchFamily="34" charset="0"/>
              </a:rPr>
              <a:t> a </a:t>
            </a:r>
            <a:r>
              <a:rPr lang="en-US" sz="2800" b="1" dirty="0" err="1" smtClean="0">
                <a:latin typeface="Vijaya" pitchFamily="34" charset="0"/>
                <a:cs typeface="Vijaya" pitchFamily="34" charset="0"/>
              </a:rPr>
              <a:t>lui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Iisus</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painea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vietii</a:t>
            </a:r>
            <a:r>
              <a:rPr lang="en-US" sz="2800" b="1" dirty="0" smtClean="0">
                <a:latin typeface="Vijaya" pitchFamily="34" charset="0"/>
                <a:cs typeface="Vijaya" pitchFamily="34" charset="0"/>
              </a:rPr>
              <a:t>”.</a:t>
            </a:r>
          </a:p>
          <a:p>
            <a:endParaRPr lang="en-US" dirty="0"/>
          </a:p>
        </p:txBody>
      </p:sp>
      <p:sp>
        <p:nvSpPr>
          <p:cNvPr id="3" name="Title 2"/>
          <p:cNvSpPr>
            <a:spLocks noGrp="1"/>
          </p:cNvSpPr>
          <p:nvPr>
            <p:ph type="title"/>
          </p:nvPr>
        </p:nvSpPr>
        <p:spPr>
          <a:xfrm>
            <a:off x="457200" y="381000"/>
            <a:ext cx="8229600" cy="838200"/>
          </a:xfrm>
        </p:spPr>
        <p:txBody>
          <a:bodyPr>
            <a:normAutofit/>
          </a:bodyPr>
          <a:lstStyle/>
          <a:p>
            <a:r>
              <a:rPr b="1" smtClean="0">
                <a:solidFill>
                  <a:schemeClr val="bg1"/>
                </a:solidFill>
                <a:latin typeface="Gabriola" pitchFamily="82" charset="0"/>
              </a:rPr>
              <a:t>ALTE PREPARATE SPECIFICE CRACIUNULUI</a:t>
            </a:r>
            <a:endParaRPr lang="en-US" b="1" dirty="0">
              <a:solidFill>
                <a:schemeClr val="bg1"/>
              </a:solidFill>
              <a:latin typeface="Gabriola" pitchFamily="82" charset="0"/>
            </a:endParaRPr>
          </a:p>
        </p:txBody>
      </p:sp>
      <p:pic>
        <p:nvPicPr>
          <p:cNvPr id="36866" name="Picture 2" descr="http://www.reteteculinare.ro/forum/files/cozonac-pufos-27042.jpg"/>
          <p:cNvPicPr>
            <a:picLocks noChangeAspect="1" noChangeArrowheads="1"/>
          </p:cNvPicPr>
          <p:nvPr/>
        </p:nvPicPr>
        <p:blipFill>
          <a:blip r:embed="rId2"/>
          <a:srcRect l="8511" b="12020"/>
          <a:stretch>
            <a:fillRect/>
          </a:stretch>
        </p:blipFill>
        <p:spPr bwMode="auto">
          <a:xfrm>
            <a:off x="5562600" y="1295400"/>
            <a:ext cx="3276600" cy="2590800"/>
          </a:xfrm>
          <a:prstGeom prst="rect">
            <a:avLst/>
          </a:prstGeom>
          <a:ln>
            <a:noFill/>
          </a:ln>
          <a:effectLst>
            <a:softEdge rad="112500"/>
          </a:effectLst>
        </p:spPr>
      </p:pic>
      <p:sp>
        <p:nvSpPr>
          <p:cNvPr id="7" name="TextBox 6"/>
          <p:cNvSpPr txBox="1"/>
          <p:nvPr/>
        </p:nvSpPr>
        <p:spPr>
          <a:xfrm>
            <a:off x="3429000" y="3962400"/>
            <a:ext cx="5334000" cy="2246769"/>
          </a:xfrm>
          <a:prstGeom prst="rect">
            <a:avLst/>
          </a:prstGeom>
          <a:noFill/>
        </p:spPr>
        <p:txBody>
          <a:bodyPr wrap="square" rtlCol="0">
            <a:spAutoFit/>
          </a:bodyPr>
          <a:lstStyle/>
          <a:p>
            <a:pPr lvl="0" fontAlgn="base">
              <a:spcBef>
                <a:spcPct val="0"/>
              </a:spcBef>
              <a:spcAft>
                <a:spcPct val="0"/>
              </a:spcAft>
            </a:pPr>
            <a:r>
              <a:rPr lang="en-US" sz="2800" b="1" dirty="0" err="1" smtClean="0">
                <a:solidFill>
                  <a:srgbClr val="252525"/>
                </a:solidFill>
                <a:latin typeface="Vijaya" pitchFamily="34" charset="0"/>
                <a:ea typeface="Calibri" pitchFamily="34" charset="0"/>
                <a:cs typeface="Vijaya" pitchFamily="34" charset="0"/>
              </a:rPr>
              <a:t>Salata</a:t>
            </a:r>
            <a:r>
              <a:rPr lang="en-US" sz="2800" b="1" dirty="0" smtClean="0">
                <a:solidFill>
                  <a:srgbClr val="252525"/>
                </a:solidFill>
                <a:latin typeface="Vijaya" pitchFamily="34" charset="0"/>
                <a:ea typeface="Calibri" pitchFamily="34" charset="0"/>
                <a:cs typeface="Vijaya" pitchFamily="34" charset="0"/>
              </a:rPr>
              <a:t> de </a:t>
            </a:r>
            <a:r>
              <a:rPr lang="en-US" sz="2800" b="1" dirty="0" err="1" smtClean="0">
                <a:solidFill>
                  <a:srgbClr val="252525"/>
                </a:solidFill>
                <a:latin typeface="Vijaya" pitchFamily="34" charset="0"/>
                <a:ea typeface="Calibri" pitchFamily="34" charset="0"/>
                <a:cs typeface="Vijaya" pitchFamily="34" charset="0"/>
              </a:rPr>
              <a:t>boeuf</a:t>
            </a:r>
            <a:r>
              <a:rPr lang="en-US" sz="2800" b="1" dirty="0" smtClean="0">
                <a:solidFill>
                  <a:srgbClr val="252525"/>
                </a:solidFill>
                <a:latin typeface="Vijaya" pitchFamily="34" charset="0"/>
                <a:ea typeface="Calibri" pitchFamily="34" charset="0"/>
                <a:cs typeface="Vijaya" pitchFamily="34" charset="0"/>
              </a:rPr>
              <a:t> </a:t>
            </a:r>
            <a:r>
              <a:rPr lang="en-US" sz="2800" b="1" dirty="0" err="1" smtClean="0">
                <a:solidFill>
                  <a:srgbClr val="252525"/>
                </a:solidFill>
                <a:latin typeface="Vijaya" pitchFamily="34" charset="0"/>
                <a:ea typeface="Calibri" pitchFamily="34" charset="0"/>
                <a:cs typeface="Vijaya" pitchFamily="34" charset="0"/>
              </a:rPr>
              <a:t>este</a:t>
            </a:r>
            <a:r>
              <a:rPr lang="en-US" sz="2800" b="1" dirty="0" smtClean="0">
                <a:solidFill>
                  <a:srgbClr val="252525"/>
                </a:solidFill>
                <a:latin typeface="Vijaya" pitchFamily="34" charset="0"/>
                <a:ea typeface="Calibri" pitchFamily="34" charset="0"/>
                <a:cs typeface="Vijaya" pitchFamily="34" charset="0"/>
              </a:rPr>
              <a:t> un </a:t>
            </a:r>
            <a:r>
              <a:rPr lang="en-US" sz="2800" b="1" dirty="0" err="1" smtClean="0">
                <a:solidFill>
                  <a:srgbClr val="252525"/>
                </a:solidFill>
                <a:latin typeface="Vijaya" pitchFamily="34" charset="0"/>
                <a:ea typeface="Calibri" pitchFamily="34" charset="0"/>
                <a:cs typeface="Vijaya" pitchFamily="34" charset="0"/>
              </a:rPr>
              <a:t>fel</a:t>
            </a:r>
            <a:r>
              <a:rPr lang="en-US" sz="2800" b="1" dirty="0" smtClean="0">
                <a:solidFill>
                  <a:srgbClr val="252525"/>
                </a:solidFill>
                <a:latin typeface="Vijaya" pitchFamily="34" charset="0"/>
                <a:ea typeface="Calibri" pitchFamily="34" charset="0"/>
                <a:cs typeface="Vijaya" pitchFamily="34" charset="0"/>
              </a:rPr>
              <a:t> de </a:t>
            </a:r>
            <a:r>
              <a:rPr lang="en-US" sz="2800" b="1" dirty="0" err="1" smtClean="0">
                <a:solidFill>
                  <a:srgbClr val="252525"/>
                </a:solidFill>
                <a:latin typeface="Vijaya" pitchFamily="34" charset="0"/>
                <a:ea typeface="Calibri" pitchFamily="34" charset="0"/>
                <a:cs typeface="Vijaya" pitchFamily="34" charset="0"/>
              </a:rPr>
              <a:t>mâncare</a:t>
            </a:r>
            <a:r>
              <a:rPr lang="en-US" sz="2800" b="1" dirty="0" smtClean="0">
                <a:solidFill>
                  <a:srgbClr val="252525"/>
                </a:solidFill>
                <a:latin typeface="Vijaya" pitchFamily="34" charset="0"/>
                <a:ea typeface="Calibri" pitchFamily="34" charset="0"/>
                <a:cs typeface="Vijaya" pitchFamily="34" charset="0"/>
              </a:rPr>
              <a:t> traditional </a:t>
            </a:r>
            <a:r>
              <a:rPr lang="en-US" sz="2800" b="1" dirty="0" err="1" smtClean="0">
                <a:solidFill>
                  <a:srgbClr val="252525"/>
                </a:solidFill>
                <a:latin typeface="Vijaya" pitchFamily="34" charset="0"/>
                <a:ea typeface="Calibri" pitchFamily="34" charset="0"/>
                <a:cs typeface="Vijaya" pitchFamily="34" charset="0"/>
              </a:rPr>
              <a:t>românesc</a:t>
            </a:r>
            <a:r>
              <a:rPr lang="en-US" sz="2800" b="1" dirty="0" smtClean="0">
                <a:solidFill>
                  <a:srgbClr val="252525"/>
                </a:solidFill>
                <a:latin typeface="Vijaya" pitchFamily="34" charset="0"/>
                <a:ea typeface="Calibri" pitchFamily="34" charset="0"/>
                <a:cs typeface="Vijaya" pitchFamily="34" charset="0"/>
              </a:rPr>
              <a:t> </a:t>
            </a:r>
            <a:r>
              <a:rPr lang="en-US" sz="2800" b="1" dirty="0" err="1" smtClean="0">
                <a:solidFill>
                  <a:srgbClr val="252525"/>
                </a:solidFill>
                <a:latin typeface="Vijaya" pitchFamily="34" charset="0"/>
                <a:ea typeface="Calibri" pitchFamily="34" charset="0"/>
                <a:cs typeface="Vijaya" pitchFamily="34" charset="0"/>
              </a:rPr>
              <a:t>derivat</a:t>
            </a:r>
            <a:r>
              <a:rPr lang="en-US" sz="2800" b="1" dirty="0" smtClean="0">
                <a:solidFill>
                  <a:srgbClr val="252525"/>
                </a:solidFill>
                <a:latin typeface="Vijaya" pitchFamily="34" charset="0"/>
                <a:ea typeface="Calibri" pitchFamily="34" charset="0"/>
                <a:cs typeface="Vijaya" pitchFamily="34" charset="0"/>
              </a:rPr>
              <a:t> din </a:t>
            </a:r>
            <a:r>
              <a:rPr lang="en-US" sz="2800" b="1" dirty="0" err="1" smtClean="0">
                <a:solidFill>
                  <a:srgbClr val="252525"/>
                </a:solidFill>
                <a:latin typeface="Vijaya" pitchFamily="34" charset="0"/>
                <a:ea typeface="Calibri" pitchFamily="34" charset="0"/>
                <a:cs typeface="Vijaya" pitchFamily="34" charset="0"/>
              </a:rPr>
              <a:t>salata</a:t>
            </a:r>
            <a:r>
              <a:rPr lang="en-US" sz="2800" b="1" dirty="0" smtClean="0">
                <a:solidFill>
                  <a:srgbClr val="252525"/>
                </a:solidFill>
                <a:latin typeface="Vijaya" pitchFamily="34" charset="0"/>
                <a:ea typeface="Calibri" pitchFamily="34" charset="0"/>
                <a:cs typeface="Vijaya" pitchFamily="34" charset="0"/>
              </a:rPr>
              <a:t> </a:t>
            </a:r>
            <a:r>
              <a:rPr lang="en-US" sz="2800" b="1" dirty="0" err="1" smtClean="0">
                <a:solidFill>
                  <a:srgbClr val="252525"/>
                </a:solidFill>
                <a:latin typeface="Vijaya" pitchFamily="34" charset="0"/>
                <a:ea typeface="Calibri" pitchFamily="34" charset="0"/>
                <a:cs typeface="Vijaya" pitchFamily="34" charset="0"/>
              </a:rPr>
              <a:t>ruseasca</a:t>
            </a:r>
            <a:r>
              <a:rPr lang="en-US" sz="2800" b="1" dirty="0" smtClean="0">
                <a:solidFill>
                  <a:srgbClr val="252525"/>
                </a:solidFill>
                <a:latin typeface="Vijaya" pitchFamily="34" charset="0"/>
                <a:ea typeface="Calibri" pitchFamily="34" charset="0"/>
                <a:cs typeface="Vijaya" pitchFamily="34" charset="0"/>
              </a:rPr>
              <a:t>, </a:t>
            </a:r>
            <a:r>
              <a:rPr lang="en-US" sz="2800" b="1" dirty="0" err="1" smtClean="0">
                <a:solidFill>
                  <a:srgbClr val="252525"/>
                </a:solidFill>
                <a:latin typeface="Vijaya" pitchFamily="34" charset="0"/>
                <a:ea typeface="Calibri" pitchFamily="34" charset="0"/>
                <a:cs typeface="Vijaya" pitchFamily="34" charset="0"/>
              </a:rPr>
              <a:t>numita</a:t>
            </a:r>
            <a:r>
              <a:rPr lang="en-US" sz="2800" b="1" dirty="0" smtClean="0">
                <a:solidFill>
                  <a:srgbClr val="252525"/>
                </a:solidFill>
                <a:latin typeface="Vijaya" pitchFamily="34" charset="0"/>
                <a:ea typeface="Calibri" pitchFamily="34" charset="0"/>
                <a:cs typeface="Vijaya" pitchFamily="34" charset="0"/>
              </a:rPr>
              <a:t> </a:t>
            </a:r>
            <a:r>
              <a:rPr lang="en-US" sz="2800" b="1" dirty="0" err="1" smtClean="0">
                <a:solidFill>
                  <a:srgbClr val="252525"/>
                </a:solidFill>
                <a:latin typeface="Vijaya" pitchFamily="34" charset="0"/>
                <a:ea typeface="Calibri" pitchFamily="34" charset="0"/>
                <a:cs typeface="Vijaya" pitchFamily="34" charset="0"/>
              </a:rPr>
              <a:t>si</a:t>
            </a:r>
            <a:r>
              <a:rPr lang="en-US" sz="2800" b="1" dirty="0" smtClean="0">
                <a:solidFill>
                  <a:srgbClr val="252525"/>
                </a:solidFill>
                <a:latin typeface="Vijaya" pitchFamily="34" charset="0"/>
                <a:ea typeface="Calibri" pitchFamily="34" charset="0"/>
                <a:cs typeface="Vijaya" pitchFamily="34" charset="0"/>
              </a:rPr>
              <a:t> Olivier. Este un </a:t>
            </a:r>
            <a:r>
              <a:rPr lang="en-US" sz="2800" b="1" dirty="0" err="1" smtClean="0">
                <a:solidFill>
                  <a:srgbClr val="252525"/>
                </a:solidFill>
                <a:latin typeface="Vijaya" pitchFamily="34" charset="0"/>
                <a:ea typeface="Calibri" pitchFamily="34" charset="0"/>
                <a:cs typeface="Vijaya" pitchFamily="34" charset="0"/>
              </a:rPr>
              <a:t>fel</a:t>
            </a:r>
            <a:r>
              <a:rPr lang="en-US" sz="2800" b="1" dirty="0" smtClean="0">
                <a:solidFill>
                  <a:srgbClr val="252525"/>
                </a:solidFill>
                <a:latin typeface="Vijaya" pitchFamily="34" charset="0"/>
                <a:ea typeface="Calibri" pitchFamily="34" charset="0"/>
                <a:cs typeface="Vijaya" pitchFamily="34" charset="0"/>
              </a:rPr>
              <a:t> de </a:t>
            </a:r>
            <a:r>
              <a:rPr lang="en-US" sz="2800" b="1" dirty="0" err="1" smtClean="0">
                <a:solidFill>
                  <a:srgbClr val="252525"/>
                </a:solidFill>
                <a:latin typeface="Vijaya" pitchFamily="34" charset="0"/>
                <a:ea typeface="Calibri" pitchFamily="34" charset="0"/>
                <a:cs typeface="Vijaya" pitchFamily="34" charset="0"/>
              </a:rPr>
              <a:t>mâncare</a:t>
            </a:r>
            <a:r>
              <a:rPr lang="en-US" sz="2800" b="1" dirty="0" smtClean="0">
                <a:solidFill>
                  <a:srgbClr val="252525"/>
                </a:solidFill>
                <a:latin typeface="Vijaya" pitchFamily="34" charset="0"/>
                <a:ea typeface="Calibri" pitchFamily="34" charset="0"/>
                <a:cs typeface="Vijaya" pitchFamily="34" charset="0"/>
              </a:rPr>
              <a:t> care </a:t>
            </a:r>
            <a:r>
              <a:rPr lang="en-US" sz="2800" b="1" dirty="0" err="1" smtClean="0">
                <a:solidFill>
                  <a:srgbClr val="252525"/>
                </a:solidFill>
                <a:latin typeface="Vijaya" pitchFamily="34" charset="0"/>
                <a:ea typeface="Calibri" pitchFamily="34" charset="0"/>
                <a:cs typeface="Vijaya" pitchFamily="34" charset="0"/>
              </a:rPr>
              <a:t>acompaniaza</a:t>
            </a:r>
            <a:r>
              <a:rPr lang="en-US" sz="2800" b="1" dirty="0" smtClean="0">
                <a:solidFill>
                  <a:srgbClr val="252525"/>
                </a:solidFill>
                <a:latin typeface="Vijaya" pitchFamily="34" charset="0"/>
                <a:ea typeface="Calibri" pitchFamily="34" charset="0"/>
                <a:cs typeface="Vijaya" pitchFamily="34" charset="0"/>
              </a:rPr>
              <a:t> </a:t>
            </a:r>
            <a:r>
              <a:rPr lang="en-US" sz="2800" b="1" dirty="0" err="1" smtClean="0">
                <a:solidFill>
                  <a:srgbClr val="252525"/>
                </a:solidFill>
                <a:latin typeface="Vijaya" pitchFamily="34" charset="0"/>
                <a:ea typeface="Calibri" pitchFamily="34" charset="0"/>
                <a:cs typeface="Vijaya" pitchFamily="34" charset="0"/>
              </a:rPr>
              <a:t>mesele</a:t>
            </a:r>
            <a:r>
              <a:rPr lang="en-US" sz="2800" b="1" dirty="0" smtClean="0">
                <a:solidFill>
                  <a:srgbClr val="252525"/>
                </a:solidFill>
                <a:latin typeface="Vijaya" pitchFamily="34" charset="0"/>
                <a:ea typeface="Calibri" pitchFamily="34" charset="0"/>
                <a:cs typeface="Vijaya" pitchFamily="34" charset="0"/>
              </a:rPr>
              <a:t> </a:t>
            </a:r>
            <a:r>
              <a:rPr lang="en-US" sz="2800" b="1" dirty="0" err="1" smtClean="0">
                <a:solidFill>
                  <a:srgbClr val="252525"/>
                </a:solidFill>
                <a:latin typeface="Vijaya" pitchFamily="34" charset="0"/>
                <a:ea typeface="Calibri" pitchFamily="34" charset="0"/>
                <a:cs typeface="Vijaya" pitchFamily="34" charset="0"/>
              </a:rPr>
              <a:t>românilor</a:t>
            </a:r>
            <a:r>
              <a:rPr lang="en-US" sz="2800" b="1" dirty="0" smtClean="0">
                <a:solidFill>
                  <a:srgbClr val="252525"/>
                </a:solidFill>
                <a:latin typeface="Vijaya" pitchFamily="34" charset="0"/>
                <a:ea typeface="Calibri" pitchFamily="34" charset="0"/>
                <a:cs typeface="Vijaya" pitchFamily="34" charset="0"/>
              </a:rPr>
              <a:t> </a:t>
            </a:r>
            <a:r>
              <a:rPr lang="en-US" sz="2800" b="1" dirty="0" err="1" smtClean="0">
                <a:solidFill>
                  <a:srgbClr val="252525"/>
                </a:solidFill>
                <a:latin typeface="Vijaya" pitchFamily="34" charset="0"/>
                <a:ea typeface="Calibri" pitchFamily="34" charset="0"/>
                <a:cs typeface="Vijaya" pitchFamily="34" charset="0"/>
              </a:rPr>
              <a:t>în</a:t>
            </a:r>
            <a:r>
              <a:rPr lang="en-US" sz="2800" b="1" dirty="0" smtClean="0">
                <a:solidFill>
                  <a:srgbClr val="252525"/>
                </a:solidFill>
                <a:latin typeface="Vijaya" pitchFamily="34" charset="0"/>
                <a:ea typeface="Calibri" pitchFamily="34" charset="0"/>
                <a:cs typeface="Vijaya" pitchFamily="34" charset="0"/>
              </a:rPr>
              <a:t> </a:t>
            </a:r>
            <a:r>
              <a:rPr lang="en-US" sz="2800" b="1" dirty="0" err="1" smtClean="0">
                <a:solidFill>
                  <a:srgbClr val="252525"/>
                </a:solidFill>
                <a:latin typeface="Vijaya" pitchFamily="34" charset="0"/>
                <a:ea typeface="Calibri" pitchFamily="34" charset="0"/>
                <a:cs typeface="Vijaya" pitchFamily="34" charset="0"/>
              </a:rPr>
              <a:t>ocazii</a:t>
            </a:r>
            <a:r>
              <a:rPr lang="en-US" sz="2800" b="1" dirty="0" smtClean="0">
                <a:solidFill>
                  <a:srgbClr val="252525"/>
                </a:solidFill>
                <a:latin typeface="Vijaya" pitchFamily="34" charset="0"/>
                <a:ea typeface="Calibri" pitchFamily="34" charset="0"/>
                <a:cs typeface="Vijaya" pitchFamily="34" charset="0"/>
              </a:rPr>
              <a:t> festive.</a:t>
            </a:r>
            <a:endParaRPr lang="en-US" sz="2800" b="1" dirty="0" smtClean="0">
              <a:latin typeface="Vijaya" pitchFamily="34" charset="0"/>
              <a:cs typeface="Vijaya" pitchFamily="34" charset="0"/>
            </a:endParaRPr>
          </a:p>
        </p:txBody>
      </p:sp>
      <p:pic>
        <p:nvPicPr>
          <p:cNvPr id="36869" name="Picture 5" descr="http://stirile.rol.ro/images/stories/salata-boeuf-farfurie.jpg"/>
          <p:cNvPicPr>
            <a:picLocks noChangeAspect="1" noChangeArrowheads="1"/>
          </p:cNvPicPr>
          <p:nvPr/>
        </p:nvPicPr>
        <p:blipFill>
          <a:blip r:embed="rId3"/>
          <a:srcRect/>
          <a:stretch>
            <a:fillRect/>
          </a:stretch>
        </p:blipFill>
        <p:spPr bwMode="auto">
          <a:xfrm>
            <a:off x="457200" y="4038600"/>
            <a:ext cx="2974774" cy="2133600"/>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610600" cy="1828800"/>
          </a:xfrm>
        </p:spPr>
        <p:txBody>
          <a:bodyPr>
            <a:normAutofit/>
          </a:bodyPr>
          <a:lstStyle/>
          <a:p>
            <a:pPr>
              <a:buNone/>
            </a:pP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Masa</a:t>
            </a:r>
            <a:r>
              <a:rPr lang="en-US" sz="2800" b="1" dirty="0" smtClean="0">
                <a:latin typeface="Vijaya" pitchFamily="34" charset="0"/>
                <a:cs typeface="Vijaya" pitchFamily="34" charset="0"/>
              </a:rPr>
              <a:t> de </a:t>
            </a:r>
            <a:r>
              <a:rPr lang="en-US" sz="2800" b="1" dirty="0" err="1" smtClean="0">
                <a:latin typeface="Vijaya" pitchFamily="34" charset="0"/>
                <a:cs typeface="Vijaya" pitchFamily="34" charset="0"/>
              </a:rPr>
              <a:t>Craciun</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este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masa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principala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traditionala</a:t>
            </a:r>
            <a:r>
              <a:rPr lang="en-US" sz="2800" b="1" dirty="0" smtClean="0">
                <a:latin typeface="Vijaya" pitchFamily="34" charset="0"/>
                <a:cs typeface="Vijaya" pitchFamily="34" charset="0"/>
              </a:rPr>
              <a:t> din </a:t>
            </a:r>
            <a:r>
              <a:rPr lang="en-US" sz="2800" b="1" dirty="0" err="1" smtClean="0">
                <a:latin typeface="Vijaya" pitchFamily="34" charset="0"/>
                <a:cs typeface="Vijaya" pitchFamily="34" charset="0"/>
              </a:rPr>
              <a:t>Ajunul</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Craciunului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sau</a:t>
            </a:r>
            <a:r>
              <a:rPr lang="en-US" sz="2800" b="1" dirty="0" smtClean="0">
                <a:latin typeface="Vijaya" pitchFamily="34" charset="0"/>
                <a:cs typeface="Vijaya" pitchFamily="34" charset="0"/>
              </a:rPr>
              <a:t> din </a:t>
            </a:r>
            <a:r>
              <a:rPr lang="en-US" sz="2800" b="1" dirty="0" err="1" smtClean="0">
                <a:latin typeface="Vijaya" pitchFamily="34" charset="0"/>
                <a:cs typeface="Vijaya" pitchFamily="34" charset="0"/>
              </a:rPr>
              <a:t>ziua</a:t>
            </a:r>
            <a:r>
              <a:rPr lang="en-US" sz="2800" b="1" dirty="0" smtClean="0">
                <a:latin typeface="Vijaya" pitchFamily="34" charset="0"/>
                <a:cs typeface="Vijaya" pitchFamily="34" charset="0"/>
              </a:rPr>
              <a:t> de </a:t>
            </a:r>
            <a:r>
              <a:rPr lang="en-US" sz="2800" b="1" dirty="0" err="1" smtClean="0">
                <a:latin typeface="Vijaya" pitchFamily="34" charset="0"/>
                <a:cs typeface="Vijaya" pitchFamily="34" charset="0"/>
              </a:rPr>
              <a:t>Craciun</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Traditiile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privind</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masa</a:t>
            </a:r>
            <a:r>
              <a:rPr lang="en-US" sz="2800" b="1" dirty="0" smtClean="0">
                <a:latin typeface="Vijaya" pitchFamily="34" charset="0"/>
                <a:cs typeface="Vijaya" pitchFamily="34" charset="0"/>
              </a:rPr>
              <a:t> de </a:t>
            </a:r>
            <a:r>
              <a:rPr lang="en-US" sz="2800" b="1" dirty="0" err="1" smtClean="0">
                <a:latin typeface="Vijaya" pitchFamily="34" charset="0"/>
                <a:cs typeface="Vijaya" pitchFamily="34" charset="0"/>
              </a:rPr>
              <a:t>Craciun</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variaza</a:t>
            </a:r>
            <a:r>
              <a:rPr lang="en-US" sz="2800" b="1" dirty="0" smtClean="0">
                <a:latin typeface="Vijaya" pitchFamily="34" charset="0"/>
                <a:cs typeface="Vijaya" pitchFamily="34" charset="0"/>
              </a:rPr>
              <a:t> de la </a:t>
            </a:r>
            <a:r>
              <a:rPr lang="en-US" sz="2800" b="1" dirty="0" err="1" smtClean="0">
                <a:latin typeface="Vijaya" pitchFamily="34" charset="0"/>
                <a:cs typeface="Vijaya" pitchFamily="34" charset="0"/>
              </a:rPr>
              <a:t>tara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laa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tara</a:t>
            </a:r>
            <a:r>
              <a:rPr lang="en-US" sz="2800" b="1" dirty="0" smtClean="0">
                <a:latin typeface="Vijaya" pitchFamily="34" charset="0"/>
                <a:cs typeface="Vijaya" pitchFamily="34" charset="0"/>
              </a:rPr>
              <a:t> de-a </a:t>
            </a:r>
            <a:r>
              <a:rPr lang="en-US" sz="2800" b="1" dirty="0" err="1" smtClean="0">
                <a:latin typeface="Vijaya" pitchFamily="34" charset="0"/>
                <a:cs typeface="Vijaya" pitchFamily="34" charset="0"/>
              </a:rPr>
              <a:t>lungul</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globului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pamantesc</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reflectând</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cultura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tarii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în</a:t>
            </a:r>
            <a:r>
              <a:rPr lang="en-US" sz="2800" b="1" dirty="0" smtClean="0">
                <a:latin typeface="Vijaya" pitchFamily="34" charset="0"/>
                <a:cs typeface="Vijaya" pitchFamily="34" charset="0"/>
              </a:rPr>
              <a:t> care </a:t>
            </a:r>
            <a:r>
              <a:rPr lang="en-US" sz="2800" b="1" dirty="0" err="1" smtClean="0">
                <a:latin typeface="Vijaya" pitchFamily="34" charset="0"/>
                <a:cs typeface="Vijaya" pitchFamily="34" charset="0"/>
              </a:rPr>
              <a:t>este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celebrata</a:t>
            </a:r>
            <a:r>
              <a:rPr lang="en-US" sz="2800" b="1" dirty="0" smtClean="0">
                <a:latin typeface="Vijaya" pitchFamily="34" charset="0"/>
                <a:cs typeface="Vijaya" pitchFamily="34" charset="0"/>
              </a:rPr>
              <a:t>.</a:t>
            </a:r>
            <a:r>
              <a:rPr lang="en-US" sz="2800" dirty="0" smtClean="0"/>
              <a:t> </a:t>
            </a:r>
            <a:endParaRPr lang="en-US" sz="2800" b="1" dirty="0" smtClean="0">
              <a:latin typeface="Vijaya" pitchFamily="34" charset="0"/>
              <a:cs typeface="Vijaya" pitchFamily="34" charset="0"/>
            </a:endParaRPr>
          </a:p>
          <a:p>
            <a:pPr>
              <a:buNone/>
            </a:pPr>
            <a:endParaRPr lang="en-US" sz="2800" b="1" dirty="0">
              <a:latin typeface="Vijaya" pitchFamily="34" charset="0"/>
              <a:cs typeface="Vijaya" pitchFamily="34" charset="0"/>
            </a:endParaRPr>
          </a:p>
        </p:txBody>
      </p:sp>
      <p:sp>
        <p:nvSpPr>
          <p:cNvPr id="3" name="Title 2"/>
          <p:cNvSpPr>
            <a:spLocks noGrp="1"/>
          </p:cNvSpPr>
          <p:nvPr>
            <p:ph type="title"/>
          </p:nvPr>
        </p:nvSpPr>
        <p:spPr>
          <a:xfrm>
            <a:off x="381000" y="152400"/>
            <a:ext cx="8229600" cy="838200"/>
          </a:xfrm>
        </p:spPr>
        <p:txBody>
          <a:bodyPr/>
          <a:lstStyle/>
          <a:p>
            <a:pPr algn="ctr"/>
            <a:r>
              <a:rPr lang="en-US" b="1" u="sng" dirty="0" smtClean="0">
                <a:solidFill>
                  <a:schemeClr val="bg1"/>
                </a:solidFill>
                <a:latin typeface="Gabriola" pitchFamily="82" charset="0"/>
              </a:rPr>
              <a:t>MASA DE CRACIUN</a:t>
            </a:r>
            <a:endParaRPr lang="en-US" b="1" u="sng" dirty="0">
              <a:solidFill>
                <a:schemeClr val="bg1"/>
              </a:solidFill>
              <a:latin typeface="Gabriola" pitchFamily="82" charset="0"/>
            </a:endParaRPr>
          </a:p>
        </p:txBody>
      </p:sp>
      <p:pic>
        <p:nvPicPr>
          <p:cNvPr id="39938" name="Picture 2" descr="http://targovistenews.ro/live/wp-content/uploads/2014/12/masa.jpg"/>
          <p:cNvPicPr>
            <a:picLocks noChangeAspect="1" noChangeArrowheads="1"/>
          </p:cNvPicPr>
          <p:nvPr/>
        </p:nvPicPr>
        <p:blipFill>
          <a:blip r:embed="rId2"/>
          <a:srcRect/>
          <a:stretch>
            <a:fillRect/>
          </a:stretch>
        </p:blipFill>
        <p:spPr bwMode="auto">
          <a:xfrm>
            <a:off x="1676400" y="2971800"/>
            <a:ext cx="6096000" cy="3429000"/>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382000" cy="1981200"/>
          </a:xfrm>
        </p:spPr>
        <p:txBody>
          <a:bodyPr>
            <a:noAutofit/>
          </a:bodyPr>
          <a:lstStyle/>
          <a:p>
            <a:r>
              <a:rPr sz="2800" b="1" dirty="0" smtClean="0">
                <a:solidFill>
                  <a:schemeClr val="bg1"/>
                </a:solidFill>
                <a:latin typeface="Vijaya" pitchFamily="34" charset="0"/>
                <a:cs typeface="Vijaya" pitchFamily="34" charset="0"/>
              </a:rPr>
              <a:t>In Romania </a:t>
            </a:r>
            <a:r>
              <a:rPr sz="2800" b="1" dirty="0" err="1" smtClean="0">
                <a:solidFill>
                  <a:schemeClr val="bg1"/>
                </a:solidFill>
                <a:latin typeface="Vijaya" pitchFamily="34" charset="0"/>
                <a:cs typeface="Vijaya" pitchFamily="34" charset="0"/>
              </a:rPr>
              <a:t>pregatirile</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incep</a:t>
            </a:r>
            <a:r>
              <a:rPr sz="2800" b="1" dirty="0" smtClean="0">
                <a:solidFill>
                  <a:schemeClr val="bg1"/>
                </a:solidFill>
                <a:latin typeface="Vijaya" pitchFamily="34" charset="0"/>
                <a:cs typeface="Vijaya" pitchFamily="34" charset="0"/>
              </a:rPr>
              <a:t> din </a:t>
            </a:r>
            <a:r>
              <a:rPr sz="2800" b="1" dirty="0" err="1" smtClean="0">
                <a:solidFill>
                  <a:schemeClr val="bg1"/>
                </a:solidFill>
                <a:latin typeface="Vijaya" pitchFamily="34" charset="0"/>
                <a:cs typeface="Vijaya" pitchFamily="34" charset="0"/>
              </a:rPr>
              <a:t>ziua</a:t>
            </a:r>
            <a:r>
              <a:rPr sz="2800" b="1" dirty="0" smtClean="0">
                <a:solidFill>
                  <a:schemeClr val="bg1"/>
                </a:solidFill>
                <a:latin typeface="Vijaya" pitchFamily="34" charset="0"/>
                <a:cs typeface="Vijaya" pitchFamily="34" charset="0"/>
              </a:rPr>
              <a:t> de </a:t>
            </a:r>
            <a:r>
              <a:rPr sz="2800" b="1" dirty="0" err="1" smtClean="0">
                <a:solidFill>
                  <a:schemeClr val="bg1"/>
                </a:solidFill>
                <a:latin typeface="Vijaya" pitchFamily="34" charset="0"/>
                <a:cs typeface="Vijaya" pitchFamily="34" charset="0"/>
              </a:rPr>
              <a:t>Ignat</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cand</a:t>
            </a:r>
            <a:r>
              <a:rPr sz="2800" b="1" dirty="0" smtClean="0">
                <a:solidFill>
                  <a:schemeClr val="bg1"/>
                </a:solidFill>
                <a:latin typeface="Vijaya" pitchFamily="34" charset="0"/>
                <a:cs typeface="Vijaya" pitchFamily="34" charset="0"/>
              </a:rPr>
              <a:t> se </a:t>
            </a:r>
            <a:r>
              <a:rPr sz="2800" b="1" dirty="0" err="1" smtClean="0">
                <a:solidFill>
                  <a:schemeClr val="bg1"/>
                </a:solidFill>
                <a:latin typeface="Vijaya" pitchFamily="34" charset="0"/>
                <a:cs typeface="Vijaya" pitchFamily="34" charset="0"/>
              </a:rPr>
              <a:t>taie</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porcii</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iar</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copiii</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merg</a:t>
            </a:r>
            <a:r>
              <a:rPr sz="2800" b="1" dirty="0" smtClean="0">
                <a:solidFill>
                  <a:schemeClr val="bg1"/>
                </a:solidFill>
                <a:latin typeface="Vijaya" pitchFamily="34" charset="0"/>
                <a:cs typeface="Vijaya" pitchFamily="34" charset="0"/>
              </a:rPr>
              <a:t> la </a:t>
            </a:r>
            <a:r>
              <a:rPr sz="2800" b="1" dirty="0" err="1" smtClean="0">
                <a:solidFill>
                  <a:schemeClr val="bg1"/>
                </a:solidFill>
                <a:latin typeface="Vijaya" pitchFamily="34" charset="0"/>
                <a:cs typeface="Vijaya" pitchFamily="34" charset="0"/>
              </a:rPr>
              <a:t>colindat</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si</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primesc</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covrigi</a:t>
            </a:r>
            <a:r>
              <a:rPr sz="2800" b="1" dirty="0" smtClean="0">
                <a:solidFill>
                  <a:schemeClr val="bg1"/>
                </a:solidFill>
                <a:latin typeface="Vijaya" pitchFamily="34" charset="0"/>
                <a:cs typeface="Vijaya" pitchFamily="34" charset="0"/>
              </a:rPr>
              <a:t>, mere, </a:t>
            </a:r>
            <a:r>
              <a:rPr sz="2800" b="1" dirty="0" err="1" smtClean="0">
                <a:solidFill>
                  <a:schemeClr val="bg1"/>
                </a:solidFill>
                <a:latin typeface="Vijaya" pitchFamily="34" charset="0"/>
                <a:cs typeface="Vijaya" pitchFamily="34" charset="0"/>
              </a:rPr>
              <a:t>nuci</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sau</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portocale</a:t>
            </a:r>
            <a:r>
              <a:rPr sz="2800" b="1" dirty="0" smtClean="0">
                <a:solidFill>
                  <a:schemeClr val="bg1"/>
                </a:solidFill>
                <a:latin typeface="Vijaya" pitchFamily="34" charset="0"/>
                <a:cs typeface="Vijaya" pitchFamily="34" charset="0"/>
              </a:rPr>
              <a:t>. In </a:t>
            </a:r>
            <a:r>
              <a:rPr sz="2800" b="1" dirty="0" err="1" smtClean="0">
                <a:solidFill>
                  <a:schemeClr val="bg1"/>
                </a:solidFill>
                <a:latin typeface="Vijaya" pitchFamily="34" charset="0"/>
                <a:cs typeface="Vijaya" pitchFamily="34" charset="0"/>
              </a:rPr>
              <a:t>ziua</a:t>
            </a:r>
            <a:r>
              <a:rPr sz="2800" b="1" dirty="0" smtClean="0">
                <a:solidFill>
                  <a:schemeClr val="bg1"/>
                </a:solidFill>
                <a:latin typeface="Vijaya" pitchFamily="34" charset="0"/>
                <a:cs typeface="Vijaya" pitchFamily="34" charset="0"/>
              </a:rPr>
              <a:t> de </a:t>
            </a:r>
            <a:r>
              <a:rPr sz="2800" b="1" dirty="0" err="1" smtClean="0">
                <a:solidFill>
                  <a:schemeClr val="bg1"/>
                </a:solidFill>
                <a:latin typeface="Vijaya" pitchFamily="34" charset="0"/>
                <a:cs typeface="Vijaya" pitchFamily="34" charset="0"/>
              </a:rPr>
              <a:t>Craciun</a:t>
            </a:r>
            <a:r>
              <a:rPr sz="2800" b="1" dirty="0" smtClean="0">
                <a:solidFill>
                  <a:schemeClr val="bg1"/>
                </a:solidFill>
                <a:latin typeface="Vijaya" pitchFamily="34" charset="0"/>
                <a:cs typeface="Vijaya" pitchFamily="34" charset="0"/>
              </a:rPr>
              <a:t> se </a:t>
            </a:r>
            <a:r>
              <a:rPr sz="2800" b="1" dirty="0" err="1" smtClean="0">
                <a:solidFill>
                  <a:schemeClr val="bg1"/>
                </a:solidFill>
                <a:latin typeface="Vijaya" pitchFamily="34" charset="0"/>
                <a:cs typeface="Vijaya" pitchFamily="34" charset="0"/>
              </a:rPr>
              <a:t>servesc</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carnati</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sarmale</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lebar</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piftie</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toba</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salata</a:t>
            </a:r>
            <a:r>
              <a:rPr sz="2800" b="1" dirty="0" smtClean="0">
                <a:solidFill>
                  <a:schemeClr val="bg1"/>
                </a:solidFill>
                <a:latin typeface="Vijaya" pitchFamily="34" charset="0"/>
                <a:cs typeface="Vijaya" pitchFamily="34" charset="0"/>
              </a:rPr>
              <a:t> de boeuf </a:t>
            </a:r>
            <a:r>
              <a:rPr sz="2800" b="1" dirty="0" err="1" smtClean="0">
                <a:solidFill>
                  <a:schemeClr val="bg1"/>
                </a:solidFill>
                <a:latin typeface="Vijaya" pitchFamily="34" charset="0"/>
                <a:cs typeface="Vijaya" pitchFamily="34" charset="0"/>
              </a:rPr>
              <a:t>si</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alte</a:t>
            </a:r>
            <a:r>
              <a:rPr sz="2800" b="1" dirty="0" smtClean="0">
                <a:solidFill>
                  <a:schemeClr val="bg1"/>
                </a:solidFill>
                <a:latin typeface="Vijaya" pitchFamily="34" charset="0"/>
                <a:cs typeface="Vijaya" pitchFamily="34" charset="0"/>
              </a:rPr>
              <a:t> </a:t>
            </a:r>
            <a:r>
              <a:rPr sz="2800" b="1" dirty="0" err="1" smtClean="0">
                <a:solidFill>
                  <a:schemeClr val="bg1"/>
                </a:solidFill>
                <a:latin typeface="Vijaya" pitchFamily="34" charset="0"/>
                <a:cs typeface="Vijaya" pitchFamily="34" charset="0"/>
              </a:rPr>
              <a:t>alimente</a:t>
            </a:r>
            <a:r>
              <a:rPr sz="2800" b="1" dirty="0" smtClean="0">
                <a:solidFill>
                  <a:schemeClr val="bg1"/>
                </a:solidFill>
                <a:latin typeface="Vijaya" pitchFamily="34" charset="0"/>
                <a:cs typeface="Vijaya" pitchFamily="34" charset="0"/>
              </a:rPr>
              <a:t>.</a:t>
            </a:r>
            <a:r>
              <a:rPr lang="ro-RO" sz="2800" b="1" dirty="0" smtClean="0">
                <a:solidFill>
                  <a:schemeClr val="bg1"/>
                </a:solidFill>
                <a:latin typeface="Vijaya" pitchFamily="34" charset="0"/>
                <a:cs typeface="Vijaya" pitchFamily="34" charset="0"/>
              </a:rPr>
              <a:t> </a:t>
            </a:r>
            <a:endParaRPr lang="en-US" sz="2800" dirty="0">
              <a:solidFill>
                <a:schemeClr val="bg1"/>
              </a:solidFill>
            </a:endParaRPr>
          </a:p>
        </p:txBody>
      </p:sp>
      <p:pic>
        <p:nvPicPr>
          <p:cNvPr id="4" name="Content Placeholder 3" descr="49747678.jpg"/>
          <p:cNvPicPr>
            <a:picLocks noGrp="1" noChangeAspect="1"/>
          </p:cNvPicPr>
          <p:nvPr>
            <p:ph idx="1"/>
          </p:nvPr>
        </p:nvPicPr>
        <p:blipFill>
          <a:blip r:embed="rId2"/>
          <a:stretch>
            <a:fillRect/>
          </a:stretch>
        </p:blipFill>
        <p:spPr>
          <a:xfrm>
            <a:off x="1828800" y="2819400"/>
            <a:ext cx="5791200" cy="3429000"/>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4953000" cy="5029200"/>
          </a:xfrm>
        </p:spPr>
        <p:txBody>
          <a:bodyPr>
            <a:noAutofit/>
          </a:bodyPr>
          <a:lstStyle/>
          <a:p>
            <a:pPr>
              <a:buNone/>
            </a:pP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Cred</a:t>
            </a:r>
            <a:r>
              <a:rPr lang="en-US" sz="2800" b="1" dirty="0" smtClean="0">
                <a:latin typeface="Vijaya" pitchFamily="34" charset="0"/>
                <a:cs typeface="Vijaya" pitchFamily="34" charset="0"/>
              </a:rPr>
              <a:t> </a:t>
            </a:r>
            <a:r>
              <a:rPr lang="en-US" sz="2800" b="1" dirty="0">
                <a:latin typeface="Vijaya" pitchFamily="34" charset="0"/>
                <a:cs typeface="Vijaya" pitchFamily="34" charset="0"/>
              </a:rPr>
              <a:t>ca </a:t>
            </a:r>
            <a:r>
              <a:rPr lang="en-US" sz="2800" b="1" dirty="0" err="1">
                <a:latin typeface="Vijaya" pitchFamily="34" charset="0"/>
                <a:cs typeface="Vijaya" pitchFamily="34" charset="0"/>
              </a:rPr>
              <a:t>cea</a:t>
            </a:r>
            <a:r>
              <a:rPr lang="en-US" sz="2800" b="1" dirty="0">
                <a:latin typeface="Vijaya" pitchFamily="34" charset="0"/>
                <a:cs typeface="Vijaya" pitchFamily="34" charset="0"/>
              </a:rPr>
              <a:t> </a:t>
            </a:r>
            <a:r>
              <a:rPr lang="en-US" sz="2800" b="1" dirty="0" err="1">
                <a:latin typeface="Vijaya" pitchFamily="34" charset="0"/>
                <a:cs typeface="Vijaya" pitchFamily="34" charset="0"/>
              </a:rPr>
              <a:t>mai</a:t>
            </a:r>
            <a:r>
              <a:rPr lang="en-US" sz="2800" b="1" dirty="0">
                <a:latin typeface="Vijaya" pitchFamily="34" charset="0"/>
                <a:cs typeface="Vijaya" pitchFamily="34" charset="0"/>
              </a:rPr>
              <a:t> </a:t>
            </a:r>
            <a:r>
              <a:rPr lang="en-US" sz="2800" b="1" dirty="0" err="1">
                <a:latin typeface="Vijaya" pitchFamily="34" charset="0"/>
                <a:cs typeface="Vijaya" pitchFamily="34" charset="0"/>
              </a:rPr>
              <a:t>frumoasa</a:t>
            </a:r>
            <a:r>
              <a:rPr lang="en-US" sz="2800" b="1" dirty="0">
                <a:latin typeface="Vijaya" pitchFamily="34" charset="0"/>
                <a:cs typeface="Vijaya" pitchFamily="34" charset="0"/>
              </a:rPr>
              <a:t> </a:t>
            </a:r>
            <a:r>
              <a:rPr lang="en-US" sz="2800" b="1" dirty="0" err="1">
                <a:latin typeface="Vijaya" pitchFamily="34" charset="0"/>
                <a:cs typeface="Vijaya" pitchFamily="34" charset="0"/>
              </a:rPr>
              <a:t>si</a:t>
            </a:r>
            <a:r>
              <a:rPr lang="en-US" sz="2800" b="1" dirty="0">
                <a:latin typeface="Vijaya" pitchFamily="34" charset="0"/>
                <a:cs typeface="Vijaya" pitchFamily="34" charset="0"/>
              </a:rPr>
              <a:t> </a:t>
            </a:r>
            <a:r>
              <a:rPr lang="en-US" sz="2800" b="1" dirty="0" err="1">
                <a:latin typeface="Vijaya" pitchFamily="34" charset="0"/>
                <a:cs typeface="Vijaya" pitchFamily="34" charset="0"/>
              </a:rPr>
              <a:t>mai</a:t>
            </a:r>
            <a:r>
              <a:rPr lang="en-US" sz="2800" b="1" dirty="0">
                <a:latin typeface="Vijaya" pitchFamily="34" charset="0"/>
                <a:cs typeface="Vijaya" pitchFamily="34" charset="0"/>
              </a:rPr>
              <a:t> </a:t>
            </a:r>
            <a:r>
              <a:rPr lang="en-US" sz="2800" b="1" dirty="0" err="1">
                <a:latin typeface="Vijaya" pitchFamily="34" charset="0"/>
                <a:cs typeface="Vijaya" pitchFamily="34" charset="0"/>
              </a:rPr>
              <a:t>iubita</a:t>
            </a:r>
            <a:r>
              <a:rPr lang="en-US" sz="2800" b="1" dirty="0">
                <a:latin typeface="Vijaya" pitchFamily="34" charset="0"/>
                <a:cs typeface="Vijaya" pitchFamily="34" charset="0"/>
              </a:rPr>
              <a:t> de </a:t>
            </a:r>
            <a:r>
              <a:rPr lang="en-US" sz="2800" b="1" dirty="0" err="1">
                <a:latin typeface="Vijaya" pitchFamily="34" charset="0"/>
                <a:cs typeface="Vijaya" pitchFamily="34" charset="0"/>
              </a:rPr>
              <a:t>cei</a:t>
            </a:r>
            <a:r>
              <a:rPr lang="en-US" sz="2800" b="1" dirty="0">
                <a:latin typeface="Vijaya" pitchFamily="34" charset="0"/>
                <a:cs typeface="Vijaya" pitchFamily="34" charset="0"/>
              </a:rPr>
              <a:t> </a:t>
            </a:r>
            <a:r>
              <a:rPr lang="en-US" sz="2800" b="1" dirty="0" err="1">
                <a:latin typeface="Vijaya" pitchFamily="34" charset="0"/>
                <a:cs typeface="Vijaya" pitchFamily="34" charset="0"/>
              </a:rPr>
              <a:t>mici</a:t>
            </a:r>
            <a:r>
              <a:rPr lang="en-US" sz="2800" b="1" dirty="0">
                <a:latin typeface="Vijaya" pitchFamily="34" charset="0"/>
                <a:cs typeface="Vijaya" pitchFamily="34" charset="0"/>
              </a:rPr>
              <a:t> </a:t>
            </a:r>
            <a:r>
              <a:rPr lang="en-US" sz="2800" b="1" dirty="0" err="1">
                <a:latin typeface="Vijaya" pitchFamily="34" charset="0"/>
                <a:cs typeface="Vijaya" pitchFamily="34" charset="0"/>
              </a:rPr>
              <a:t>si</a:t>
            </a:r>
            <a:r>
              <a:rPr lang="en-US" sz="2800" b="1" dirty="0">
                <a:latin typeface="Vijaya" pitchFamily="34" charset="0"/>
                <a:cs typeface="Vijaya" pitchFamily="34" charset="0"/>
              </a:rPr>
              <a:t> </a:t>
            </a:r>
            <a:r>
              <a:rPr lang="en-US" sz="2800" b="1" dirty="0" err="1">
                <a:latin typeface="Vijaya" pitchFamily="34" charset="0"/>
                <a:cs typeface="Vijaya" pitchFamily="34" charset="0"/>
              </a:rPr>
              <a:t>mari</a:t>
            </a:r>
            <a:r>
              <a:rPr lang="en-US" sz="2800" b="1" dirty="0">
                <a:latin typeface="Vijaya" pitchFamily="34" charset="0"/>
                <a:cs typeface="Vijaya" pitchFamily="34" charset="0"/>
              </a:rPr>
              <a:t>, </a:t>
            </a:r>
            <a:r>
              <a:rPr lang="en-US" sz="2800" b="1" dirty="0" err="1">
                <a:latin typeface="Vijaya" pitchFamily="34" charset="0"/>
                <a:cs typeface="Vijaya" pitchFamily="34" charset="0"/>
              </a:rPr>
              <a:t>saraci</a:t>
            </a:r>
            <a:r>
              <a:rPr lang="en-US" sz="2800" b="1" dirty="0">
                <a:latin typeface="Vijaya" pitchFamily="34" charset="0"/>
                <a:cs typeface="Vijaya" pitchFamily="34" charset="0"/>
              </a:rPr>
              <a:t> </a:t>
            </a:r>
            <a:r>
              <a:rPr lang="en-US" sz="2800" b="1" dirty="0" err="1">
                <a:latin typeface="Vijaya" pitchFamily="34" charset="0"/>
                <a:cs typeface="Vijaya" pitchFamily="34" charset="0"/>
              </a:rPr>
              <a:t>sau</a:t>
            </a:r>
            <a:r>
              <a:rPr lang="en-US" sz="2800" b="1" dirty="0">
                <a:latin typeface="Vijaya" pitchFamily="34" charset="0"/>
                <a:cs typeface="Vijaya" pitchFamily="34" charset="0"/>
              </a:rPr>
              <a:t> </a:t>
            </a:r>
            <a:r>
              <a:rPr lang="en-US" sz="2800" b="1" dirty="0" err="1">
                <a:latin typeface="Vijaya" pitchFamily="34" charset="0"/>
                <a:cs typeface="Vijaya" pitchFamily="34" charset="0"/>
              </a:rPr>
              <a:t>bogati</a:t>
            </a:r>
            <a:r>
              <a:rPr lang="en-US" sz="2800" b="1" dirty="0">
                <a:latin typeface="Vijaya" pitchFamily="34" charset="0"/>
                <a:cs typeface="Vijaya" pitchFamily="34" charset="0"/>
              </a:rPr>
              <a:t> </a:t>
            </a:r>
            <a:r>
              <a:rPr lang="en-US" sz="2800" b="1" dirty="0" err="1">
                <a:latin typeface="Vijaya" pitchFamily="34" charset="0"/>
                <a:cs typeface="Vijaya" pitchFamily="34" charset="0"/>
              </a:rPr>
              <a:t>este</a:t>
            </a:r>
            <a:r>
              <a:rPr lang="en-US" sz="2800" b="1" dirty="0">
                <a:latin typeface="Vijaya" pitchFamily="34" charset="0"/>
                <a:cs typeface="Vijaya" pitchFamily="34" charset="0"/>
              </a:rPr>
              <a:t> </a:t>
            </a:r>
            <a:r>
              <a:rPr lang="en-US" sz="2800" b="1" dirty="0" err="1">
                <a:latin typeface="Vijaya" pitchFamily="34" charset="0"/>
                <a:cs typeface="Vijaya" pitchFamily="34" charset="0"/>
              </a:rPr>
              <a:t>sarbatoarea</a:t>
            </a:r>
            <a:r>
              <a:rPr lang="en-US" sz="2800" b="1" dirty="0">
                <a:latin typeface="Vijaya" pitchFamily="34" charset="0"/>
                <a:cs typeface="Vijaya" pitchFamily="34" charset="0"/>
              </a:rPr>
              <a:t> </a:t>
            </a:r>
            <a:r>
              <a:rPr lang="en-US" sz="2800" b="1" dirty="0" err="1">
                <a:latin typeface="Vijaya" pitchFamily="34" charset="0"/>
                <a:cs typeface="Vijaya" pitchFamily="34" charset="0"/>
              </a:rPr>
              <a:t>Craciunului</a:t>
            </a:r>
            <a:r>
              <a:rPr lang="en-US" sz="2800" b="1" dirty="0">
                <a:latin typeface="Vijaya" pitchFamily="34" charset="0"/>
                <a:cs typeface="Vijaya" pitchFamily="34" charset="0"/>
              </a:rPr>
              <a:t>. </a:t>
            </a:r>
            <a:r>
              <a:rPr lang="en-US" sz="2800" b="1" dirty="0" err="1">
                <a:latin typeface="Vijaya" pitchFamily="34" charset="0"/>
                <a:cs typeface="Vijaya" pitchFamily="34" charset="0"/>
              </a:rPr>
              <a:t>Veche</a:t>
            </a:r>
            <a:r>
              <a:rPr lang="en-US" sz="2800" b="1" dirty="0">
                <a:latin typeface="Vijaya" pitchFamily="34" charset="0"/>
                <a:cs typeface="Vijaya" pitchFamily="34" charset="0"/>
              </a:rPr>
              <a:t> de </a:t>
            </a:r>
            <a:r>
              <a:rPr lang="en-US" sz="2800" b="1" dirty="0" err="1">
                <a:latin typeface="Vijaya" pitchFamily="34" charset="0"/>
                <a:cs typeface="Vijaya" pitchFamily="34" charset="0"/>
              </a:rPr>
              <a:t>peste</a:t>
            </a:r>
            <a:r>
              <a:rPr lang="en-US" sz="2800" b="1" dirty="0">
                <a:latin typeface="Vijaya" pitchFamily="34" charset="0"/>
                <a:cs typeface="Vijaya" pitchFamily="34" charset="0"/>
              </a:rPr>
              <a:t> </a:t>
            </a:r>
            <a:r>
              <a:rPr lang="en-US" sz="2800" b="1" dirty="0" err="1">
                <a:latin typeface="Vijaya" pitchFamily="34" charset="0"/>
                <a:cs typeface="Vijaya" pitchFamily="34" charset="0"/>
              </a:rPr>
              <a:t>doua</a:t>
            </a:r>
            <a:r>
              <a:rPr lang="en-US" sz="2800" b="1" dirty="0">
                <a:latin typeface="Vijaya" pitchFamily="34" charset="0"/>
                <a:cs typeface="Vijaya" pitchFamily="34" charset="0"/>
              </a:rPr>
              <a:t> </a:t>
            </a:r>
            <a:r>
              <a:rPr lang="en-US" sz="2800" b="1" dirty="0" err="1">
                <a:latin typeface="Vijaya" pitchFamily="34" charset="0"/>
                <a:cs typeface="Vijaya" pitchFamily="34" charset="0"/>
              </a:rPr>
              <a:t>milenii</a:t>
            </a:r>
            <a:r>
              <a:rPr lang="en-US" sz="2800" b="1" dirty="0">
                <a:latin typeface="Vijaya" pitchFamily="34" charset="0"/>
                <a:cs typeface="Vijaya" pitchFamily="34" charset="0"/>
              </a:rPr>
              <a:t>, </a:t>
            </a:r>
            <a:r>
              <a:rPr lang="en-US" sz="2800" b="1" dirty="0" err="1">
                <a:latin typeface="Vijaya" pitchFamily="34" charset="0"/>
                <a:cs typeface="Vijaya" pitchFamily="34" charset="0"/>
              </a:rPr>
              <a:t>raspandita</a:t>
            </a:r>
            <a:r>
              <a:rPr lang="en-US" sz="2800" b="1" dirty="0">
                <a:latin typeface="Vijaya" pitchFamily="34" charset="0"/>
                <a:cs typeface="Vijaya" pitchFamily="34" charset="0"/>
              </a:rPr>
              <a:t> </a:t>
            </a:r>
            <a:r>
              <a:rPr lang="en-US" sz="2800" b="1" dirty="0" err="1">
                <a:latin typeface="Vijaya" pitchFamily="34" charset="0"/>
                <a:cs typeface="Vijaya" pitchFamily="34" charset="0"/>
              </a:rPr>
              <a:t>pe</a:t>
            </a:r>
            <a:r>
              <a:rPr lang="en-US" sz="2800" b="1" dirty="0">
                <a:latin typeface="Vijaya" pitchFamily="34" charset="0"/>
                <a:cs typeface="Vijaya" pitchFamily="34" charset="0"/>
              </a:rPr>
              <a:t> tot </a:t>
            </a:r>
            <a:r>
              <a:rPr lang="en-US" sz="2800" b="1" dirty="0" err="1">
                <a:latin typeface="Vijaya" pitchFamily="34" charset="0"/>
                <a:cs typeface="Vijaya" pitchFamily="34" charset="0"/>
              </a:rPr>
              <a:t>globul</a:t>
            </a:r>
            <a:r>
              <a:rPr lang="en-US" sz="2800" b="1" dirty="0">
                <a:latin typeface="Vijaya" pitchFamily="34" charset="0"/>
                <a:cs typeface="Vijaya" pitchFamily="34" charset="0"/>
              </a:rPr>
              <a:t>, </a:t>
            </a:r>
            <a:r>
              <a:rPr lang="en-US" sz="2800" b="1" dirty="0" err="1">
                <a:latin typeface="Vijaya" pitchFamily="34" charset="0"/>
                <a:cs typeface="Vijaya" pitchFamily="34" charset="0"/>
              </a:rPr>
              <a:t>cea</a:t>
            </a:r>
            <a:r>
              <a:rPr lang="en-US" sz="2800" b="1" dirty="0">
                <a:latin typeface="Vijaya" pitchFamily="34" charset="0"/>
                <a:cs typeface="Vijaya" pitchFamily="34" charset="0"/>
              </a:rPr>
              <a:t> </a:t>
            </a:r>
            <a:r>
              <a:rPr lang="en-US" sz="2800" b="1" dirty="0" err="1">
                <a:latin typeface="Vijaya" pitchFamily="34" charset="0"/>
                <a:cs typeface="Vijaya" pitchFamily="34" charset="0"/>
              </a:rPr>
              <a:t>mai</a:t>
            </a:r>
            <a:r>
              <a:rPr lang="en-US" sz="2800" b="1" dirty="0">
                <a:latin typeface="Vijaya" pitchFamily="34" charset="0"/>
                <a:cs typeface="Vijaya" pitchFamily="34" charset="0"/>
              </a:rPr>
              <a:t> </a:t>
            </a:r>
            <a:r>
              <a:rPr lang="en-US" sz="2800" b="1" dirty="0" err="1">
                <a:latin typeface="Vijaya" pitchFamily="34" charset="0"/>
                <a:cs typeface="Vijaya" pitchFamily="34" charset="0"/>
              </a:rPr>
              <a:t>importanta</a:t>
            </a:r>
            <a:r>
              <a:rPr lang="en-US" sz="2800" b="1" dirty="0">
                <a:latin typeface="Vijaya" pitchFamily="34" charset="0"/>
                <a:cs typeface="Vijaya" pitchFamily="34" charset="0"/>
              </a:rPr>
              <a:t> </a:t>
            </a:r>
            <a:r>
              <a:rPr lang="en-US" sz="2800" b="1" dirty="0" err="1">
                <a:latin typeface="Vijaya" pitchFamily="34" charset="0"/>
                <a:cs typeface="Vijaya" pitchFamily="34" charset="0"/>
              </a:rPr>
              <a:t>sarbatoare</a:t>
            </a:r>
            <a:r>
              <a:rPr lang="en-US" sz="2800" b="1" dirty="0">
                <a:latin typeface="Vijaya" pitchFamily="34" charset="0"/>
                <a:cs typeface="Vijaya" pitchFamily="34" charset="0"/>
              </a:rPr>
              <a:t> a </a:t>
            </a:r>
            <a:r>
              <a:rPr lang="en-US" sz="2800" b="1" dirty="0" err="1">
                <a:latin typeface="Vijaya" pitchFamily="34" charset="0"/>
                <a:cs typeface="Vijaya" pitchFamily="34" charset="0"/>
              </a:rPr>
              <a:t>crestinilor</a:t>
            </a:r>
            <a:r>
              <a:rPr lang="en-US" sz="2800" b="1" dirty="0">
                <a:latin typeface="Vijaya" pitchFamily="34" charset="0"/>
                <a:cs typeface="Vijaya" pitchFamily="34" charset="0"/>
              </a:rPr>
              <a:t> </a:t>
            </a:r>
            <a:r>
              <a:rPr lang="en-US" sz="2800" b="1" dirty="0" err="1">
                <a:latin typeface="Vijaya" pitchFamily="34" charset="0"/>
                <a:cs typeface="Vijaya" pitchFamily="34" charset="0"/>
              </a:rPr>
              <a:t>este</a:t>
            </a:r>
            <a:r>
              <a:rPr lang="en-US" sz="2800" b="1" dirty="0">
                <a:latin typeface="Vijaya" pitchFamily="34" charset="0"/>
                <a:cs typeface="Vijaya" pitchFamily="34" charset="0"/>
              </a:rPr>
              <a:t> </a:t>
            </a:r>
            <a:r>
              <a:rPr lang="en-US" sz="2800" b="1" dirty="0" err="1">
                <a:latin typeface="Vijaya" pitchFamily="34" charset="0"/>
                <a:cs typeface="Vijaya" pitchFamily="34" charset="0"/>
              </a:rPr>
              <a:t>asteptata</a:t>
            </a:r>
            <a:r>
              <a:rPr lang="en-US" sz="2800" b="1" dirty="0">
                <a:latin typeface="Vijaya" pitchFamily="34" charset="0"/>
                <a:cs typeface="Vijaya" pitchFamily="34" charset="0"/>
              </a:rPr>
              <a:t> cu </a:t>
            </a:r>
            <a:r>
              <a:rPr lang="en-US" sz="2800" b="1" dirty="0" err="1">
                <a:latin typeface="Vijaya" pitchFamily="34" charset="0"/>
                <a:cs typeface="Vijaya" pitchFamily="34" charset="0"/>
              </a:rPr>
              <a:t>emotie</a:t>
            </a:r>
            <a:r>
              <a:rPr lang="en-US" sz="2800" b="1" dirty="0">
                <a:latin typeface="Vijaya" pitchFamily="34" charset="0"/>
                <a:cs typeface="Vijaya" pitchFamily="34" charset="0"/>
              </a:rPr>
              <a:t> </a:t>
            </a:r>
            <a:r>
              <a:rPr lang="en-US" sz="2800" b="1" dirty="0" err="1">
                <a:latin typeface="Vijaya" pitchFamily="34" charset="0"/>
                <a:cs typeface="Vijaya" pitchFamily="34" charset="0"/>
              </a:rPr>
              <a:t>si</a:t>
            </a:r>
            <a:r>
              <a:rPr lang="en-US" sz="2800" b="1" dirty="0">
                <a:latin typeface="Vijaya" pitchFamily="34" charset="0"/>
                <a:cs typeface="Vijaya" pitchFamily="34" charset="0"/>
              </a:rPr>
              <a:t> </a:t>
            </a:r>
            <a:r>
              <a:rPr lang="en-US" sz="2800" b="1" dirty="0" err="1">
                <a:latin typeface="Vijaya" pitchFamily="34" charset="0"/>
                <a:cs typeface="Vijaya" pitchFamily="34" charset="0"/>
              </a:rPr>
              <a:t>bucurie</a:t>
            </a:r>
            <a:r>
              <a:rPr lang="en-US" sz="2800" b="1" dirty="0">
                <a:latin typeface="Vijaya" pitchFamily="34" charset="0"/>
                <a:cs typeface="Vijaya" pitchFamily="34" charset="0"/>
              </a:rPr>
              <a:t>. </a:t>
            </a:r>
            <a:r>
              <a:rPr lang="en-US" sz="2800" b="1" dirty="0" err="1">
                <a:latin typeface="Vijaya" pitchFamily="34" charset="0"/>
                <a:cs typeface="Vijaya" pitchFamily="34" charset="0"/>
              </a:rPr>
              <a:t>Craciunul</a:t>
            </a:r>
            <a:r>
              <a:rPr lang="en-US" sz="2800" b="1" dirty="0">
                <a:latin typeface="Vijaya" pitchFamily="34" charset="0"/>
                <a:cs typeface="Vijaya" pitchFamily="34" charset="0"/>
              </a:rPr>
              <a:t> </a:t>
            </a:r>
            <a:r>
              <a:rPr lang="en-US" sz="2800" b="1" dirty="0" err="1">
                <a:latin typeface="Vijaya" pitchFamily="34" charset="0"/>
                <a:cs typeface="Vijaya" pitchFamily="34" charset="0"/>
              </a:rPr>
              <a:t>este</a:t>
            </a:r>
            <a:r>
              <a:rPr lang="en-US" sz="2800" b="1" dirty="0">
                <a:latin typeface="Vijaya" pitchFamily="34" charset="0"/>
                <a:cs typeface="Vijaya" pitchFamily="34" charset="0"/>
              </a:rPr>
              <a:t> </a:t>
            </a:r>
            <a:r>
              <a:rPr lang="en-US" sz="2800" b="1" dirty="0" err="1">
                <a:latin typeface="Vijaya" pitchFamily="34" charset="0"/>
                <a:cs typeface="Vijaya" pitchFamily="34" charset="0"/>
              </a:rPr>
              <a:t>asociat</a:t>
            </a:r>
            <a:r>
              <a:rPr lang="en-US" sz="2800" b="1" dirty="0">
                <a:latin typeface="Vijaya" pitchFamily="34" charset="0"/>
                <a:cs typeface="Vijaya" pitchFamily="34" charset="0"/>
              </a:rPr>
              <a:t> cu </a:t>
            </a:r>
            <a:r>
              <a:rPr lang="en-US" sz="2800" b="1" dirty="0" err="1">
                <a:latin typeface="Vijaya" pitchFamily="34" charset="0"/>
                <a:cs typeface="Vijaya" pitchFamily="34" charset="0"/>
              </a:rPr>
              <a:t>feeria</a:t>
            </a:r>
            <a:r>
              <a:rPr lang="en-US" sz="2800" b="1" dirty="0">
                <a:latin typeface="Vijaya" pitchFamily="34" charset="0"/>
                <a:cs typeface="Vijaya" pitchFamily="34" charset="0"/>
              </a:rPr>
              <a:t> </a:t>
            </a:r>
            <a:r>
              <a:rPr lang="en-US" sz="2800" b="1" dirty="0" err="1">
                <a:latin typeface="Vijaya" pitchFamily="34" charset="0"/>
                <a:cs typeface="Vijaya" pitchFamily="34" charset="0"/>
              </a:rPr>
              <a:t>iernii</a:t>
            </a:r>
            <a:r>
              <a:rPr lang="en-US" sz="2800" b="1" dirty="0">
                <a:latin typeface="Vijaya" pitchFamily="34" charset="0"/>
                <a:cs typeface="Vijaya" pitchFamily="34" charset="0"/>
              </a:rPr>
              <a:t>, cu </a:t>
            </a:r>
            <a:r>
              <a:rPr lang="en-US" sz="2800" b="1" dirty="0" err="1">
                <a:latin typeface="Vijaya" pitchFamily="34" charset="0"/>
                <a:cs typeface="Vijaya" pitchFamily="34" charset="0"/>
              </a:rPr>
              <a:t>puritatea</a:t>
            </a:r>
            <a:r>
              <a:rPr lang="en-US" sz="2800" b="1" dirty="0">
                <a:latin typeface="Vijaya" pitchFamily="34" charset="0"/>
                <a:cs typeface="Vijaya" pitchFamily="34" charset="0"/>
              </a:rPr>
              <a:t> </a:t>
            </a:r>
            <a:r>
              <a:rPr lang="en-US" sz="2800" b="1" dirty="0" err="1">
                <a:latin typeface="Vijaya" pitchFamily="34" charset="0"/>
                <a:cs typeface="Vijaya" pitchFamily="34" charset="0"/>
              </a:rPr>
              <a:t>zapezii</a:t>
            </a:r>
            <a:r>
              <a:rPr lang="en-US" sz="2800" b="1" dirty="0">
                <a:latin typeface="Vijaya" pitchFamily="34" charset="0"/>
                <a:cs typeface="Vijaya" pitchFamily="34" charset="0"/>
              </a:rPr>
              <a:t> </a:t>
            </a:r>
            <a:r>
              <a:rPr lang="en-US" sz="2800" b="1" dirty="0" err="1">
                <a:latin typeface="Vijaya" pitchFamily="34" charset="0"/>
                <a:cs typeface="Vijaya" pitchFamily="34" charset="0"/>
              </a:rPr>
              <a:t>si</a:t>
            </a:r>
            <a:r>
              <a:rPr lang="en-US" sz="2800" b="1" dirty="0">
                <a:latin typeface="Vijaya" pitchFamily="34" charset="0"/>
                <a:cs typeface="Vijaya" pitchFamily="34" charset="0"/>
              </a:rPr>
              <a:t> </a:t>
            </a:r>
            <a:r>
              <a:rPr lang="en-US" sz="2800" b="1" dirty="0" err="1">
                <a:latin typeface="Vijaya" pitchFamily="34" charset="0"/>
                <a:cs typeface="Vijaya" pitchFamily="34" charset="0"/>
              </a:rPr>
              <a:t>este</a:t>
            </a:r>
            <a:r>
              <a:rPr lang="en-US" sz="2800" b="1" dirty="0">
                <a:latin typeface="Vijaya" pitchFamily="34" charset="0"/>
                <a:cs typeface="Vijaya" pitchFamily="34" charset="0"/>
              </a:rPr>
              <a:t> o </a:t>
            </a:r>
            <a:r>
              <a:rPr lang="en-US" sz="2800" b="1" dirty="0" err="1">
                <a:latin typeface="Vijaya" pitchFamily="34" charset="0"/>
                <a:cs typeface="Vijaya" pitchFamily="34" charset="0"/>
              </a:rPr>
              <a:t>sarbatoare</a:t>
            </a:r>
            <a:r>
              <a:rPr lang="en-US" sz="2800" b="1" dirty="0">
                <a:latin typeface="Vijaya" pitchFamily="34" charset="0"/>
                <a:cs typeface="Vijaya" pitchFamily="34" charset="0"/>
              </a:rPr>
              <a:t> </a:t>
            </a:r>
            <a:r>
              <a:rPr lang="en-US" sz="2800" b="1" dirty="0" err="1">
                <a:latin typeface="Vijaya" pitchFamily="34" charset="0"/>
                <a:cs typeface="Vijaya" pitchFamily="34" charset="0"/>
              </a:rPr>
              <a:t>emotionanta</a:t>
            </a:r>
            <a:r>
              <a:rPr lang="en-US" sz="2800" b="1" dirty="0">
                <a:latin typeface="Vijaya" pitchFamily="34" charset="0"/>
                <a:cs typeface="Vijaya" pitchFamily="34" charset="0"/>
              </a:rPr>
              <a:t> </a:t>
            </a:r>
            <a:r>
              <a:rPr lang="en-US" sz="2800" b="1" dirty="0" err="1">
                <a:latin typeface="Vijaya" pitchFamily="34" charset="0"/>
                <a:cs typeface="Vijaya" pitchFamily="34" charset="0"/>
              </a:rPr>
              <a:t>mai</a:t>
            </a:r>
            <a:r>
              <a:rPr lang="en-US" sz="2800" b="1" dirty="0">
                <a:latin typeface="Vijaya" pitchFamily="34" charset="0"/>
                <a:cs typeface="Vijaya" pitchFamily="34" charset="0"/>
              </a:rPr>
              <a:t> ales </a:t>
            </a:r>
            <a:r>
              <a:rPr lang="en-US" sz="2800" b="1" dirty="0" err="1">
                <a:latin typeface="Vijaya" pitchFamily="34" charset="0"/>
                <a:cs typeface="Vijaya" pitchFamily="34" charset="0"/>
              </a:rPr>
              <a:t>pentru</a:t>
            </a:r>
            <a:r>
              <a:rPr lang="en-US" sz="2800" b="1" dirty="0">
                <a:latin typeface="Vijaya" pitchFamily="34" charset="0"/>
                <a:cs typeface="Vijaya" pitchFamily="34" charset="0"/>
              </a:rPr>
              <a:t> </a:t>
            </a:r>
            <a:r>
              <a:rPr lang="en-US" sz="2800" b="1" dirty="0" err="1">
                <a:latin typeface="Vijaya" pitchFamily="34" charset="0"/>
                <a:cs typeface="Vijaya" pitchFamily="34" charset="0"/>
              </a:rPr>
              <a:t>copii</a:t>
            </a:r>
            <a:r>
              <a:rPr lang="en-US" sz="2800" b="1" dirty="0">
                <a:latin typeface="Vijaya" pitchFamily="34" charset="0"/>
                <a:cs typeface="Vijaya" pitchFamily="34" charset="0"/>
              </a:rPr>
              <a:t> care </a:t>
            </a:r>
            <a:r>
              <a:rPr lang="en-US" sz="2800" b="1" dirty="0" err="1">
                <a:latin typeface="Vijaya" pitchFamily="34" charset="0"/>
                <a:cs typeface="Vijaya" pitchFamily="34" charset="0"/>
              </a:rPr>
              <a:t>asteapta</a:t>
            </a:r>
            <a:r>
              <a:rPr lang="en-US" sz="2800" b="1" dirty="0">
                <a:latin typeface="Vijaya" pitchFamily="34" charset="0"/>
                <a:cs typeface="Vijaya" pitchFamily="34" charset="0"/>
              </a:rPr>
              <a:t> </a:t>
            </a:r>
            <a:r>
              <a:rPr lang="en-US" sz="2800" b="1" dirty="0" err="1">
                <a:latin typeface="Vijaya" pitchFamily="34" charset="0"/>
                <a:cs typeface="Vijaya" pitchFamily="34" charset="0"/>
              </a:rPr>
              <a:t>sosirea</a:t>
            </a:r>
            <a:r>
              <a:rPr lang="en-US" sz="2800" b="1" dirty="0">
                <a:latin typeface="Vijaya" pitchFamily="34" charset="0"/>
                <a:cs typeface="Vijaya" pitchFamily="34" charset="0"/>
              </a:rPr>
              <a:t> </a:t>
            </a:r>
            <a:r>
              <a:rPr lang="en-US" sz="2800" b="1" dirty="0" err="1">
                <a:latin typeface="Vijaya" pitchFamily="34" charset="0"/>
                <a:cs typeface="Vijaya" pitchFamily="34" charset="0"/>
              </a:rPr>
              <a:t>lui</a:t>
            </a:r>
            <a:r>
              <a:rPr lang="en-US" sz="2800" b="1" dirty="0">
                <a:latin typeface="Vijaya" pitchFamily="34" charset="0"/>
                <a:cs typeface="Vijaya" pitchFamily="34" charset="0"/>
              </a:rPr>
              <a:t> </a:t>
            </a:r>
            <a:r>
              <a:rPr lang="en-US" sz="2800" b="1" dirty="0" err="1">
                <a:latin typeface="Vijaya" pitchFamily="34" charset="0"/>
                <a:cs typeface="Vijaya" pitchFamily="34" charset="0"/>
              </a:rPr>
              <a:t>Mos</a:t>
            </a:r>
            <a:r>
              <a:rPr lang="en-US" sz="2800" b="1" dirty="0">
                <a:latin typeface="Vijaya" pitchFamily="34" charset="0"/>
                <a:cs typeface="Vijaya" pitchFamily="34" charset="0"/>
              </a:rPr>
              <a:t> </a:t>
            </a:r>
            <a:r>
              <a:rPr lang="en-US" sz="2800" b="1" dirty="0" err="1" smtClean="0">
                <a:latin typeface="Vijaya" pitchFamily="34" charset="0"/>
                <a:cs typeface="Vijaya" pitchFamily="34" charset="0"/>
              </a:rPr>
              <a:t>Craciun</a:t>
            </a:r>
            <a:r>
              <a:rPr lang="en-US" sz="2800" b="1" dirty="0" smtClean="0">
                <a:latin typeface="Vijaya" pitchFamily="34" charset="0"/>
                <a:cs typeface="Vijaya" pitchFamily="34" charset="0"/>
              </a:rPr>
              <a:t>.</a:t>
            </a:r>
            <a:endParaRPr lang="en-US" sz="2800" b="1" dirty="0">
              <a:latin typeface="Vijaya" pitchFamily="34" charset="0"/>
              <a:cs typeface="Vijaya" pitchFamily="34" charset="0"/>
            </a:endParaRPr>
          </a:p>
        </p:txBody>
      </p:sp>
      <p:sp>
        <p:nvSpPr>
          <p:cNvPr id="2" name="Title 1"/>
          <p:cNvSpPr>
            <a:spLocks noGrp="1"/>
          </p:cNvSpPr>
          <p:nvPr>
            <p:ph type="title"/>
          </p:nvPr>
        </p:nvSpPr>
        <p:spPr>
          <a:xfrm>
            <a:off x="457200" y="228600"/>
            <a:ext cx="8229600" cy="914400"/>
          </a:xfrm>
        </p:spPr>
        <p:txBody>
          <a:bodyPr>
            <a:normAutofit/>
          </a:bodyPr>
          <a:lstStyle/>
          <a:p>
            <a:r>
              <a:rPr lang="en-US" sz="4800" b="1" u="sng" dirty="0" smtClean="0">
                <a:solidFill>
                  <a:schemeClr val="bg1"/>
                </a:solidFill>
                <a:latin typeface="Gabriola" pitchFamily="82" charset="0"/>
              </a:rPr>
              <a:t>SEMNIFICAŢIA SĂRBĂTORII DE CRĂCIUN</a:t>
            </a:r>
            <a:endParaRPr lang="en-US" sz="4800" u="sng" dirty="0">
              <a:solidFill>
                <a:schemeClr val="bg1"/>
              </a:solidFill>
              <a:latin typeface="Gabriola" pitchFamily="82" charset="0"/>
            </a:endParaRPr>
          </a:p>
        </p:txBody>
      </p:sp>
      <p:pic>
        <p:nvPicPr>
          <p:cNvPr id="20482" name="Picture 2" descr="http://www.albumdefamilie.ro/imagini/11-2009/poze-de-craciun-poza-68-30490x500.jpg"/>
          <p:cNvPicPr>
            <a:picLocks noChangeAspect="1" noChangeArrowheads="1"/>
          </p:cNvPicPr>
          <p:nvPr/>
        </p:nvPicPr>
        <p:blipFill>
          <a:blip r:embed="rId2"/>
          <a:srcRect/>
          <a:stretch>
            <a:fillRect/>
          </a:stretch>
        </p:blipFill>
        <p:spPr bwMode="auto">
          <a:xfrm>
            <a:off x="5105400" y="1371600"/>
            <a:ext cx="3762375"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5105400" cy="6553200"/>
          </a:xfrm>
        </p:spPr>
        <p:txBody>
          <a:bodyPr>
            <a:normAutofit fontScale="70000" lnSpcReduction="20000"/>
          </a:bodyPr>
          <a:lstStyle/>
          <a:p>
            <a:pPr>
              <a:buNone/>
            </a:pP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Semnificatia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religioasa</a:t>
            </a:r>
            <a:r>
              <a:rPr lang="en-US" sz="4000" b="1" dirty="0" smtClean="0">
                <a:latin typeface="Vijaya" pitchFamily="34" charset="0"/>
                <a:cs typeface="Vijaya" pitchFamily="34" charset="0"/>
              </a:rPr>
              <a:t> a </a:t>
            </a:r>
            <a:r>
              <a:rPr lang="en-US" sz="4000" b="1" dirty="0" err="1" smtClean="0">
                <a:latin typeface="Vijaya" pitchFamily="34" charset="0"/>
                <a:cs typeface="Vijaya" pitchFamily="34" charset="0"/>
              </a:rPr>
              <a:t>Craciunului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este</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nasterea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Mantuitorului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Isus</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Hristos</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fiul</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lui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Dumnezeu</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trimis</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pe</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pamant</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ajute</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oamenii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devina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mai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buni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mai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credinciosi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mai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ingaduitori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Aceasta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sarbatoare</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semnifica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nasterea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creatia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vesnicia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Universului</a:t>
            </a:r>
            <a:r>
              <a:rPr lang="en-US" sz="4000" b="1" dirty="0" smtClean="0">
                <a:latin typeface="Vijaya" pitchFamily="34" charset="0"/>
                <a:cs typeface="Vijaya" pitchFamily="34" charset="0"/>
              </a:rPr>
              <a:t>.</a:t>
            </a:r>
          </a:p>
          <a:p>
            <a:pPr>
              <a:buNone/>
            </a:pP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Prin</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nastere</a:t>
            </a:r>
            <a:r>
              <a:rPr lang="en-US" sz="4000" b="1" dirty="0" smtClean="0">
                <a:latin typeface="Vijaya" pitchFamily="34" charset="0"/>
                <a:cs typeface="Vijaya" pitchFamily="34" charset="0"/>
              </a:rPr>
              <a:t> se </a:t>
            </a:r>
            <a:r>
              <a:rPr lang="en-US" sz="4000" b="1" dirty="0" err="1" smtClean="0">
                <a:latin typeface="Vijaya" pitchFamily="34" charset="0"/>
                <a:cs typeface="Vijaya" pitchFamily="34" charset="0"/>
              </a:rPr>
              <a:t>perpetueaza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specia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umana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viata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devine</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vesnica</a:t>
            </a:r>
            <a:r>
              <a:rPr lang="en-US" sz="4000" b="1" dirty="0" smtClean="0">
                <a:latin typeface="Vijaya" pitchFamily="34" charset="0"/>
                <a:cs typeface="Vijaya" pitchFamily="34" charset="0"/>
              </a:rPr>
              <a:t>. In </a:t>
            </a:r>
            <a:r>
              <a:rPr lang="en-US" sz="4000" b="1" dirty="0" err="1" smtClean="0">
                <a:latin typeface="Vijaya" pitchFamily="34" charset="0"/>
                <a:cs typeface="Vijaya" pitchFamily="34" charset="0"/>
              </a:rPr>
              <a:t>aceste</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zile</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suntem</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mai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buni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mai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veseli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mai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sanatosi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mai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umani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Fiecare</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om</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copil</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sau</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batran</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isi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aminteste</a:t>
            </a:r>
            <a:r>
              <a:rPr lang="en-US" sz="4000" b="1" dirty="0" smtClean="0">
                <a:latin typeface="Vijaya" pitchFamily="34" charset="0"/>
                <a:cs typeface="Vijaya" pitchFamily="34" charset="0"/>
              </a:rPr>
              <a:t> cu </a:t>
            </a:r>
            <a:r>
              <a:rPr lang="en-US" sz="4000" b="1" dirty="0" err="1" smtClean="0">
                <a:latin typeface="Vijaya" pitchFamily="34" charset="0"/>
                <a:cs typeface="Vijaya" pitchFamily="34" charset="0"/>
              </a:rPr>
              <a:t>placere</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sarbatorile</a:t>
            </a:r>
            <a:r>
              <a:rPr lang="en-US" sz="4000" b="1" dirty="0" smtClean="0">
                <a:latin typeface="Vijaya" pitchFamily="34" charset="0"/>
                <a:cs typeface="Vijaya" pitchFamily="34" charset="0"/>
              </a:rPr>
              <a:t> de </a:t>
            </a:r>
            <a:r>
              <a:rPr lang="en-US" sz="4000" b="1" dirty="0" err="1" smtClean="0">
                <a:latin typeface="Vijaya" pitchFamily="34" charset="0"/>
                <a:cs typeface="Vijaya" pitchFamily="34" charset="0"/>
              </a:rPr>
              <a:t>Craciun</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momentele</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speciale</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pe</a:t>
            </a:r>
            <a:r>
              <a:rPr lang="en-US" sz="4000" b="1" dirty="0" smtClean="0">
                <a:latin typeface="Vijaya" pitchFamily="34" charset="0"/>
                <a:cs typeface="Vijaya" pitchFamily="34" charset="0"/>
              </a:rPr>
              <a:t> care le-a trait. </a:t>
            </a:r>
            <a:r>
              <a:rPr lang="en-US" sz="4000" b="1" dirty="0" err="1" smtClean="0">
                <a:latin typeface="Vijaya" pitchFamily="34" charset="0"/>
                <a:cs typeface="Vijaya" pitchFamily="34" charset="0"/>
              </a:rPr>
              <a:t>Copiii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il</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asteapta</a:t>
            </a:r>
            <a:r>
              <a:rPr lang="en-US" sz="4000" b="1" dirty="0" smtClean="0">
                <a:latin typeface="Vijaya" pitchFamily="34" charset="0"/>
                <a:cs typeface="Vijaya" pitchFamily="34" charset="0"/>
              </a:rPr>
              <a:t> cu </a:t>
            </a:r>
            <a:r>
              <a:rPr lang="en-US" sz="4000" b="1" dirty="0" err="1" smtClean="0">
                <a:latin typeface="Vijaya" pitchFamily="34" charset="0"/>
                <a:cs typeface="Vijaya" pitchFamily="34" charset="0"/>
              </a:rPr>
              <a:t>nerabdare</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pe</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Mos</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Craciun</a:t>
            </a:r>
            <a:r>
              <a:rPr lang="en-US" sz="4000" b="1" dirty="0" smtClean="0">
                <a:latin typeface="Vijaya" pitchFamily="34" charset="0"/>
                <a:cs typeface="Vijaya" pitchFamily="34" charset="0"/>
              </a:rPr>
              <a:t> in </a:t>
            </a:r>
            <a:r>
              <a:rPr lang="en-US" sz="4000" b="1" dirty="0" err="1" smtClean="0">
                <a:latin typeface="Vijaya" pitchFamily="34" charset="0"/>
                <a:cs typeface="Vijaya" pitchFamily="34" charset="0"/>
              </a:rPr>
              <a:t>fata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caruia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recunosc</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fara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teama</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daca</a:t>
            </a:r>
            <a:r>
              <a:rPr lang="en-US" sz="4000" b="1" dirty="0" smtClean="0">
                <a:latin typeface="Vijaya" pitchFamily="34" charset="0"/>
                <a:cs typeface="Vijaya" pitchFamily="34" charset="0"/>
              </a:rPr>
              <a:t> au </a:t>
            </a:r>
            <a:r>
              <a:rPr lang="en-US" sz="4000" b="1" dirty="0" err="1" smtClean="0">
                <a:latin typeface="Vijaya" pitchFamily="34" charset="0"/>
                <a:cs typeface="Vijaya" pitchFamily="34" charset="0"/>
              </a:rPr>
              <a:t>fost</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cuminti</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sau</a:t>
            </a:r>
            <a:r>
              <a:rPr lang="en-US" sz="4000" b="1" dirty="0" smtClean="0">
                <a:latin typeface="Vijaya" pitchFamily="34" charset="0"/>
                <a:cs typeface="Vijaya" pitchFamily="34" charset="0"/>
              </a:rPr>
              <a:t> au </a:t>
            </a:r>
            <a:r>
              <a:rPr lang="en-US" sz="4000" b="1" dirty="0" err="1" smtClean="0">
                <a:latin typeface="Vijaya" pitchFamily="34" charset="0"/>
                <a:cs typeface="Vijaya" pitchFamily="34" charset="0"/>
              </a:rPr>
              <a:t>facut</a:t>
            </a:r>
            <a:r>
              <a:rPr lang="en-US" sz="4000" b="1" dirty="0" smtClean="0">
                <a:latin typeface="Vijaya" pitchFamily="34" charset="0"/>
                <a:cs typeface="Vijaya" pitchFamily="34" charset="0"/>
              </a:rPr>
              <a:t> </a:t>
            </a:r>
            <a:r>
              <a:rPr lang="en-US" sz="4000" b="1" dirty="0" err="1" smtClean="0">
                <a:latin typeface="Vijaya" pitchFamily="34" charset="0"/>
                <a:cs typeface="Vijaya" pitchFamily="34" charset="0"/>
              </a:rPr>
              <a:t>nazbatii</a:t>
            </a:r>
            <a:r>
              <a:rPr lang="en-US" sz="4000" dirty="0" smtClean="0"/>
              <a:t>.</a:t>
            </a:r>
          </a:p>
          <a:p>
            <a:endParaRPr lang="en-US" dirty="0"/>
          </a:p>
        </p:txBody>
      </p:sp>
      <p:pic>
        <p:nvPicPr>
          <p:cNvPr id="18434" name="Picture 2" descr="http://comorinemuritoare.ro/bLOGOS/wp-content/uploads/2012/12/Nasterea-Domnului_95.jpg"/>
          <p:cNvPicPr>
            <a:picLocks noChangeAspect="1" noChangeArrowheads="1"/>
          </p:cNvPicPr>
          <p:nvPr/>
        </p:nvPicPr>
        <p:blipFill>
          <a:blip r:embed="rId2"/>
          <a:srcRect/>
          <a:stretch>
            <a:fillRect/>
          </a:stretch>
        </p:blipFill>
        <p:spPr bwMode="auto">
          <a:xfrm>
            <a:off x="5257800" y="762000"/>
            <a:ext cx="3585591" cy="518160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153400" cy="2514600"/>
          </a:xfrm>
        </p:spPr>
        <p:txBody>
          <a:bodyPr>
            <a:noAutofit/>
          </a:bodyPr>
          <a:lstStyle/>
          <a:p>
            <a:r>
              <a:rPr lang="en-US" sz="2800" b="1" dirty="0">
                <a:latin typeface="Vijaya" pitchFamily="34" charset="0"/>
                <a:cs typeface="Vijaya" pitchFamily="34" charset="0"/>
              </a:rPr>
              <a:t>In </a:t>
            </a:r>
            <a:r>
              <a:rPr lang="en-US" sz="2800" b="1" dirty="0" err="1" smtClean="0">
                <a:latin typeface="Vijaya" pitchFamily="34" charset="0"/>
                <a:cs typeface="Vijaya" pitchFamily="34" charset="0"/>
              </a:rPr>
              <a:t>feerica</a:t>
            </a:r>
            <a:r>
              <a:rPr lang="en-US" sz="2800" b="1" dirty="0" smtClean="0">
                <a:latin typeface="Vijaya" pitchFamily="34" charset="0"/>
                <a:cs typeface="Vijaya" pitchFamily="34" charset="0"/>
              </a:rPr>
              <a:t> </a:t>
            </a:r>
            <a:r>
              <a:rPr lang="en-US" sz="2800" b="1" dirty="0" err="1">
                <a:latin typeface="Vijaya" pitchFamily="34" charset="0"/>
                <a:cs typeface="Vijaya" pitchFamily="34" charset="0"/>
              </a:rPr>
              <a:t>seara</a:t>
            </a:r>
            <a:r>
              <a:rPr lang="en-US" sz="2800" b="1" dirty="0">
                <a:latin typeface="Vijaya" pitchFamily="34" charset="0"/>
                <a:cs typeface="Vijaya" pitchFamily="34" charset="0"/>
              </a:rPr>
              <a:t> de </a:t>
            </a:r>
            <a:r>
              <a:rPr lang="en-US" sz="2800" b="1" dirty="0" err="1">
                <a:latin typeface="Vijaya" pitchFamily="34" charset="0"/>
                <a:cs typeface="Vijaya" pitchFamily="34" charset="0"/>
              </a:rPr>
              <a:t>Craciun</a:t>
            </a:r>
            <a:r>
              <a:rPr lang="en-US" sz="2800" b="1" dirty="0">
                <a:latin typeface="Vijaya" pitchFamily="34" charset="0"/>
                <a:cs typeface="Vijaya" pitchFamily="34" charset="0"/>
              </a:rPr>
              <a:t> </a:t>
            </a:r>
            <a:r>
              <a:rPr lang="en-US" sz="2800" b="1" dirty="0" err="1">
                <a:latin typeface="Vijaya" pitchFamily="34" charset="0"/>
                <a:cs typeface="Vijaya" pitchFamily="34" charset="0"/>
              </a:rPr>
              <a:t>sunt</a:t>
            </a:r>
            <a:r>
              <a:rPr lang="en-US" sz="2800" b="1" dirty="0">
                <a:latin typeface="Vijaya" pitchFamily="34" charset="0"/>
                <a:cs typeface="Vijaya" pitchFamily="34" charset="0"/>
              </a:rPr>
              <a:t> </a:t>
            </a:r>
            <a:r>
              <a:rPr lang="en-US" sz="2800" b="1" dirty="0" err="1">
                <a:latin typeface="Vijaya" pitchFamily="34" charset="0"/>
                <a:cs typeface="Vijaya" pitchFamily="34" charset="0"/>
              </a:rPr>
              <a:t>emotionante</a:t>
            </a:r>
            <a:r>
              <a:rPr lang="en-US" sz="2800" b="1" dirty="0">
                <a:latin typeface="Vijaya" pitchFamily="34" charset="0"/>
                <a:cs typeface="Vijaya" pitchFamily="34" charset="0"/>
              </a:rPr>
              <a:t> </a:t>
            </a:r>
            <a:r>
              <a:rPr lang="en-US" sz="2800" b="1" dirty="0" err="1">
                <a:latin typeface="Vijaya" pitchFamily="34" charset="0"/>
                <a:cs typeface="Vijaya" pitchFamily="34" charset="0"/>
              </a:rPr>
              <a:t>colindele</a:t>
            </a:r>
            <a:r>
              <a:rPr lang="en-US" sz="2800" b="1" dirty="0">
                <a:latin typeface="Vijaya" pitchFamily="34" charset="0"/>
                <a:cs typeface="Vijaya" pitchFamily="34" charset="0"/>
              </a:rPr>
              <a:t> care </a:t>
            </a:r>
            <a:r>
              <a:rPr lang="en-US" sz="2800" b="1" dirty="0" err="1">
                <a:latin typeface="Vijaya" pitchFamily="34" charset="0"/>
                <a:cs typeface="Vijaya" pitchFamily="34" charset="0"/>
              </a:rPr>
              <a:t>vestesc</a:t>
            </a:r>
            <a:r>
              <a:rPr lang="en-US" sz="2800" b="1" dirty="0">
                <a:latin typeface="Vijaya" pitchFamily="34" charset="0"/>
                <a:cs typeface="Vijaya" pitchFamily="34" charset="0"/>
              </a:rPr>
              <a:t> </a:t>
            </a:r>
            <a:r>
              <a:rPr lang="en-US" sz="2800" b="1" dirty="0" err="1">
                <a:latin typeface="Vijaya" pitchFamily="34" charset="0"/>
                <a:cs typeface="Vijaya" pitchFamily="34" charset="0"/>
              </a:rPr>
              <a:t>nasterea</a:t>
            </a:r>
            <a:r>
              <a:rPr lang="en-US" sz="2800" b="1" dirty="0">
                <a:latin typeface="Vijaya" pitchFamily="34" charset="0"/>
                <a:cs typeface="Vijaya" pitchFamily="34" charset="0"/>
              </a:rPr>
              <a:t> </a:t>
            </a:r>
            <a:r>
              <a:rPr lang="en-US" sz="2800" b="1" dirty="0" err="1">
                <a:latin typeface="Vijaya" pitchFamily="34" charset="0"/>
                <a:cs typeface="Vijaya" pitchFamily="34" charset="0"/>
              </a:rPr>
              <a:t>lui</a:t>
            </a:r>
            <a:r>
              <a:rPr lang="en-US" sz="2800" b="1" dirty="0">
                <a:latin typeface="Vijaya" pitchFamily="34" charset="0"/>
                <a:cs typeface="Vijaya" pitchFamily="34" charset="0"/>
              </a:rPr>
              <a:t> </a:t>
            </a:r>
            <a:r>
              <a:rPr lang="en-US" sz="2800" b="1" dirty="0" err="1" smtClean="0">
                <a:latin typeface="Vijaya" pitchFamily="34" charset="0"/>
                <a:cs typeface="Vijaya" pitchFamily="34" charset="0"/>
              </a:rPr>
              <a:t>Iisus</a:t>
            </a:r>
            <a:r>
              <a:rPr lang="en-US" sz="2800" b="1" dirty="0" smtClean="0">
                <a:latin typeface="Vijaya" pitchFamily="34" charset="0"/>
                <a:cs typeface="Vijaya" pitchFamily="34" charset="0"/>
              </a:rPr>
              <a:t> </a:t>
            </a:r>
            <a:r>
              <a:rPr lang="en-US" sz="2800" b="1" dirty="0" err="1">
                <a:latin typeface="Vijaya" pitchFamily="34" charset="0"/>
                <a:cs typeface="Vijaya" pitchFamily="34" charset="0"/>
              </a:rPr>
              <a:t>cel</a:t>
            </a:r>
            <a:r>
              <a:rPr lang="en-US" sz="2800" b="1" dirty="0">
                <a:latin typeface="Vijaya" pitchFamily="34" charset="0"/>
                <a:cs typeface="Vijaya" pitchFamily="34" charset="0"/>
              </a:rPr>
              <a:t> </a:t>
            </a:r>
            <a:r>
              <a:rPr lang="en-US" sz="2800" b="1" dirty="0" err="1">
                <a:latin typeface="Vijaya" pitchFamily="34" charset="0"/>
                <a:cs typeface="Vijaya" pitchFamily="34" charset="0"/>
              </a:rPr>
              <a:t>trimis</a:t>
            </a:r>
            <a:r>
              <a:rPr lang="en-US" sz="2800" b="1" dirty="0">
                <a:latin typeface="Vijaya" pitchFamily="34" charset="0"/>
                <a:cs typeface="Vijaya" pitchFamily="34" charset="0"/>
              </a:rPr>
              <a:t> de </a:t>
            </a:r>
            <a:r>
              <a:rPr lang="en-US" sz="2800" b="1" dirty="0" err="1">
                <a:latin typeface="Vijaya" pitchFamily="34" charset="0"/>
                <a:cs typeface="Vijaya" pitchFamily="34" charset="0"/>
              </a:rPr>
              <a:t>Dumnezeu</a:t>
            </a:r>
            <a:r>
              <a:rPr lang="en-US" sz="2800" b="1" dirty="0">
                <a:latin typeface="Vijaya" pitchFamily="34" charset="0"/>
                <a:cs typeface="Vijaya" pitchFamily="34" charset="0"/>
              </a:rPr>
              <a:t> </a:t>
            </a:r>
            <a:r>
              <a:rPr lang="en-US" sz="2800" b="1" dirty="0" err="1">
                <a:latin typeface="Vijaya" pitchFamily="34" charset="0"/>
                <a:cs typeface="Vijaya" pitchFamily="34" charset="0"/>
              </a:rPr>
              <a:t>sa</a:t>
            </a:r>
            <a:r>
              <a:rPr lang="en-US" sz="2800" b="1" dirty="0">
                <a:latin typeface="Vijaya" pitchFamily="34" charset="0"/>
                <a:cs typeface="Vijaya" pitchFamily="34" charset="0"/>
              </a:rPr>
              <a:t> </a:t>
            </a:r>
            <a:r>
              <a:rPr lang="en-US" sz="2800" b="1" dirty="0" err="1">
                <a:latin typeface="Vijaya" pitchFamily="34" charset="0"/>
                <a:cs typeface="Vijaya" pitchFamily="34" charset="0"/>
              </a:rPr>
              <a:t>mantuiasa</a:t>
            </a:r>
            <a:r>
              <a:rPr lang="en-US" sz="2800" b="1" dirty="0">
                <a:latin typeface="Vijaya" pitchFamily="34" charset="0"/>
                <a:cs typeface="Vijaya" pitchFamily="34" charset="0"/>
              </a:rPr>
              <a:t> </a:t>
            </a:r>
            <a:r>
              <a:rPr lang="en-US" sz="2800" b="1" dirty="0" err="1">
                <a:latin typeface="Vijaya" pitchFamily="34" charset="0"/>
                <a:cs typeface="Vijaya" pitchFamily="34" charset="0"/>
              </a:rPr>
              <a:t>oamenii</a:t>
            </a:r>
            <a:r>
              <a:rPr lang="en-US" sz="2800" b="1" dirty="0">
                <a:latin typeface="Vijaya" pitchFamily="34" charset="0"/>
                <a:cs typeface="Vijaya" pitchFamily="34" charset="0"/>
              </a:rPr>
              <a:t> de </a:t>
            </a:r>
            <a:r>
              <a:rPr lang="en-US" sz="2800" b="1" dirty="0" err="1">
                <a:latin typeface="Vijaya" pitchFamily="34" charset="0"/>
                <a:cs typeface="Vijaya" pitchFamily="34" charset="0"/>
              </a:rPr>
              <a:t>pacate</a:t>
            </a:r>
            <a:r>
              <a:rPr lang="en-US" sz="2800" b="1" dirty="0">
                <a:latin typeface="Vijaya" pitchFamily="34" charset="0"/>
                <a:cs typeface="Vijaya" pitchFamily="34" charset="0"/>
              </a:rPr>
              <a:t>, </a:t>
            </a:r>
            <a:r>
              <a:rPr lang="en-US" sz="2800" b="1" dirty="0" err="1">
                <a:latin typeface="Vijaya" pitchFamily="34" charset="0"/>
                <a:cs typeface="Vijaya" pitchFamily="34" charset="0"/>
              </a:rPr>
              <a:t>ura</a:t>
            </a:r>
            <a:r>
              <a:rPr lang="en-US" sz="2800" b="1" dirty="0">
                <a:latin typeface="Vijaya" pitchFamily="34" charset="0"/>
                <a:cs typeface="Vijaya" pitchFamily="34" charset="0"/>
              </a:rPr>
              <a:t>, </a:t>
            </a:r>
            <a:r>
              <a:rPr lang="en-US" sz="2800" b="1" dirty="0" err="1">
                <a:latin typeface="Vijaya" pitchFamily="34" charset="0"/>
                <a:cs typeface="Vijaya" pitchFamily="34" charset="0"/>
              </a:rPr>
              <a:t>invidia</a:t>
            </a:r>
            <a:r>
              <a:rPr lang="en-US" sz="2800" b="1" dirty="0">
                <a:latin typeface="Vijaya" pitchFamily="34" charset="0"/>
                <a:cs typeface="Vijaya" pitchFamily="34" charset="0"/>
              </a:rPr>
              <a:t>. </a:t>
            </a:r>
            <a:r>
              <a:rPr lang="en-US" sz="2800" b="1" dirty="0" err="1">
                <a:latin typeface="Vijaya" pitchFamily="34" charset="0"/>
                <a:cs typeface="Vijaya" pitchFamily="34" charset="0"/>
              </a:rPr>
              <a:t>Copiii</a:t>
            </a:r>
            <a:r>
              <a:rPr lang="en-US" sz="2800" b="1" dirty="0">
                <a:latin typeface="Vijaya" pitchFamily="34" charset="0"/>
                <a:cs typeface="Vijaya" pitchFamily="34" charset="0"/>
              </a:rPr>
              <a:t> </a:t>
            </a:r>
            <a:r>
              <a:rPr lang="en-US" sz="2800" b="1" dirty="0" err="1">
                <a:latin typeface="Vijaya" pitchFamily="34" charset="0"/>
                <a:cs typeface="Vijaya" pitchFamily="34" charset="0"/>
              </a:rPr>
              <a:t>merg</a:t>
            </a:r>
            <a:r>
              <a:rPr lang="en-US" sz="2800" b="1" dirty="0">
                <a:latin typeface="Vijaya" pitchFamily="34" charset="0"/>
                <a:cs typeface="Vijaya" pitchFamily="34" charset="0"/>
              </a:rPr>
              <a:t> cu </a:t>
            </a:r>
            <a:r>
              <a:rPr lang="en-US" sz="2800" b="1" dirty="0" err="1">
                <a:latin typeface="Vijaya" pitchFamily="34" charset="0"/>
                <a:cs typeface="Vijaya" pitchFamily="34" charset="0"/>
              </a:rPr>
              <a:t>colindul</a:t>
            </a:r>
            <a:r>
              <a:rPr lang="en-US" sz="2800" b="1" dirty="0">
                <a:latin typeface="Vijaya" pitchFamily="34" charset="0"/>
                <a:cs typeface="Vijaya" pitchFamily="34" charset="0"/>
              </a:rPr>
              <a:t> din casa in casa, </a:t>
            </a:r>
            <a:r>
              <a:rPr lang="en-US" sz="2800" b="1" dirty="0" err="1">
                <a:latin typeface="Vijaya" pitchFamily="34" charset="0"/>
                <a:cs typeface="Vijaya" pitchFamily="34" charset="0"/>
              </a:rPr>
              <a:t>infrunta</a:t>
            </a:r>
            <a:r>
              <a:rPr lang="en-US" sz="2800" b="1" dirty="0">
                <a:latin typeface="Vijaya" pitchFamily="34" charset="0"/>
                <a:cs typeface="Vijaya" pitchFamily="34" charset="0"/>
              </a:rPr>
              <a:t> </a:t>
            </a:r>
            <a:r>
              <a:rPr lang="en-US" sz="2800" b="1" dirty="0" err="1">
                <a:latin typeface="Vijaya" pitchFamily="34" charset="0"/>
                <a:cs typeface="Vijaya" pitchFamily="34" charset="0"/>
              </a:rPr>
              <a:t>gerul</a:t>
            </a:r>
            <a:r>
              <a:rPr lang="en-US" sz="2800" b="1" dirty="0">
                <a:latin typeface="Vijaya" pitchFamily="34" charset="0"/>
                <a:cs typeface="Vijaya" pitchFamily="34" charset="0"/>
              </a:rPr>
              <a:t>, </a:t>
            </a:r>
            <a:r>
              <a:rPr lang="en-US" sz="2800" b="1" dirty="0" err="1">
                <a:latin typeface="Vijaya" pitchFamily="34" charset="0"/>
                <a:cs typeface="Vijaya" pitchFamily="34" charset="0"/>
              </a:rPr>
              <a:t>zapada</a:t>
            </a:r>
            <a:r>
              <a:rPr lang="en-US" sz="2800" b="1" dirty="0">
                <a:latin typeface="Vijaya" pitchFamily="34" charset="0"/>
                <a:cs typeface="Vijaya" pitchFamily="34" charset="0"/>
              </a:rPr>
              <a:t>, </a:t>
            </a:r>
            <a:r>
              <a:rPr lang="en-US" sz="2800" b="1" dirty="0" err="1">
                <a:latin typeface="Vijaya" pitchFamily="34" charset="0"/>
                <a:cs typeface="Vijaya" pitchFamily="34" charset="0"/>
              </a:rPr>
              <a:t>canta</a:t>
            </a:r>
            <a:r>
              <a:rPr lang="en-US" sz="2800" b="1" dirty="0">
                <a:latin typeface="Vijaya" pitchFamily="34" charset="0"/>
                <a:cs typeface="Vijaya" pitchFamily="34" charset="0"/>
              </a:rPr>
              <a:t> cu </a:t>
            </a:r>
            <a:r>
              <a:rPr lang="en-US" sz="2800" b="1" dirty="0" err="1">
                <a:latin typeface="Vijaya" pitchFamily="34" charset="0"/>
                <a:cs typeface="Vijaya" pitchFamily="34" charset="0"/>
              </a:rPr>
              <a:t>veselie</a:t>
            </a:r>
            <a:r>
              <a:rPr lang="en-US" sz="2800" b="1" dirty="0">
                <a:latin typeface="Vijaya" pitchFamily="34" charset="0"/>
                <a:cs typeface="Vijaya" pitchFamily="34" charset="0"/>
              </a:rPr>
              <a:t>, cu </a:t>
            </a:r>
            <a:r>
              <a:rPr lang="en-US" sz="2800" b="1" dirty="0" err="1">
                <a:latin typeface="Vijaya" pitchFamily="34" charset="0"/>
                <a:cs typeface="Vijaya" pitchFamily="34" charset="0"/>
              </a:rPr>
              <a:t>insufletire</a:t>
            </a:r>
            <a:r>
              <a:rPr lang="en-US" sz="2800" b="1" dirty="0">
                <a:latin typeface="Vijaya" pitchFamily="34" charset="0"/>
                <a:cs typeface="Vijaya" pitchFamily="34" charset="0"/>
              </a:rPr>
              <a:t> </a:t>
            </a:r>
            <a:r>
              <a:rPr lang="en-US" sz="2800" b="1" dirty="0" err="1">
                <a:latin typeface="Vijaya" pitchFamily="34" charset="0"/>
                <a:cs typeface="Vijaya" pitchFamily="34" charset="0"/>
              </a:rPr>
              <a:t>chiar</a:t>
            </a:r>
            <a:r>
              <a:rPr lang="en-US" sz="2800" b="1" dirty="0">
                <a:latin typeface="Vijaya" pitchFamily="34" charset="0"/>
                <a:cs typeface="Vijaya" pitchFamily="34" charset="0"/>
              </a:rPr>
              <a:t> </a:t>
            </a:r>
            <a:r>
              <a:rPr lang="en-US" sz="2800" b="1" dirty="0" err="1">
                <a:latin typeface="Vijaya" pitchFamily="34" charset="0"/>
                <a:cs typeface="Vijaya" pitchFamily="34" charset="0"/>
              </a:rPr>
              <a:t>daca</a:t>
            </a:r>
            <a:r>
              <a:rPr lang="en-US" sz="2800" b="1" dirty="0">
                <a:latin typeface="Vijaya" pitchFamily="34" charset="0"/>
                <a:cs typeface="Vijaya" pitchFamily="34" charset="0"/>
              </a:rPr>
              <a:t> au </a:t>
            </a:r>
            <a:r>
              <a:rPr lang="en-US" sz="2800" b="1" dirty="0" err="1">
                <a:latin typeface="Vijaya" pitchFamily="34" charset="0"/>
                <a:cs typeface="Vijaya" pitchFamily="34" charset="0"/>
              </a:rPr>
              <a:t>nasucurile</a:t>
            </a:r>
            <a:r>
              <a:rPr lang="en-US" sz="2800" b="1" dirty="0">
                <a:latin typeface="Vijaya" pitchFamily="34" charset="0"/>
                <a:cs typeface="Vijaya" pitchFamily="34" charset="0"/>
              </a:rPr>
              <a:t> </a:t>
            </a:r>
            <a:r>
              <a:rPr lang="en-US" sz="2800" b="1" dirty="0" err="1">
                <a:latin typeface="Vijaya" pitchFamily="34" charset="0"/>
                <a:cs typeface="Vijaya" pitchFamily="34" charset="0"/>
              </a:rPr>
              <a:t>inghetate</a:t>
            </a:r>
            <a:r>
              <a:rPr lang="en-US" sz="2800" b="1" dirty="0">
                <a:latin typeface="Vijaya" pitchFamily="34" charset="0"/>
                <a:cs typeface="Vijaya" pitchFamily="34" charset="0"/>
              </a:rPr>
              <a:t> </a:t>
            </a:r>
            <a:r>
              <a:rPr lang="en-US" sz="2800" b="1" dirty="0" err="1">
                <a:latin typeface="Vijaya" pitchFamily="34" charset="0"/>
                <a:cs typeface="Vijaya" pitchFamily="34" charset="0"/>
              </a:rPr>
              <a:t>si</a:t>
            </a:r>
            <a:r>
              <a:rPr lang="en-US" sz="2800" b="1" dirty="0">
                <a:latin typeface="Vijaya" pitchFamily="34" charset="0"/>
                <a:cs typeface="Vijaya" pitchFamily="34" charset="0"/>
              </a:rPr>
              <a:t> </a:t>
            </a:r>
            <a:r>
              <a:rPr lang="en-US" sz="2800" b="1" dirty="0" err="1">
                <a:latin typeface="Vijaya" pitchFamily="34" charset="0"/>
                <a:cs typeface="Vijaya" pitchFamily="34" charset="0"/>
              </a:rPr>
              <a:t>primesc</a:t>
            </a:r>
            <a:r>
              <a:rPr lang="en-US" sz="2800" b="1" dirty="0">
                <a:latin typeface="Vijaya" pitchFamily="34" charset="0"/>
                <a:cs typeface="Vijaya" pitchFamily="34" charset="0"/>
              </a:rPr>
              <a:t> cu </a:t>
            </a:r>
            <a:r>
              <a:rPr lang="en-US" sz="2800" b="1" dirty="0" err="1">
                <a:latin typeface="Vijaya" pitchFamily="34" charset="0"/>
                <a:cs typeface="Vijaya" pitchFamily="34" charset="0"/>
              </a:rPr>
              <a:t>bucurie</a:t>
            </a:r>
            <a:r>
              <a:rPr lang="en-US" sz="2800" b="1" dirty="0">
                <a:latin typeface="Vijaya" pitchFamily="34" charset="0"/>
                <a:cs typeface="Vijaya" pitchFamily="34" charset="0"/>
              </a:rPr>
              <a:t> </a:t>
            </a:r>
            <a:r>
              <a:rPr lang="en-US" sz="2800" b="1" dirty="0" err="1">
                <a:latin typeface="Vijaya" pitchFamily="34" charset="0"/>
                <a:cs typeface="Vijaya" pitchFamily="34" charset="0"/>
              </a:rPr>
              <a:t>daruri</a:t>
            </a:r>
            <a:r>
              <a:rPr lang="en-US" sz="2800" b="1" dirty="0">
                <a:latin typeface="Vijaya" pitchFamily="34" charset="0"/>
                <a:cs typeface="Vijaya" pitchFamily="34" charset="0"/>
              </a:rPr>
              <a:t>, </a:t>
            </a:r>
            <a:r>
              <a:rPr lang="en-US" sz="2800" b="1" dirty="0" err="1">
                <a:latin typeface="Vijaya" pitchFamily="34" charset="0"/>
                <a:cs typeface="Vijaya" pitchFamily="34" charset="0"/>
              </a:rPr>
              <a:t>colaci</a:t>
            </a:r>
            <a:r>
              <a:rPr lang="en-US" sz="2800" b="1" dirty="0">
                <a:latin typeface="Vijaya" pitchFamily="34" charset="0"/>
                <a:cs typeface="Vijaya" pitchFamily="34" charset="0"/>
              </a:rPr>
              <a:t>, </a:t>
            </a:r>
            <a:r>
              <a:rPr lang="en-US" sz="2800" b="1" dirty="0" err="1">
                <a:latin typeface="Vijaya" pitchFamily="34" charset="0"/>
                <a:cs typeface="Vijaya" pitchFamily="34" charset="0"/>
              </a:rPr>
              <a:t>nuci</a:t>
            </a:r>
            <a:r>
              <a:rPr lang="en-US" sz="2800" b="1" dirty="0">
                <a:latin typeface="Vijaya" pitchFamily="34" charset="0"/>
                <a:cs typeface="Vijaya" pitchFamily="34" charset="0"/>
              </a:rPr>
              <a:t>, mere etc.</a:t>
            </a:r>
          </a:p>
        </p:txBody>
      </p:sp>
      <p:pic>
        <p:nvPicPr>
          <p:cNvPr id="19458" name="Picture 2" descr="http://str2.crestin-ortodox.ro/foto/1428/142744_colinde-craciun.jpg"/>
          <p:cNvPicPr>
            <a:picLocks noChangeAspect="1" noChangeArrowheads="1"/>
          </p:cNvPicPr>
          <p:nvPr/>
        </p:nvPicPr>
        <p:blipFill>
          <a:blip r:embed="rId2"/>
          <a:srcRect/>
          <a:stretch>
            <a:fillRect/>
          </a:stretch>
        </p:blipFill>
        <p:spPr bwMode="auto">
          <a:xfrm>
            <a:off x="1371600" y="3048000"/>
            <a:ext cx="6400800" cy="335280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838200"/>
            <a:ext cx="4495800" cy="5410200"/>
          </a:xfrm>
        </p:spPr>
        <p:txBody>
          <a:bodyPr>
            <a:noAutofit/>
          </a:bodyPr>
          <a:lstStyle/>
          <a:p>
            <a:r>
              <a:rPr lang="en-US" b="1" dirty="0" smtClean="0">
                <a:latin typeface="Vijaya" pitchFamily="34" charset="0"/>
                <a:cs typeface="Vijaya" pitchFamily="34" charset="0"/>
              </a:rPr>
              <a:t>In </a:t>
            </a:r>
            <a:r>
              <a:rPr lang="en-US" b="1" dirty="0" err="1" smtClean="0">
                <a:latin typeface="Vijaya" pitchFamily="34" charset="0"/>
                <a:cs typeface="Vijaya" pitchFamily="34" charset="0"/>
              </a:rPr>
              <a:t>fiecare</a:t>
            </a:r>
            <a:r>
              <a:rPr lang="en-US" b="1" dirty="0" smtClean="0">
                <a:latin typeface="Vijaya" pitchFamily="34" charset="0"/>
                <a:cs typeface="Vijaya" pitchFamily="34" charset="0"/>
              </a:rPr>
              <a:t> an, in 20 </a:t>
            </a:r>
            <a:r>
              <a:rPr lang="en-US" b="1" dirty="0" err="1" smtClean="0">
                <a:latin typeface="Vijaya" pitchFamily="34" charset="0"/>
                <a:cs typeface="Vijaya" pitchFamily="34" charset="0"/>
              </a:rPr>
              <a:t>decembrie</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romanii</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sarbatoresc</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Ignatul</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zi</a:t>
            </a:r>
            <a:r>
              <a:rPr lang="en-US" b="1" dirty="0" smtClean="0">
                <a:latin typeface="Vijaya" pitchFamily="34" charset="0"/>
                <a:cs typeface="Vijaya" pitchFamily="34" charset="0"/>
              </a:rPr>
              <a:t> in care </a:t>
            </a:r>
            <a:r>
              <a:rPr lang="en-US" b="1" dirty="0" err="1" smtClean="0">
                <a:latin typeface="Vijaya" pitchFamily="34" charset="0"/>
                <a:cs typeface="Vijaya" pitchFamily="34" charset="0"/>
              </a:rPr>
              <a:t>este</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permisa</a:t>
            </a:r>
            <a:r>
              <a:rPr lang="en-US" b="1" dirty="0" smtClean="0">
                <a:latin typeface="Vijaya" pitchFamily="34" charset="0"/>
                <a:cs typeface="Vijaya" pitchFamily="34" charset="0"/>
              </a:rPr>
              <a:t> o </a:t>
            </a:r>
            <a:r>
              <a:rPr lang="en-US" b="1" dirty="0" err="1" smtClean="0">
                <a:latin typeface="Vijaya" pitchFamily="34" charset="0"/>
                <a:cs typeface="Vijaya" pitchFamily="34" charset="0"/>
              </a:rPr>
              <a:t>singura</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activitate</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taierea</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porcului</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urmata</a:t>
            </a:r>
            <a:r>
              <a:rPr lang="en-US" b="1" dirty="0" smtClean="0">
                <a:latin typeface="Vijaya" pitchFamily="34" charset="0"/>
                <a:cs typeface="Vijaya" pitchFamily="34" charset="0"/>
              </a:rPr>
              <a:t> de </a:t>
            </a:r>
            <a:r>
              <a:rPr lang="en-US" b="1" dirty="0" err="1" smtClean="0">
                <a:latin typeface="Vijaya" pitchFamily="34" charset="0"/>
                <a:cs typeface="Vijaya" pitchFamily="34" charset="0"/>
              </a:rPr>
              <a:t>sortarea</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si</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prepararea</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specialitatilor</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pentru</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apropiatele</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sarbatori</a:t>
            </a:r>
            <a:r>
              <a:rPr lang="en-US" b="1" dirty="0" smtClean="0">
                <a:latin typeface="Vijaya" pitchFamily="34" charset="0"/>
                <a:cs typeface="Vijaya" pitchFamily="34" charset="0"/>
              </a:rPr>
              <a:t> de </a:t>
            </a:r>
            <a:r>
              <a:rPr lang="en-US" b="1" dirty="0" err="1" smtClean="0">
                <a:latin typeface="Vijaya" pitchFamily="34" charset="0"/>
                <a:cs typeface="Vijaya" pitchFamily="34" charset="0"/>
              </a:rPr>
              <a:t>Craciun</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Ignatul</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sarbatorit</a:t>
            </a:r>
            <a:r>
              <a:rPr lang="en-US" b="1" dirty="0" smtClean="0">
                <a:latin typeface="Vijaya" pitchFamily="34" charset="0"/>
                <a:cs typeface="Vijaya" pitchFamily="34" charset="0"/>
              </a:rPr>
              <a:t> cu </a:t>
            </a:r>
            <a:r>
              <a:rPr lang="en-US" b="1" dirty="0" err="1" smtClean="0">
                <a:latin typeface="Vijaya" pitchFamily="34" charset="0"/>
                <a:cs typeface="Vijaya" pitchFamily="34" charset="0"/>
              </a:rPr>
              <a:t>patru</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zile</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inainte</a:t>
            </a:r>
            <a:r>
              <a:rPr lang="en-US" b="1" dirty="0" smtClean="0">
                <a:latin typeface="Vijaya" pitchFamily="34" charset="0"/>
                <a:cs typeface="Vijaya" pitchFamily="34" charset="0"/>
              </a:rPr>
              <a:t> de </a:t>
            </a:r>
            <a:r>
              <a:rPr lang="en-US" b="1" dirty="0" err="1" smtClean="0">
                <a:latin typeface="Vijaya" pitchFamily="34" charset="0"/>
                <a:cs typeface="Vijaya" pitchFamily="34" charset="0"/>
              </a:rPr>
              <a:t>Craciun</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este</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una</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dintre</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cele</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mai</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vechi</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traditii</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romanesti</a:t>
            </a:r>
            <a:r>
              <a:rPr lang="en-US" b="1" dirty="0" smtClean="0">
                <a:latin typeface="Vijaya" pitchFamily="34" charset="0"/>
                <a:cs typeface="Vijaya" pitchFamily="34" charset="0"/>
              </a:rPr>
              <a:t>, care s-a </a:t>
            </a:r>
            <a:r>
              <a:rPr lang="en-US" b="1" dirty="0" err="1" smtClean="0">
                <a:latin typeface="Vijaya" pitchFamily="34" charset="0"/>
                <a:cs typeface="Vijaya" pitchFamily="34" charset="0"/>
              </a:rPr>
              <a:t>suprapus</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pe</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sarbatoarea</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zilei</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Sfantulului</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Mucenic</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Ignatie</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Teoforul</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capatand</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astfel</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si</a:t>
            </a:r>
            <a:r>
              <a:rPr lang="en-US" b="1" dirty="0" smtClean="0">
                <a:latin typeface="Vijaya" pitchFamily="34" charset="0"/>
                <a:cs typeface="Vijaya" pitchFamily="34" charset="0"/>
              </a:rPr>
              <a:t> o </a:t>
            </a:r>
            <a:r>
              <a:rPr lang="en-US" b="1" dirty="0" err="1" smtClean="0">
                <a:latin typeface="Vijaya" pitchFamily="34" charset="0"/>
                <a:cs typeface="Vijaya" pitchFamily="34" charset="0"/>
              </a:rPr>
              <a:t>semnificatie</a:t>
            </a:r>
            <a:r>
              <a:rPr lang="en-US" b="1" dirty="0" smtClean="0">
                <a:latin typeface="Vijaya" pitchFamily="34" charset="0"/>
                <a:cs typeface="Vijaya" pitchFamily="34" charset="0"/>
              </a:rPr>
              <a:t> </a:t>
            </a:r>
            <a:r>
              <a:rPr lang="en-US" b="1" dirty="0" err="1" smtClean="0">
                <a:latin typeface="Vijaya" pitchFamily="34" charset="0"/>
                <a:cs typeface="Vijaya" pitchFamily="34" charset="0"/>
              </a:rPr>
              <a:t>religioasa</a:t>
            </a:r>
            <a:r>
              <a:rPr lang="en-US" b="1" dirty="0" smtClean="0">
                <a:latin typeface="Vijaya" pitchFamily="34" charset="0"/>
                <a:cs typeface="Vijaya" pitchFamily="34" charset="0"/>
              </a:rPr>
              <a:t>. </a:t>
            </a:r>
            <a:endParaRPr lang="en-US" dirty="0"/>
          </a:p>
        </p:txBody>
      </p:sp>
      <p:sp>
        <p:nvSpPr>
          <p:cNvPr id="2" name="Title 1"/>
          <p:cNvSpPr>
            <a:spLocks noGrp="1"/>
          </p:cNvSpPr>
          <p:nvPr>
            <p:ph type="title"/>
          </p:nvPr>
        </p:nvSpPr>
        <p:spPr>
          <a:xfrm>
            <a:off x="457200" y="152400"/>
            <a:ext cx="8229600" cy="838200"/>
          </a:xfrm>
        </p:spPr>
        <p:txBody>
          <a:bodyPr>
            <a:normAutofit/>
          </a:bodyPr>
          <a:lstStyle/>
          <a:p>
            <a:r>
              <a:rPr lang="en-US" sz="4800" b="1" dirty="0" smtClean="0">
                <a:solidFill>
                  <a:schemeClr val="bg1"/>
                </a:solidFill>
                <a:latin typeface="Gabriola" pitchFamily="82" charset="0"/>
              </a:rPr>
              <a:t>                                </a:t>
            </a:r>
            <a:r>
              <a:rPr lang="en-US" sz="4800" b="1" u="sng" dirty="0" smtClean="0">
                <a:solidFill>
                  <a:schemeClr val="bg1"/>
                </a:solidFill>
                <a:latin typeface="Gabriola" pitchFamily="82" charset="0"/>
              </a:rPr>
              <a:t>IGNAT</a:t>
            </a:r>
            <a:endParaRPr lang="en-US" sz="4800" b="1" u="sng" dirty="0">
              <a:solidFill>
                <a:schemeClr val="bg1"/>
              </a:solidFill>
              <a:latin typeface="Gabriola" pitchFamily="82" charset="0"/>
            </a:endParaRPr>
          </a:p>
        </p:txBody>
      </p:sp>
      <p:pic>
        <p:nvPicPr>
          <p:cNvPr id="17410" name="Picture 2" descr="http://www.doxologia.ro/sites/default/files/viatasfant/2012/11/12-20-sf_ignatie_teoforul.jpg"/>
          <p:cNvPicPr>
            <a:picLocks noChangeAspect="1" noChangeArrowheads="1"/>
          </p:cNvPicPr>
          <p:nvPr/>
        </p:nvPicPr>
        <p:blipFill>
          <a:blip r:embed="rId2"/>
          <a:srcRect/>
          <a:stretch>
            <a:fillRect/>
          </a:stretch>
        </p:blipFill>
        <p:spPr bwMode="auto">
          <a:xfrm>
            <a:off x="457200" y="914400"/>
            <a:ext cx="3881186" cy="533400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924800" cy="2438400"/>
          </a:xfrm>
        </p:spPr>
        <p:txBody>
          <a:bodyPr>
            <a:normAutofit/>
          </a:bodyPr>
          <a:lstStyle/>
          <a:p>
            <a:r>
              <a:rPr lang="en-US" sz="2800" b="1" dirty="0" err="1" smtClean="0">
                <a:latin typeface="Vijaya" pitchFamily="34" charset="0"/>
                <a:cs typeface="Vijaya" pitchFamily="34" charset="0"/>
              </a:rPr>
              <a:t>Obiceiul</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sacrificarii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porcului</a:t>
            </a:r>
            <a:r>
              <a:rPr lang="en-US" sz="2800" b="1" dirty="0" smtClean="0">
                <a:latin typeface="Vijaya" pitchFamily="34" charset="0"/>
                <a:cs typeface="Vijaya" pitchFamily="34" charset="0"/>
              </a:rPr>
              <a:t> de </a:t>
            </a:r>
            <a:r>
              <a:rPr lang="en-US" sz="2800" b="1" dirty="0" err="1" smtClean="0">
                <a:latin typeface="Vijaya" pitchFamily="34" charset="0"/>
                <a:cs typeface="Vijaya" pitchFamily="34" charset="0"/>
              </a:rPr>
              <a:t>Ignat</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inca</a:t>
            </a:r>
            <a:r>
              <a:rPr lang="en-US" sz="2800" b="1" dirty="0" smtClean="0">
                <a:latin typeface="Vijaya" pitchFamily="34" charset="0"/>
                <a:cs typeface="Vijaya" pitchFamily="34" charset="0"/>
              </a:rPr>
              <a:t> se </a:t>
            </a:r>
            <a:r>
              <a:rPr lang="en-US" sz="2800" b="1" dirty="0" err="1" smtClean="0">
                <a:latin typeface="Vijaya" pitchFamily="34" charset="0"/>
                <a:cs typeface="Vijaya" pitchFamily="34" charset="0"/>
              </a:rPr>
              <a:t>mai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practica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prin</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satele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noastre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romanesti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acolo</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unde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gospodarii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cresc</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porci</a:t>
            </a:r>
            <a:r>
              <a:rPr lang="en-US" sz="2800" b="1" dirty="0" smtClean="0">
                <a:latin typeface="Vijaya" pitchFamily="34" charset="0"/>
                <a:cs typeface="Vijaya" pitchFamily="34" charset="0"/>
              </a:rPr>
              <a:t> in </a:t>
            </a:r>
            <a:r>
              <a:rPr lang="en-US" sz="2800" b="1" dirty="0" err="1" smtClean="0">
                <a:latin typeface="Vijaya" pitchFamily="34" charset="0"/>
                <a:cs typeface="Vijaya" pitchFamily="34" charset="0"/>
              </a:rPr>
              <a:t>propriile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curti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pentru</a:t>
            </a:r>
            <a:r>
              <a:rPr lang="en-US" sz="2800" b="1" dirty="0" smtClean="0">
                <a:latin typeface="Vijaya" pitchFamily="34" charset="0"/>
                <a:cs typeface="Vijaya" pitchFamily="34" charset="0"/>
              </a:rPr>
              <a:t> ca la </a:t>
            </a:r>
            <a:r>
              <a:rPr lang="en-US" sz="2800" b="1" dirty="0" err="1" smtClean="0">
                <a:latin typeface="Vijaya" pitchFamily="34" charset="0"/>
                <a:cs typeface="Vijaya" pitchFamily="34" charset="0"/>
              </a:rPr>
              <a:t>Sarbatorile</a:t>
            </a:r>
            <a:r>
              <a:rPr lang="en-US" sz="2800" b="1" dirty="0" smtClean="0">
                <a:latin typeface="Vijaya" pitchFamily="34" charset="0"/>
                <a:cs typeface="Vijaya" pitchFamily="34" charset="0"/>
              </a:rPr>
              <a:t> de </a:t>
            </a:r>
            <a:r>
              <a:rPr lang="en-US" sz="2800" b="1" dirty="0" err="1" smtClean="0">
                <a:latin typeface="Vijaya" pitchFamily="34" charset="0"/>
                <a:cs typeface="Vijaya" pitchFamily="34" charset="0"/>
              </a:rPr>
              <a:t>iarna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sa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aiba</a:t>
            </a:r>
            <a:r>
              <a:rPr lang="en-US" sz="2800" b="1" dirty="0" smtClean="0">
                <a:latin typeface="Vijaya" pitchFamily="34" charset="0"/>
                <a:cs typeface="Vijaya" pitchFamily="34" charset="0"/>
              </a:rPr>
              <a:t> carne </a:t>
            </a:r>
            <a:r>
              <a:rPr lang="en-US" sz="2800" b="1" dirty="0" err="1" smtClean="0">
                <a:latin typeface="Vijaya" pitchFamily="34" charset="0"/>
                <a:cs typeface="Vijaya" pitchFamily="34" charset="0"/>
              </a:rPr>
              <a:t>proaspata</a:t>
            </a:r>
            <a:r>
              <a:rPr lang="en-US" sz="2800" b="1" dirty="0" smtClean="0">
                <a:latin typeface="Vijaya" pitchFamily="34" charset="0"/>
                <a:cs typeface="Vijaya" pitchFamily="34" charset="0"/>
              </a:rPr>
              <a:t> din care </a:t>
            </a:r>
            <a:r>
              <a:rPr lang="en-US" sz="2800" b="1" dirty="0" err="1" smtClean="0">
                <a:latin typeface="Vijaya" pitchFamily="34" charset="0"/>
                <a:cs typeface="Vijaya" pitchFamily="34" charset="0"/>
              </a:rPr>
              <a:t>sa-si</a:t>
            </a:r>
            <a:r>
              <a:rPr lang="en-US" sz="2800" b="1" dirty="0" smtClean="0">
                <a:latin typeface="Vijaya" pitchFamily="34" charset="0"/>
                <a:cs typeface="Vijaya" pitchFamily="34" charset="0"/>
              </a:rPr>
              <a:t> prepare </a:t>
            </a:r>
            <a:r>
              <a:rPr lang="en-US" sz="2800" b="1" dirty="0" err="1" smtClean="0">
                <a:latin typeface="Vijaya" pitchFamily="34" charset="0"/>
                <a:cs typeface="Vijaya" pitchFamily="34" charset="0"/>
              </a:rPr>
              <a:t>traditionalele</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mancaruri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romanesti</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toba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racitura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tochitura</a:t>
            </a:r>
            <a:r>
              <a:rPr lang="en-US" sz="2800" b="1" dirty="0" smtClean="0">
                <a:latin typeface="Vijaya" pitchFamily="34" charset="0"/>
                <a:cs typeface="Vijaya" pitchFamily="34" charset="0"/>
              </a:rPr>
              <a:t>, </a:t>
            </a:r>
            <a:r>
              <a:rPr lang="en-US" sz="2800" b="1" dirty="0" err="1" smtClean="0">
                <a:latin typeface="Vijaya" pitchFamily="34" charset="0"/>
                <a:cs typeface="Vijaya" pitchFamily="34" charset="0"/>
              </a:rPr>
              <a:t>carnati,etc</a:t>
            </a:r>
            <a:r>
              <a:rPr lang="en-US" sz="2800" b="1" dirty="0" smtClean="0">
                <a:latin typeface="Vijaya" pitchFamily="34" charset="0"/>
                <a:cs typeface="Vijaya" pitchFamily="34" charset="0"/>
              </a:rPr>
              <a:t>.</a:t>
            </a:r>
          </a:p>
          <a:p>
            <a:endParaRPr lang="en-US" sz="2800" b="1" dirty="0">
              <a:latin typeface="Vijaya" pitchFamily="34" charset="0"/>
              <a:cs typeface="Vijaya" pitchFamily="34" charset="0"/>
            </a:endParaRPr>
          </a:p>
        </p:txBody>
      </p:sp>
      <p:pic>
        <p:nvPicPr>
          <p:cNvPr id="4" name="Picture 3" descr="10872464_636736269769752_503970473_n.jpg"/>
          <p:cNvPicPr>
            <a:picLocks noChangeAspect="1"/>
          </p:cNvPicPr>
          <p:nvPr/>
        </p:nvPicPr>
        <p:blipFill>
          <a:blip r:embed="rId2"/>
          <a:stretch>
            <a:fillRect/>
          </a:stretch>
        </p:blipFill>
        <p:spPr>
          <a:xfrm>
            <a:off x="304800" y="2971800"/>
            <a:ext cx="4170655" cy="3124200"/>
          </a:xfrm>
          <a:prstGeom prst="rect">
            <a:avLst/>
          </a:prstGeom>
          <a:ln>
            <a:noFill/>
          </a:ln>
          <a:effectLst>
            <a:softEdge rad="112500"/>
          </a:effectLst>
        </p:spPr>
      </p:pic>
      <p:pic>
        <p:nvPicPr>
          <p:cNvPr id="5" name="Picture 4" descr="10872578_636736426436403_593317932_n.jpg"/>
          <p:cNvPicPr>
            <a:picLocks noChangeAspect="1"/>
          </p:cNvPicPr>
          <p:nvPr/>
        </p:nvPicPr>
        <p:blipFill>
          <a:blip r:embed="rId3"/>
          <a:stretch>
            <a:fillRect/>
          </a:stretch>
        </p:blipFill>
        <p:spPr>
          <a:xfrm>
            <a:off x="4648200" y="2971800"/>
            <a:ext cx="4165600" cy="31242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b="1" i="1" dirty="0" smtClean="0">
                <a:solidFill>
                  <a:schemeClr val="bg1"/>
                </a:solidFill>
                <a:latin typeface="Gabriola" pitchFamily="82" charset="0"/>
              </a:rPr>
              <a:t>                        </a:t>
            </a:r>
            <a:r>
              <a:rPr lang="en-US" b="1" u="sng" dirty="0" smtClean="0">
                <a:solidFill>
                  <a:schemeClr val="bg1"/>
                </a:solidFill>
                <a:latin typeface="Gabriola" pitchFamily="82" charset="0"/>
              </a:rPr>
              <a:t>POMANA</a:t>
            </a:r>
            <a:r>
              <a:rPr lang="en-US" b="1" i="1" dirty="0" smtClean="0">
                <a:solidFill>
                  <a:schemeClr val="bg1"/>
                </a:solidFill>
                <a:latin typeface="Gabriola" pitchFamily="82" charset="0"/>
              </a:rPr>
              <a:t> PORCULUI</a:t>
            </a:r>
            <a:endParaRPr lang="en-US" b="1" i="1" dirty="0">
              <a:solidFill>
                <a:schemeClr val="bg1"/>
              </a:solidFill>
              <a:latin typeface="Gabriola" pitchFamily="82" charset="0"/>
            </a:endParaRPr>
          </a:p>
        </p:txBody>
      </p:sp>
      <p:sp>
        <p:nvSpPr>
          <p:cNvPr id="3076" name="Rectangle 4"/>
          <p:cNvSpPr>
            <a:spLocks noChangeArrowheads="1"/>
          </p:cNvSpPr>
          <p:nvPr/>
        </p:nvSpPr>
        <p:spPr bwMode="auto">
          <a:xfrm>
            <a:off x="457200" y="914401"/>
            <a:ext cx="4953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Obicei din st</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ra</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buni, Pomana porcului, este denumirea pe care o poar</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ta</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 masa de mu</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lt</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umire pentru ajutorul primit la </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ta</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ierea porcului de la rude, vecini, prieteni,</a:t>
            </a:r>
            <a:r>
              <a:rPr kumimoji="0" lang="en-US"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 s</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i este oferi</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ta</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 du</a:t>
            </a:r>
            <a:r>
              <a:rPr kumimoji="0" lang="en-US"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pa</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 terminarea treburilor de </a:t>
            </a:r>
            <a:r>
              <a:rPr kumimoji="0" lang="en-US"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cat</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re gaz</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da</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 </a:t>
            </a:r>
            <a:r>
              <a:rPr kumimoji="0" lang="vi-VN" sz="2800" b="1" i="0" u="none" strike="noStrike" cap="none" normalizeH="0" baseline="0" dirty="0" smtClean="0">
                <a:ln>
                  <a:noFill/>
                </a:ln>
                <a:solidFill>
                  <a:srgbClr val="333333"/>
                </a:solidFill>
                <a:effectLst/>
                <a:latin typeface="Calibri"/>
                <a:ea typeface="Times New Roman" pitchFamily="18" charset="0"/>
                <a:cs typeface="Vijaya" pitchFamily="34" charset="0"/>
              </a:rPr>
              <a:t> </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Du</a:t>
            </a:r>
            <a:r>
              <a:rPr kumimoji="0" lang="en-US"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pa</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 terminarea </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ta</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ierii, sor</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ta</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rii, prepa</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ra</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rii special</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itati</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ilor din carnea de porc, gazda casei invi</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ta</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 t</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ot</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i oamenii care au ajutat la </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ta</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ierea porcului la ma</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sa</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 Felul de mâncare trad</a:t>
            </a:r>
            <a:r>
              <a:rPr kumimoji="0" lang="en-US"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it</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ional, numit Pomana porcului, este o</a:t>
            </a:r>
            <a:r>
              <a:rPr kumimoji="0" lang="en-US" sz="2800" b="1" i="0" u="none" strike="noStrike" cap="none" normalizeH="0" baseline="0" dirty="0" err="1" smtClean="0">
                <a:ln>
                  <a:noFill/>
                </a:ln>
                <a:solidFill>
                  <a:srgbClr val="333333"/>
                </a:solidFill>
                <a:effectLst/>
                <a:latin typeface="Vijaya" pitchFamily="34" charset="0"/>
                <a:ea typeface="Times New Roman" pitchFamily="18" charset="0"/>
                <a:cs typeface="Vijaya" pitchFamily="34" charset="0"/>
              </a:rPr>
              <a:t>bt</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inut prin p</a:t>
            </a:r>
            <a:r>
              <a:rPr kumimoji="0" lang="en-US"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raj</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irea bu</a:t>
            </a:r>
            <a:r>
              <a:rPr lang="en-US" sz="2800" b="1" dirty="0" smtClean="0">
                <a:solidFill>
                  <a:srgbClr val="333333"/>
                </a:solidFill>
                <a:latin typeface="Vijaya" pitchFamily="34" charset="0"/>
                <a:ea typeface="Times New Roman" pitchFamily="18" charset="0"/>
                <a:cs typeface="Vijaya" pitchFamily="34" charset="0"/>
              </a:rPr>
              <a:t>cat</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ilor de carne</a:t>
            </a:r>
            <a:r>
              <a:rPr kumimoji="0" lang="en-US"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a:t>
            </a:r>
            <a:r>
              <a:rPr kumimoji="0" lang="vi-VN" sz="2800" b="1" i="0" u="none" strike="noStrike" cap="none" normalizeH="0" baseline="0" dirty="0" smtClean="0">
                <a:ln>
                  <a:noFill/>
                </a:ln>
                <a:solidFill>
                  <a:srgbClr val="333333"/>
                </a:solidFill>
                <a:effectLst/>
                <a:latin typeface="Vijaya" pitchFamily="34" charset="0"/>
                <a:ea typeface="Times New Roman" pitchFamily="18" charset="0"/>
                <a:cs typeface="Vijaya" pitchFamily="34" charset="0"/>
              </a:rPr>
              <a:t>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078" name="Picture 6" descr="http://www.bucataras.ro/uploads/modules/news/55064/pomana-porcului-285259.jpg"/>
          <p:cNvPicPr>
            <a:picLocks noChangeAspect="1" noChangeArrowheads="1"/>
          </p:cNvPicPr>
          <p:nvPr/>
        </p:nvPicPr>
        <p:blipFill>
          <a:blip r:embed="rId2" cstate="print"/>
          <a:srcRect/>
          <a:stretch>
            <a:fillRect/>
          </a:stretch>
        </p:blipFill>
        <p:spPr bwMode="auto">
          <a:xfrm>
            <a:off x="5257800" y="1981200"/>
            <a:ext cx="3581400" cy="2717019"/>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4724400" cy="4191000"/>
          </a:xfrm>
        </p:spPr>
        <p:txBody>
          <a:bodyPr>
            <a:normAutofit fontScale="92500" lnSpcReduction="20000"/>
          </a:bodyPr>
          <a:lstStyle/>
          <a:p>
            <a:pPr>
              <a:buNone/>
            </a:pPr>
            <a:r>
              <a:rPr lang="en-US" sz="3900" b="1" u="sng" dirty="0" err="1" smtClean="0">
                <a:latin typeface="Vijaya" pitchFamily="34" charset="0"/>
                <a:cs typeface="Vijaya" pitchFamily="34" charset="0"/>
              </a:rPr>
              <a:t>Ingrediente</a:t>
            </a:r>
            <a:r>
              <a:rPr lang="en-US" sz="3900" b="1" u="sng" dirty="0" smtClean="0">
                <a:latin typeface="Vijaya" pitchFamily="34" charset="0"/>
                <a:cs typeface="Vijaya" pitchFamily="34" charset="0"/>
              </a:rPr>
              <a:t>:</a:t>
            </a:r>
          </a:p>
          <a:p>
            <a:r>
              <a:rPr lang="en-US" sz="3000" b="1" dirty="0" smtClean="0">
                <a:latin typeface="Vijaya" pitchFamily="34" charset="0"/>
                <a:cs typeface="Vijaya" pitchFamily="34" charset="0"/>
              </a:rPr>
              <a:t>- 1 kg de carne de </a:t>
            </a:r>
            <a:r>
              <a:rPr lang="en-US" sz="3000" b="1" dirty="0" err="1" smtClean="0">
                <a:latin typeface="Vijaya" pitchFamily="34" charset="0"/>
                <a:cs typeface="Vijaya" pitchFamily="34" charset="0"/>
              </a:rPr>
              <a:t>porc</a:t>
            </a:r>
            <a:r>
              <a:rPr lang="en-US" sz="3000" b="1" dirty="0" smtClean="0">
                <a:latin typeface="Vijaya" pitchFamily="34" charset="0"/>
                <a:cs typeface="Vijaya" pitchFamily="34" charset="0"/>
              </a:rPr>
              <a:t> la </a:t>
            </a:r>
            <a:r>
              <a:rPr lang="en-US" sz="3000" b="1" dirty="0" err="1" smtClean="0">
                <a:latin typeface="Vijaya" pitchFamily="34" charset="0"/>
                <a:cs typeface="Vijaya" pitchFamily="34" charset="0"/>
              </a:rPr>
              <a:t>alegere</a:t>
            </a:r>
            <a:r>
              <a:rPr lang="en-US" sz="3000" b="1" dirty="0" smtClean="0">
                <a:latin typeface="Vijaya" pitchFamily="34" charset="0"/>
                <a:cs typeface="Vijaya" pitchFamily="34" charset="0"/>
              </a:rPr>
              <a:t>, de </a:t>
            </a:r>
            <a:r>
              <a:rPr lang="en-US" sz="3000" b="1" dirty="0" err="1" smtClean="0">
                <a:latin typeface="Vijaya" pitchFamily="34" charset="0"/>
                <a:cs typeface="Vijaya" pitchFamily="34" charset="0"/>
              </a:rPr>
              <a:t>preferat</a:t>
            </a:r>
            <a:r>
              <a:rPr lang="en-US" sz="3000" b="1" dirty="0" smtClean="0">
                <a:latin typeface="Vijaya" pitchFamily="34" charset="0"/>
                <a:cs typeface="Vijaya" pitchFamily="34" charset="0"/>
              </a:rPr>
              <a:t> </a:t>
            </a:r>
            <a:r>
              <a:rPr lang="en-US" sz="3000" b="1" dirty="0" err="1" smtClean="0">
                <a:latin typeface="Vijaya" pitchFamily="34" charset="0"/>
                <a:cs typeface="Vijaya" pitchFamily="34" charset="0"/>
              </a:rPr>
              <a:t>mai</a:t>
            </a:r>
            <a:r>
              <a:rPr lang="en-US" sz="3000" b="1" dirty="0" smtClean="0">
                <a:latin typeface="Vijaya" pitchFamily="34" charset="0"/>
                <a:cs typeface="Vijaya" pitchFamily="34" charset="0"/>
              </a:rPr>
              <a:t> </a:t>
            </a:r>
            <a:r>
              <a:rPr lang="en-US" sz="3000" b="1" dirty="0" err="1" smtClean="0">
                <a:latin typeface="Vijaya" pitchFamily="34" charset="0"/>
                <a:cs typeface="Vijaya" pitchFamily="34" charset="0"/>
              </a:rPr>
              <a:t>grasa</a:t>
            </a:r>
            <a:r>
              <a:rPr lang="en-US" sz="3000" b="1" dirty="0" smtClean="0">
                <a:latin typeface="Vijaya" pitchFamily="34" charset="0"/>
                <a:cs typeface="Vijaya" pitchFamily="34" charset="0"/>
              </a:rPr>
              <a:t>;</a:t>
            </a:r>
          </a:p>
          <a:p>
            <a:r>
              <a:rPr lang="en-US" sz="3000" b="1" dirty="0" smtClean="0">
                <a:latin typeface="Vijaya" pitchFamily="34" charset="0"/>
                <a:cs typeface="Vijaya" pitchFamily="34" charset="0"/>
              </a:rPr>
              <a:t>- 500 </a:t>
            </a:r>
            <a:r>
              <a:rPr lang="en-US" sz="3000" b="1" dirty="0" err="1" smtClean="0">
                <a:latin typeface="Vijaya" pitchFamily="34" charset="0"/>
                <a:cs typeface="Vijaya" pitchFamily="34" charset="0"/>
              </a:rPr>
              <a:t>gr</a:t>
            </a:r>
            <a:r>
              <a:rPr lang="en-US" sz="3000" b="1" dirty="0" smtClean="0">
                <a:latin typeface="Vijaya" pitchFamily="34" charset="0"/>
                <a:cs typeface="Vijaya" pitchFamily="34" charset="0"/>
              </a:rPr>
              <a:t> de </a:t>
            </a:r>
            <a:r>
              <a:rPr lang="en-US" sz="3000" b="1" dirty="0" err="1" smtClean="0">
                <a:latin typeface="Vijaya" pitchFamily="34" charset="0"/>
                <a:cs typeface="Vijaya" pitchFamily="34" charset="0"/>
              </a:rPr>
              <a:t>carnati</a:t>
            </a:r>
            <a:r>
              <a:rPr lang="en-US" sz="3000" b="1" dirty="0" smtClean="0">
                <a:latin typeface="Vijaya" pitchFamily="34" charset="0"/>
                <a:cs typeface="Vijaya" pitchFamily="34" charset="0"/>
              </a:rPr>
              <a:t> de casa (optional);</a:t>
            </a:r>
          </a:p>
          <a:p>
            <a:r>
              <a:rPr lang="en-US" sz="3000" b="1" dirty="0" smtClean="0">
                <a:latin typeface="Vijaya" pitchFamily="34" charset="0"/>
                <a:cs typeface="Vijaya" pitchFamily="34" charset="0"/>
              </a:rPr>
              <a:t>- 2-3 </a:t>
            </a:r>
            <a:r>
              <a:rPr lang="en-US" sz="3000" b="1" dirty="0" err="1" smtClean="0">
                <a:latin typeface="Vijaya" pitchFamily="34" charset="0"/>
                <a:cs typeface="Vijaya" pitchFamily="34" charset="0"/>
              </a:rPr>
              <a:t>frunze</a:t>
            </a:r>
            <a:r>
              <a:rPr lang="en-US" sz="3000" b="1" dirty="0" smtClean="0">
                <a:latin typeface="Vijaya" pitchFamily="34" charset="0"/>
                <a:cs typeface="Vijaya" pitchFamily="34" charset="0"/>
              </a:rPr>
              <a:t> de </a:t>
            </a:r>
            <a:r>
              <a:rPr lang="en-US" sz="3000" b="1" dirty="0" err="1" smtClean="0">
                <a:latin typeface="Vijaya" pitchFamily="34" charset="0"/>
                <a:cs typeface="Vijaya" pitchFamily="34" charset="0"/>
              </a:rPr>
              <a:t>dafin</a:t>
            </a:r>
            <a:r>
              <a:rPr lang="en-US" sz="3000" b="1" dirty="0" smtClean="0">
                <a:latin typeface="Vijaya" pitchFamily="34" charset="0"/>
                <a:cs typeface="Vijaya" pitchFamily="34" charset="0"/>
              </a:rPr>
              <a:t>;</a:t>
            </a:r>
          </a:p>
          <a:p>
            <a:r>
              <a:rPr lang="en-US" sz="3000" b="1" dirty="0" smtClean="0">
                <a:latin typeface="Vijaya" pitchFamily="34" charset="0"/>
                <a:cs typeface="Vijaya" pitchFamily="34" charset="0"/>
              </a:rPr>
              <a:t>- 2-3 </a:t>
            </a:r>
            <a:r>
              <a:rPr lang="en-US" sz="3000" b="1" dirty="0" err="1" smtClean="0">
                <a:latin typeface="Vijaya" pitchFamily="34" charset="0"/>
                <a:cs typeface="Vijaya" pitchFamily="34" charset="0"/>
              </a:rPr>
              <a:t>catei</a:t>
            </a:r>
            <a:r>
              <a:rPr lang="en-US" sz="3000" b="1" dirty="0" smtClean="0">
                <a:latin typeface="Vijaya" pitchFamily="34" charset="0"/>
                <a:cs typeface="Vijaya" pitchFamily="34" charset="0"/>
              </a:rPr>
              <a:t> de </a:t>
            </a:r>
            <a:r>
              <a:rPr lang="en-US" sz="3000" b="1" dirty="0" err="1" smtClean="0">
                <a:latin typeface="Vijaya" pitchFamily="34" charset="0"/>
                <a:cs typeface="Vijaya" pitchFamily="34" charset="0"/>
              </a:rPr>
              <a:t>usturoi</a:t>
            </a:r>
            <a:r>
              <a:rPr lang="en-US" sz="3000" b="1" dirty="0" smtClean="0">
                <a:latin typeface="Vijaya" pitchFamily="34" charset="0"/>
                <a:cs typeface="Vijaya" pitchFamily="34" charset="0"/>
              </a:rPr>
              <a:t>;</a:t>
            </a:r>
          </a:p>
          <a:p>
            <a:r>
              <a:rPr lang="en-US" sz="3000" b="1" dirty="0" smtClean="0">
                <a:latin typeface="Vijaya" pitchFamily="34" charset="0"/>
                <a:cs typeface="Vijaya" pitchFamily="34" charset="0"/>
              </a:rPr>
              <a:t>- 50 ml de </a:t>
            </a:r>
            <a:r>
              <a:rPr lang="en-US" sz="3000" b="1" dirty="0" err="1" smtClean="0">
                <a:latin typeface="Vijaya" pitchFamily="34" charset="0"/>
                <a:cs typeface="Vijaya" pitchFamily="34" charset="0"/>
              </a:rPr>
              <a:t>ulei</a:t>
            </a:r>
            <a:r>
              <a:rPr lang="en-US" sz="3000" b="1" dirty="0" smtClean="0">
                <a:latin typeface="Vijaya" pitchFamily="34" charset="0"/>
                <a:cs typeface="Vijaya" pitchFamily="34" charset="0"/>
              </a:rPr>
              <a:t> </a:t>
            </a:r>
            <a:r>
              <a:rPr lang="en-US" sz="3000" b="1" dirty="0" err="1" smtClean="0">
                <a:latin typeface="Vijaya" pitchFamily="34" charset="0"/>
                <a:cs typeface="Vijaya" pitchFamily="34" charset="0"/>
              </a:rPr>
              <a:t>sau</a:t>
            </a:r>
            <a:r>
              <a:rPr lang="en-US" sz="3000" b="1" dirty="0" smtClean="0">
                <a:latin typeface="Vijaya" pitchFamily="34" charset="0"/>
                <a:cs typeface="Vijaya" pitchFamily="34" charset="0"/>
              </a:rPr>
              <a:t> 3 </a:t>
            </a:r>
            <a:r>
              <a:rPr lang="en-US" sz="3000" b="1" dirty="0" err="1" smtClean="0">
                <a:latin typeface="Vijaya" pitchFamily="34" charset="0"/>
                <a:cs typeface="Vijaya" pitchFamily="34" charset="0"/>
              </a:rPr>
              <a:t>linguri</a:t>
            </a:r>
            <a:r>
              <a:rPr lang="en-US" sz="3000" b="1" dirty="0" smtClean="0">
                <a:latin typeface="Vijaya" pitchFamily="34" charset="0"/>
                <a:cs typeface="Vijaya" pitchFamily="34" charset="0"/>
              </a:rPr>
              <a:t> de </a:t>
            </a:r>
            <a:r>
              <a:rPr lang="en-US" sz="3000" b="1" dirty="0" err="1" smtClean="0">
                <a:latin typeface="Vijaya" pitchFamily="34" charset="0"/>
                <a:cs typeface="Vijaya" pitchFamily="34" charset="0"/>
              </a:rPr>
              <a:t>untura</a:t>
            </a:r>
            <a:r>
              <a:rPr lang="en-US" sz="3000" b="1" dirty="0" smtClean="0">
                <a:latin typeface="Vijaya" pitchFamily="34" charset="0"/>
                <a:cs typeface="Vijaya" pitchFamily="34" charset="0"/>
              </a:rPr>
              <a:t>;</a:t>
            </a:r>
          </a:p>
          <a:p>
            <a:r>
              <a:rPr lang="en-US" sz="3000" b="1" dirty="0" smtClean="0">
                <a:latin typeface="Vijaya" pitchFamily="34" charset="0"/>
                <a:cs typeface="Vijaya" pitchFamily="34" charset="0"/>
              </a:rPr>
              <a:t>- </a:t>
            </a:r>
            <a:r>
              <a:rPr lang="en-US" sz="3000" b="1" dirty="0" err="1" smtClean="0">
                <a:latin typeface="Vijaya" pitchFamily="34" charset="0"/>
                <a:cs typeface="Vijaya" pitchFamily="34" charset="0"/>
              </a:rPr>
              <a:t>condimente</a:t>
            </a:r>
            <a:r>
              <a:rPr lang="en-US" sz="3000" b="1" dirty="0" smtClean="0">
                <a:latin typeface="Vijaya" pitchFamily="34" charset="0"/>
                <a:cs typeface="Vijaya" pitchFamily="34" charset="0"/>
              </a:rPr>
              <a:t>. </a:t>
            </a:r>
          </a:p>
          <a:p>
            <a:endParaRPr lang="en-US" dirty="0"/>
          </a:p>
        </p:txBody>
      </p:sp>
      <p:sp>
        <p:nvSpPr>
          <p:cNvPr id="2" name="Title 1"/>
          <p:cNvSpPr>
            <a:spLocks noGrp="1"/>
          </p:cNvSpPr>
          <p:nvPr>
            <p:ph type="title"/>
          </p:nvPr>
        </p:nvSpPr>
        <p:spPr>
          <a:xfrm>
            <a:off x="457200" y="228600"/>
            <a:ext cx="8229600" cy="838200"/>
          </a:xfrm>
        </p:spPr>
        <p:txBody>
          <a:bodyPr>
            <a:normAutofit/>
          </a:bodyPr>
          <a:lstStyle/>
          <a:p>
            <a:pPr algn="ctr"/>
            <a:r>
              <a:rPr lang="en-US" b="1" u="sng" dirty="0" smtClean="0">
                <a:solidFill>
                  <a:schemeClr val="bg1"/>
                </a:solidFill>
                <a:latin typeface="Gabriola" pitchFamily="82" charset="0"/>
              </a:rPr>
              <a:t>RETATA</a:t>
            </a:r>
            <a:r>
              <a:rPr lang="en-US" b="1" i="1" dirty="0" smtClean="0">
                <a:solidFill>
                  <a:schemeClr val="bg1"/>
                </a:solidFill>
                <a:latin typeface="Gabriola" pitchFamily="82" charset="0"/>
              </a:rPr>
              <a:t> </a:t>
            </a:r>
            <a:r>
              <a:rPr lang="en-US" b="1" u="sng" dirty="0" smtClean="0">
                <a:solidFill>
                  <a:schemeClr val="bg1"/>
                </a:solidFill>
                <a:latin typeface="Gabriola" pitchFamily="82" charset="0"/>
              </a:rPr>
              <a:t>POMANA</a:t>
            </a:r>
            <a:r>
              <a:rPr lang="en-US" b="1" i="1" dirty="0" smtClean="0">
                <a:solidFill>
                  <a:schemeClr val="bg1"/>
                </a:solidFill>
                <a:latin typeface="Gabriola" pitchFamily="82" charset="0"/>
              </a:rPr>
              <a:t> </a:t>
            </a:r>
            <a:r>
              <a:rPr lang="en-US" b="1" u="sng" dirty="0" smtClean="0">
                <a:solidFill>
                  <a:schemeClr val="bg1"/>
                </a:solidFill>
                <a:latin typeface="Gabriola" pitchFamily="82" charset="0"/>
              </a:rPr>
              <a:t>PORCULUI</a:t>
            </a:r>
            <a:endParaRPr lang="en-US" b="1" u="sng" dirty="0">
              <a:solidFill>
                <a:schemeClr val="bg1"/>
              </a:solidFill>
              <a:latin typeface="Gabriola" pitchFamily="82" charset="0"/>
            </a:endParaRPr>
          </a:p>
        </p:txBody>
      </p:sp>
      <p:pic>
        <p:nvPicPr>
          <p:cNvPr id="4" name="Picture 3" descr="http://www.gustos.ro/assets/recipes_images/2012/10/26/90981/tn4_sdc10562.jpg"/>
          <p:cNvPicPr/>
          <p:nvPr/>
        </p:nvPicPr>
        <p:blipFill>
          <a:blip r:embed="rId2"/>
          <a:srcRect r="13000" b="11733"/>
          <a:stretch>
            <a:fillRect/>
          </a:stretch>
        </p:blipFill>
        <p:spPr bwMode="auto">
          <a:xfrm>
            <a:off x="4495800" y="2133600"/>
            <a:ext cx="4143375" cy="3152775"/>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2">
      <a:dk1>
        <a:srgbClr val="000000"/>
      </a:dk1>
      <a:lt1>
        <a:srgbClr val="000000"/>
      </a:lt1>
      <a:dk2>
        <a:srgbClr val="7EB0DA"/>
      </a:dk2>
      <a:lt2>
        <a:srgbClr val="7EB0DA"/>
      </a:lt2>
      <a:accent1>
        <a:srgbClr val="0C0C0C"/>
      </a:accent1>
      <a:accent2>
        <a:srgbClr val="9B2D1F"/>
      </a:accent2>
      <a:accent3>
        <a:srgbClr val="A28E6A"/>
      </a:accent3>
      <a:accent4>
        <a:srgbClr val="956251"/>
      </a:accent4>
      <a:accent5>
        <a:srgbClr val="918485"/>
      </a:accent5>
      <a:accent6>
        <a:srgbClr val="855D5D"/>
      </a:accent6>
      <a:hlink>
        <a:srgbClr val="CC9900"/>
      </a:hlink>
      <a:folHlink>
        <a:srgbClr val="00000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TotalTime>
  <Words>1374</Words>
  <Application>Microsoft Office PowerPoint</Application>
  <PresentationFormat>On-screen Show (4:3)</PresentationFormat>
  <Paragraphs>102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Constantia</vt:lpstr>
      <vt:lpstr>Forte</vt:lpstr>
      <vt:lpstr>Gabriola</vt:lpstr>
      <vt:lpstr>Times New Roman</vt:lpstr>
      <vt:lpstr>Vijaya</vt:lpstr>
      <vt:lpstr>Wingdings 2</vt:lpstr>
      <vt:lpstr>Paper</vt:lpstr>
      <vt:lpstr>                    Gastronomia națională în context european                              National gastronomy in European context</vt:lpstr>
      <vt:lpstr>CUPRINS</vt:lpstr>
      <vt:lpstr>SEMNIFICAŢIA SĂRBĂTORII DE CRĂCIUN</vt:lpstr>
      <vt:lpstr>PowerPoint Presentation</vt:lpstr>
      <vt:lpstr>PowerPoint Presentation</vt:lpstr>
      <vt:lpstr>                                IGNAT</vt:lpstr>
      <vt:lpstr>PowerPoint Presentation</vt:lpstr>
      <vt:lpstr>                        POMANA PORCULUI</vt:lpstr>
      <vt:lpstr>RETATA POMANA PORCULUI</vt:lpstr>
      <vt:lpstr>PowerPoint Presentation</vt:lpstr>
      <vt:lpstr>CARNATII</vt:lpstr>
      <vt:lpstr>PowerPoint Presentation</vt:lpstr>
      <vt:lpstr>PowerPoint Presentation</vt:lpstr>
      <vt:lpstr>SARMALELE</vt:lpstr>
      <vt:lpstr>RETETA  SARMALE</vt:lpstr>
      <vt:lpstr>PowerPoint Presentation</vt:lpstr>
      <vt:lpstr>PowerPoint Presentation</vt:lpstr>
      <vt:lpstr>PowerPoint Presentation</vt:lpstr>
      <vt:lpstr>ODA SARMALEI</vt:lpstr>
      <vt:lpstr>PowerPoint Presentation</vt:lpstr>
      <vt:lpstr>ALTE PREPARATE SPECIFICE CRACIUNULUI</vt:lpstr>
      <vt:lpstr>MASA DE CRACIUN</vt:lpstr>
      <vt:lpstr>In Romania pregatirile incep din ziua de Ignat, cand se taie porcii, iar copiii merg la colindat si primesc covrigi, mere, nuci sau portocale. In ziua de Craciun se servesc carnati, sarmale, lebar, piftie, toba, salata de boeuf si alte alimente.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dc:creator>
  <cp:lastModifiedBy>Lenovo</cp:lastModifiedBy>
  <cp:revision>44</cp:revision>
  <dcterms:created xsi:type="dcterms:W3CDTF">2015-01-08T14:25:01Z</dcterms:created>
  <dcterms:modified xsi:type="dcterms:W3CDTF">2015-01-16T18:06:20Z</dcterms:modified>
</cp:coreProperties>
</file>