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7" r:id="rId12"/>
    <p:sldId id="268" r:id="rId13"/>
    <p:sldId id="271" r:id="rId14"/>
    <p:sldId id="272" r:id="rId15"/>
    <p:sldId id="274" r:id="rId16"/>
    <p:sldId id="273" r:id="rId17"/>
    <p:sldId id="275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55E-873A-4AD1-A6B7-3BE438CC8A67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295E9-84DC-4734-83B6-9F4C04B020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43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295E9-84DC-4734-83B6-9F4C04B020A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05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3553E6-1DC6-4566-8FE0-E425A2B16D8D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677BD0-FB36-4046-BDDD-9EA68F1DE30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n.wikipedia.org/wiki/Svydovet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en.wikipedia.org/wiki/Lichens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hyperlink" Target="https://en.wikipedia.org/wiki/Fung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IUCN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s://en.wikipedia.org/wiki/Vascular_plant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en.wikipedia.org/wiki/Moss" TargetMode="Externa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n.wikipedia.org/wiki/Help:IPA_for_German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hyperlink" Target="https://en.wikipedia.org/wiki/Bird" TargetMode="External"/><Relationship Id="rId7" Type="http://schemas.openxmlformats.org/officeDocument/2006/relationships/hyperlink" Target="https://en.wikipedia.org/wiki/Invertebrate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s://en.wikipedia.org/wiki/Mamma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Fish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en.wikipedia.org/wiki/Amphibian" TargetMode="Externa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hyperlink" Target="https://en.wikipedia.org/wiki/Reptile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Zakarpattia_Oblast" TargetMode="External"/><Relationship Id="rId3" Type="http://schemas.openxmlformats.org/officeDocument/2006/relationships/hyperlink" Target="https://en.wikipedia.org/wiki/Nature_reserve" TargetMode="External"/><Relationship Id="rId7" Type="http://schemas.openxmlformats.org/officeDocument/2006/relationships/hyperlink" Target="https://en.wikipedia.org/wiki/Primeval_fores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Massif" TargetMode="External"/><Relationship Id="rId5" Type="http://schemas.openxmlformats.org/officeDocument/2006/relationships/hyperlink" Target="https://en.wikipedia.org/wiki/UNESCO" TargetMode="External"/><Relationship Id="rId4" Type="http://schemas.openxmlformats.org/officeDocument/2006/relationships/hyperlink" Target="https://en.wikipedia.org/wiki/World_Network_of_Biosphere_Reserv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skids" TargetMode="External"/><Relationship Id="rId2" Type="http://schemas.openxmlformats.org/officeDocument/2006/relationships/hyperlink" Target="https://en.wikipedia.org/wiki/Chornohor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s://en.wikipedia.org/wiki/Carpathian_Mountai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n.wikipedia.org/wiki/Rakhiv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Svydovet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n.wikipedia.org/wiki/Floodplai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Carpathian Biosphere Reserve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eTwin</a:t>
            </a:r>
            <a:r>
              <a:rPr lang="en-US" dirty="0" smtClean="0"/>
              <a:t> team  </a:t>
            </a:r>
          </a:p>
          <a:p>
            <a:r>
              <a:rPr lang="en-US" dirty="0" smtClean="0"/>
              <a:t>Ukraine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04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24744" cy="1143000"/>
          </a:xfrm>
        </p:spPr>
        <p:txBody>
          <a:bodyPr/>
          <a:lstStyle/>
          <a:p>
            <a:pPr algn="ctr"/>
            <a:r>
              <a:rPr lang="en-AU" b="1" dirty="0"/>
              <a:t>Protected areas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177640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b="1" dirty="0" err="1"/>
              <a:t>Svydovetskyi</a:t>
            </a:r>
            <a:r>
              <a:rPr lang="en-US" b="1" dirty="0"/>
              <a:t> </a:t>
            </a:r>
            <a:r>
              <a:rPr lang="en-US" b="1" dirty="0" smtClean="0"/>
              <a:t>protected massif</a:t>
            </a:r>
          </a:p>
          <a:p>
            <a:r>
              <a:rPr lang="en-US" dirty="0" smtClean="0"/>
              <a:t>the area of 6,580 hectares (16,300 acres) and is located at an altitude of 600–1883 </a:t>
            </a:r>
            <a:r>
              <a:rPr lang="en-US" dirty="0" err="1" smtClean="0"/>
              <a:t>m.a.s.l</a:t>
            </a:r>
            <a:r>
              <a:rPr lang="en-US" dirty="0" smtClean="0"/>
              <a:t>;</a:t>
            </a:r>
          </a:p>
          <a:p>
            <a:r>
              <a:rPr lang="en-US" dirty="0" smtClean="0"/>
              <a:t>the </a:t>
            </a:r>
            <a:r>
              <a:rPr lang="en-US" dirty="0"/>
              <a:t>highest region of the </a:t>
            </a:r>
            <a:r>
              <a:rPr lang="en-US" dirty="0" err="1">
                <a:hlinkClick r:id="rId2" tooltip="Svydovets"/>
              </a:rPr>
              <a:t>Svydovets</a:t>
            </a:r>
            <a:r>
              <a:rPr lang="en-US" dirty="0"/>
              <a:t> mountains.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4"/>
            <a:ext cx="3419475" cy="3497510"/>
          </a:xfrm>
        </p:spPr>
      </p:pic>
    </p:spTree>
    <p:extLst>
      <p:ext uri="{BB962C8B-B14F-4D97-AF65-F5344CB8AC3E}">
        <p14:creationId xmlns:p14="http://schemas.microsoft.com/office/powerpoint/2010/main" val="28212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pPr algn="ctr"/>
            <a:r>
              <a:rPr lang="en-US" b="1" dirty="0"/>
              <a:t>The most prominent sights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305714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err="1"/>
              <a:t>National</a:t>
            </a:r>
            <a:r>
              <a:rPr lang="uk-UA" dirty="0"/>
              <a:t> </a:t>
            </a:r>
            <a:r>
              <a:rPr lang="uk-UA" dirty="0" err="1"/>
              <a:t>Park</a:t>
            </a:r>
            <a:r>
              <a:rPr lang="uk-UA" dirty="0"/>
              <a:t> "</a:t>
            </a:r>
            <a:r>
              <a:rPr lang="uk-UA" dirty="0" err="1"/>
              <a:t>Synevyr</a:t>
            </a:r>
            <a:r>
              <a:rPr lang="uk-UA" dirty="0"/>
              <a:t>”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3419856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Located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Mizhgirsky</a:t>
            </a:r>
            <a:r>
              <a:rPr lang="uk-UA" dirty="0"/>
              <a:t> </a:t>
            </a:r>
            <a:r>
              <a:rPr lang="uk-UA" dirty="0" err="1"/>
              <a:t>region</a:t>
            </a:r>
            <a:r>
              <a:rPr lang="uk-UA" dirty="0" smtClean="0"/>
              <a:t>. </a:t>
            </a:r>
            <a:endParaRPr lang="en-US" dirty="0" smtClean="0"/>
          </a:p>
          <a:p>
            <a:r>
              <a:rPr lang="en-US" dirty="0" smtClean="0"/>
              <a:t>Established </a:t>
            </a:r>
            <a:r>
              <a:rPr lang="en-US" dirty="0" err="1" smtClean="0"/>
              <a:t>i</a:t>
            </a:r>
            <a:r>
              <a:rPr lang="uk-UA" dirty="0" smtClean="0"/>
              <a:t>n 1989</a:t>
            </a:r>
            <a:r>
              <a:rPr lang="en-US" dirty="0" smtClean="0"/>
              <a:t>;</a:t>
            </a:r>
          </a:p>
          <a:p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/>
              <a:t>park</a:t>
            </a:r>
            <a:r>
              <a:rPr lang="uk-UA" dirty="0"/>
              <a:t> </a:t>
            </a:r>
            <a:r>
              <a:rPr lang="uk-UA" dirty="0" err="1"/>
              <a:t>area</a:t>
            </a: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dirty="0"/>
              <a:t>– 40 400 </a:t>
            </a:r>
            <a:r>
              <a:rPr lang="uk-UA" dirty="0" err="1" smtClean="0"/>
              <a:t>ha</a:t>
            </a:r>
            <a:r>
              <a:rPr lang="en-US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err="1"/>
              <a:t>In</a:t>
            </a:r>
            <a:r>
              <a:rPr lang="uk-UA" dirty="0"/>
              <a:t> the </a:t>
            </a:r>
            <a:r>
              <a:rPr lang="uk-UA" dirty="0" err="1"/>
              <a:t>center</a:t>
            </a:r>
            <a:r>
              <a:rPr lang="uk-UA" dirty="0"/>
              <a:t> of the </a:t>
            </a:r>
            <a:r>
              <a:rPr lang="uk-UA" dirty="0" err="1"/>
              <a:t>park</a:t>
            </a:r>
            <a:r>
              <a:rPr lang="uk-UA" dirty="0"/>
              <a:t> "</a:t>
            </a:r>
            <a:r>
              <a:rPr lang="uk-UA" dirty="0" err="1"/>
              <a:t>Sea</a:t>
            </a:r>
            <a:r>
              <a:rPr lang="uk-UA" dirty="0"/>
              <a:t> </a:t>
            </a:r>
            <a:r>
              <a:rPr lang="uk-UA" dirty="0" err="1" smtClean="0"/>
              <a:t>Eye</a:t>
            </a:r>
            <a:r>
              <a:rPr lang="uk-UA" dirty="0" smtClean="0"/>
              <a:t>" </a:t>
            </a:r>
            <a:r>
              <a:rPr lang="en-US" dirty="0" smtClean="0"/>
              <a:t>-</a:t>
            </a:r>
            <a:r>
              <a:rPr lang="uk-UA" dirty="0" err="1" smtClean="0"/>
              <a:t>lake</a:t>
            </a:r>
            <a:r>
              <a:rPr lang="uk-UA" dirty="0" smtClean="0"/>
              <a:t> </a:t>
            </a:r>
            <a:r>
              <a:rPr lang="uk-UA" dirty="0" err="1"/>
              <a:t>Synevyr</a:t>
            </a:r>
            <a:r>
              <a:rPr lang="uk-UA" dirty="0"/>
              <a:t> is </a:t>
            </a:r>
            <a:r>
              <a:rPr lang="uk-UA" dirty="0" err="1" smtClean="0"/>
              <a:t>located</a:t>
            </a:r>
            <a:endParaRPr lang="uk-UA" dirty="0"/>
          </a:p>
          <a:p>
            <a:endParaRPr lang="uk-UA" dirty="0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419475" cy="192345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36484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pPr algn="ctr"/>
            <a:r>
              <a:rPr lang="en-US" b="1" dirty="0"/>
              <a:t>The most prominent sights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1370844" y="1340768"/>
            <a:ext cx="3057148" cy="639762"/>
          </a:xfrm>
        </p:spPr>
        <p:txBody>
          <a:bodyPr/>
          <a:lstStyle/>
          <a:p>
            <a:pPr algn="ctr"/>
            <a:r>
              <a:rPr lang="uk-UA" dirty="0" err="1" smtClean="0"/>
              <a:t>Hoverla</a:t>
            </a:r>
            <a:r>
              <a:rPr lang="en-US" dirty="0" smtClean="0"/>
              <a:t> mount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1041721" y="2132856"/>
            <a:ext cx="3419856" cy="367763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hichest</a:t>
            </a:r>
            <a:r>
              <a:rPr lang="en-US" dirty="0" smtClean="0"/>
              <a:t> pick of Ukraine</a:t>
            </a:r>
            <a:r>
              <a:rPr lang="uk-UA" dirty="0" err="1" smtClean="0"/>
              <a:t>Top</a:t>
            </a:r>
            <a:r>
              <a:rPr lang="uk-UA" dirty="0" smtClean="0"/>
              <a:t> </a:t>
            </a:r>
            <a:r>
              <a:rPr lang="uk-UA" dirty="0"/>
              <a:t>2061 </a:t>
            </a:r>
            <a:r>
              <a:rPr lang="uk-UA" dirty="0" err="1"/>
              <a:t>mnpm</a:t>
            </a:r>
            <a:r>
              <a:rPr lang="uk-UA" dirty="0"/>
              <a:t>. - </a:t>
            </a:r>
            <a:r>
              <a:rPr lang="uk-UA" dirty="0" err="1"/>
              <a:t>Ukraine's</a:t>
            </a:r>
            <a:r>
              <a:rPr lang="uk-UA" dirty="0"/>
              <a:t> </a:t>
            </a:r>
            <a:r>
              <a:rPr lang="uk-UA" dirty="0" err="1"/>
              <a:t>highest</a:t>
            </a:r>
            <a:r>
              <a:rPr lang="uk-UA" dirty="0"/>
              <a:t> </a:t>
            </a:r>
            <a:r>
              <a:rPr lang="uk-UA" dirty="0" err="1"/>
              <a:t>peak</a:t>
            </a:r>
            <a:r>
              <a:rPr lang="uk-UA" dirty="0"/>
              <a:t>. </a:t>
            </a:r>
            <a:endParaRPr lang="en-US" dirty="0" smtClean="0"/>
          </a:p>
          <a:p>
            <a:r>
              <a:rPr lang="uk-UA" dirty="0" err="1" smtClean="0"/>
              <a:t>Located</a:t>
            </a:r>
            <a:r>
              <a:rPr lang="uk-UA" dirty="0" smtClean="0"/>
              <a:t> </a:t>
            </a:r>
            <a:r>
              <a:rPr lang="uk-UA" dirty="0" err="1"/>
              <a:t>in</a:t>
            </a:r>
            <a:r>
              <a:rPr lang="uk-UA" dirty="0"/>
              <a:t> the </a:t>
            </a:r>
            <a:r>
              <a:rPr lang="uk-UA" dirty="0" err="1"/>
              <a:t>Chornohora</a:t>
            </a:r>
            <a:r>
              <a:rPr lang="uk-UA" dirty="0"/>
              <a:t> </a:t>
            </a:r>
            <a:r>
              <a:rPr lang="uk-UA" dirty="0" err="1"/>
              <a:t>strip</a:t>
            </a:r>
            <a:r>
              <a:rPr lang="uk-UA" dirty="0"/>
              <a:t>,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Eastern</a:t>
            </a:r>
            <a:r>
              <a:rPr lang="uk-UA" dirty="0"/>
              <a:t> </a:t>
            </a:r>
            <a:r>
              <a:rPr lang="uk-UA" dirty="0" err="1"/>
              <a:t>Beskyd</a:t>
            </a:r>
            <a:r>
              <a:rPr lang="uk-UA" dirty="0"/>
              <a:t>. </a:t>
            </a:r>
            <a:r>
              <a:rPr lang="en-US" dirty="0" smtClean="0"/>
              <a:t>A</a:t>
            </a:r>
            <a:r>
              <a:rPr lang="uk-UA" dirty="0" smtClean="0"/>
              <a:t> </a:t>
            </a:r>
            <a:r>
              <a:rPr lang="uk-UA" dirty="0" err="1"/>
              <a:t>frequent</a:t>
            </a:r>
            <a:r>
              <a:rPr lang="uk-UA" dirty="0"/>
              <a:t> </a:t>
            </a:r>
            <a:r>
              <a:rPr lang="uk-UA" dirty="0" err="1"/>
              <a:t>target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tourist's</a:t>
            </a:r>
            <a:r>
              <a:rPr lang="uk-UA" dirty="0"/>
              <a:t> </a:t>
            </a:r>
            <a:r>
              <a:rPr lang="uk-UA" dirty="0" err="1"/>
              <a:t>trips</a:t>
            </a:r>
            <a:r>
              <a:rPr lang="uk-UA" dirty="0"/>
              <a:t>. </a:t>
            </a:r>
            <a:endParaRPr lang="en-US" dirty="0" smtClean="0"/>
          </a:p>
          <a:p>
            <a:pPr marL="68580" indent="0">
              <a:buNone/>
            </a:pPr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419475" cy="22824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92" y="4221088"/>
            <a:ext cx="3529600" cy="22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7886"/>
            <a:ext cx="7024744" cy="1143000"/>
          </a:xfrm>
        </p:spPr>
        <p:txBody>
          <a:bodyPr/>
          <a:lstStyle/>
          <a:p>
            <a:pPr algn="ctr"/>
            <a:r>
              <a:rPr lang="en-US" b="1" dirty="0"/>
              <a:t>The most prominent sights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412776"/>
            <a:ext cx="3057148" cy="639762"/>
          </a:xfrm>
        </p:spPr>
        <p:txBody>
          <a:bodyPr/>
          <a:lstStyle/>
          <a:p>
            <a:pPr algn="ctr"/>
            <a:r>
              <a:rPr lang="en-US" dirty="0" smtClean="0"/>
              <a:t>Waterfall </a:t>
            </a:r>
            <a:r>
              <a:rPr lang="en-US" dirty="0" err="1" smtClean="0"/>
              <a:t>Shypit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132856"/>
            <a:ext cx="3419856" cy="3888432"/>
          </a:xfrm>
        </p:spPr>
        <p:txBody>
          <a:bodyPr>
            <a:normAutofit/>
          </a:bodyPr>
          <a:lstStyle/>
          <a:p>
            <a:r>
              <a:rPr lang="en-US" dirty="0" smtClean="0"/>
              <a:t>located </a:t>
            </a:r>
            <a:r>
              <a:rPr lang="en-US" dirty="0"/>
              <a:t>on the </a:t>
            </a:r>
            <a:r>
              <a:rPr lang="en-US" dirty="0" err="1"/>
              <a:t>Pylypets</a:t>
            </a:r>
            <a:r>
              <a:rPr lang="en-US" dirty="0"/>
              <a:t> River, about 6 </a:t>
            </a:r>
            <a:r>
              <a:rPr lang="en-US" dirty="0" err="1"/>
              <a:t>kilometres</a:t>
            </a:r>
            <a:r>
              <a:rPr lang="en-US" dirty="0"/>
              <a:t> from the village of </a:t>
            </a:r>
            <a:r>
              <a:rPr lang="en-US" dirty="0" err="1"/>
              <a:t>Pylypets</a:t>
            </a:r>
            <a:r>
              <a:rPr lang="en-US" dirty="0"/>
              <a:t>, </a:t>
            </a:r>
            <a:r>
              <a:rPr lang="en-US" dirty="0" err="1"/>
              <a:t>Mizhhiria</a:t>
            </a:r>
            <a:r>
              <a:rPr lang="en-US" dirty="0"/>
              <a:t> </a:t>
            </a:r>
            <a:r>
              <a:rPr lang="en-US" dirty="0" smtClean="0"/>
              <a:t>Region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14 </a:t>
            </a:r>
            <a:r>
              <a:rPr lang="en-US" dirty="0" err="1"/>
              <a:t>metres</a:t>
            </a:r>
            <a:r>
              <a:rPr lang="en-US" dirty="0"/>
              <a:t> </a:t>
            </a:r>
            <a:r>
              <a:rPr lang="en-US" dirty="0" smtClean="0"/>
              <a:t>high</a:t>
            </a:r>
            <a:r>
              <a:rPr lang="en-US" dirty="0"/>
              <a:t> </a:t>
            </a:r>
            <a:r>
              <a:rPr lang="en-US" dirty="0" smtClean="0"/>
              <a:t>and 1km long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2657475" cy="1724025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92696"/>
            <a:ext cx="1227063" cy="96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31" y="2636912"/>
            <a:ext cx="2731512" cy="2052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30" y="4461953"/>
            <a:ext cx="3543290" cy="18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Flora of the Carpathians</a:t>
            </a:r>
            <a:endParaRPr lang="en-US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3419856" cy="41056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262 </a:t>
            </a:r>
            <a:r>
              <a:rPr lang="en-US" u="sng" dirty="0">
                <a:hlinkClick r:id="rId2" tooltip="Fungi"/>
              </a:rPr>
              <a:t>fungi</a:t>
            </a:r>
            <a:r>
              <a:rPr lang="en-US" dirty="0"/>
              <a:t> species, 392 species of </a:t>
            </a:r>
            <a:r>
              <a:rPr lang="en-US" u="sng" dirty="0">
                <a:hlinkClick r:id="rId3" tooltip="Lichens"/>
              </a:rPr>
              <a:t>lichens</a:t>
            </a:r>
            <a:r>
              <a:rPr lang="en-US" dirty="0"/>
              <a:t>, 440 species of </a:t>
            </a:r>
            <a:r>
              <a:rPr lang="en-US" u="sng" dirty="0">
                <a:hlinkClick r:id="rId4" tooltip="Moss"/>
              </a:rPr>
              <a:t>mosses</a:t>
            </a:r>
            <a:r>
              <a:rPr lang="en-US" dirty="0"/>
              <a:t> and 1062 species of </a:t>
            </a:r>
            <a:r>
              <a:rPr lang="en-US" u="sng" dirty="0">
                <a:hlinkClick r:id="rId5" tooltip="Vascular plant"/>
              </a:rPr>
              <a:t>vascular plants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algal flora includes 465 species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64 of plants species represented in this reserve are listed in the Ukrainian Red Data Book as well as in </a:t>
            </a:r>
            <a:r>
              <a:rPr lang="en-US" u="sng" dirty="0">
                <a:hlinkClick r:id="rId6" tooltip="IUCN"/>
              </a:rPr>
              <a:t>IUCN</a:t>
            </a:r>
            <a:r>
              <a:rPr lang="en-US" dirty="0"/>
              <a:t> and the European Red Lists.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1843"/>
            <a:ext cx="2276475" cy="154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86" y="4077073"/>
            <a:ext cx="212747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941168"/>
            <a:ext cx="2376129" cy="158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75" y="3878247"/>
            <a:ext cx="2477057" cy="163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Flora of the Carpathians</a:t>
            </a:r>
            <a:endParaRPr lang="en-US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1277920"/>
            <a:ext cx="305714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i="1" dirty="0" err="1"/>
              <a:t>Leontopodium</a:t>
            </a:r>
            <a:r>
              <a:rPr lang="uk-UA" i="1" dirty="0"/>
              <a:t> </a:t>
            </a:r>
            <a:r>
              <a:rPr lang="uk-UA" i="1" dirty="0" err="1" smtClean="0"/>
              <a:t>alpinum</a:t>
            </a:r>
            <a:r>
              <a:rPr lang="uk-UA" dirty="0" smtClean="0"/>
              <a:t> </a:t>
            </a:r>
            <a:r>
              <a:rPr lang="en-US" dirty="0" smtClean="0"/>
              <a:t>(</a:t>
            </a:r>
            <a:r>
              <a:rPr lang="uk-UA" dirty="0" err="1" smtClean="0"/>
              <a:t>edelweiss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1560" y="1961355"/>
            <a:ext cx="3419856" cy="4131941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hlinkClick r:id="rId2" tooltip="Help:IPA for German"/>
              </a:rPr>
              <a:t>a 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well-known mountain flower, </a:t>
            </a:r>
            <a:endParaRPr lang="en-US" dirty="0" smtClean="0">
              <a:solidFill>
                <a:schemeClr val="tx1"/>
              </a:solidFill>
              <a:hlinkClick r:id="rId2" tooltip="Help:IPA for German"/>
            </a:endParaRPr>
          </a:p>
          <a:p>
            <a:r>
              <a:rPr lang="uk-UA" dirty="0" err="1" smtClean="0">
                <a:solidFill>
                  <a:schemeClr val="tx1"/>
                </a:solidFill>
                <a:hlinkClick r:id="rId2" tooltip="Help:IPA for German"/>
              </a:rPr>
              <a:t>prefers</a:t>
            </a:r>
            <a:r>
              <a:rPr lang="uk-UA" dirty="0" smtClean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rocky limestone places at about 1800–3000 m altitude. </a:t>
            </a:r>
            <a:endParaRPr lang="en-US" dirty="0" smtClean="0">
              <a:solidFill>
                <a:schemeClr val="tx1"/>
              </a:solidFill>
              <a:hlinkClick r:id="rId2" tooltip="Help:IPA for German"/>
            </a:endParaRPr>
          </a:p>
          <a:p>
            <a:r>
              <a:rPr lang="uk-UA" dirty="0" err="1" smtClean="0">
                <a:solidFill>
                  <a:schemeClr val="tx1"/>
                </a:solidFill>
                <a:hlinkClick r:id="rId2" tooltip="Help:IPA for German"/>
              </a:rPr>
              <a:t>non</a:t>
            </a:r>
            <a:r>
              <a:rPr lang="uk-UA" dirty="0" smtClean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toxic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,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and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has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been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used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traditionally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in f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olk medicine  </a:t>
            </a:r>
            <a:endParaRPr lang="en-US" dirty="0" smtClean="0">
              <a:solidFill>
                <a:schemeClr val="tx1"/>
              </a:solidFill>
              <a:hlinkClick r:id="rId2" tooltip="Help:IPA for German"/>
            </a:endParaRPr>
          </a:p>
          <a:p>
            <a:r>
              <a:rPr lang="uk-UA" dirty="0" err="1" smtClean="0">
                <a:solidFill>
                  <a:schemeClr val="tx1"/>
                </a:solidFill>
                <a:hlinkClick r:id="rId2" tooltip="Help:IPA for German"/>
              </a:rPr>
              <a:t>found</a:t>
            </a:r>
            <a:r>
              <a:rPr lang="uk-UA" dirty="0" smtClean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in remote mountain areas, </a:t>
            </a:r>
            <a:endParaRPr lang="en-US" dirty="0" smtClean="0">
              <a:solidFill>
                <a:schemeClr val="tx1"/>
              </a:solidFill>
              <a:hlinkClick r:id="rId2" tooltip="Help:IPA for German"/>
            </a:endParaRPr>
          </a:p>
          <a:p>
            <a:r>
              <a:rPr lang="uk-UA" dirty="0" smtClean="0">
                <a:solidFill>
                  <a:schemeClr val="tx1"/>
                </a:solidFill>
                <a:hlinkClick r:id="rId2" tooltip="Help:IPA for German"/>
              </a:rPr>
              <a:t>a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symbol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 tooltip="Help:IPA for German"/>
              </a:rPr>
              <a:t>of </a:t>
            </a:r>
            <a:r>
              <a:rPr lang="uk-UA" dirty="0" smtClean="0">
                <a:solidFill>
                  <a:schemeClr val="tx1"/>
                </a:solidFill>
                <a:hlinkClick r:id="rId2" tooltip="Help:IPA for German"/>
              </a:rPr>
              <a:t>alpinism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, </a:t>
            </a:r>
            <a:r>
              <a:rPr lang="sk-SK" smtClean="0">
                <a:solidFill>
                  <a:schemeClr val="tx1"/>
                </a:solidFill>
                <a:hlinkClick r:id="rId2" tooltip="Help:IPA for German"/>
              </a:rPr>
              <a:t>o</a:t>
            </a:r>
            <a:r>
              <a:rPr lang="uk-UA" smtClean="0">
                <a:solidFill>
                  <a:schemeClr val="tx1"/>
                </a:solidFill>
                <a:hlinkClick r:id="rId2" tooltip="Help:IPA for German"/>
              </a:rPr>
              <a:t>f</a:t>
            </a:r>
            <a:endParaRPr lang="en-US" dirty="0" smtClean="0">
              <a:solidFill>
                <a:schemeClr val="tx1"/>
              </a:solidFill>
              <a:hlinkClick r:id="rId2" tooltip="Help:IPA for German"/>
            </a:endParaRPr>
          </a:p>
          <a:p>
            <a:r>
              <a:rPr lang="uk-UA" dirty="0" err="1" smtClean="0">
                <a:solidFill>
                  <a:schemeClr val="tx1"/>
                </a:solidFill>
                <a:hlinkClick r:id="rId2" tooltip="Help:IPA for German"/>
              </a:rPr>
              <a:t>beauty</a:t>
            </a:r>
            <a:r>
              <a:rPr lang="uk-UA" dirty="0" smtClean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and </a:t>
            </a:r>
            <a:r>
              <a:rPr lang="uk-UA" dirty="0" err="1">
                <a:solidFill>
                  <a:schemeClr val="tx1"/>
                </a:solidFill>
                <a:hlinkClick r:id="rId2" tooltip="Help:IPA for German"/>
              </a:rPr>
              <a:t>purity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 </a:t>
            </a:r>
            <a:endParaRPr lang="en-US" dirty="0" smtClean="0">
              <a:solidFill>
                <a:schemeClr val="tx1"/>
              </a:solidFill>
              <a:hlinkClick r:id="rId2" tooltip="Help:IPA for German"/>
            </a:endParaRPr>
          </a:p>
          <a:p>
            <a:r>
              <a:rPr lang="uk-UA" dirty="0" err="1" smtClean="0">
                <a:solidFill>
                  <a:schemeClr val="tx1"/>
                </a:solidFill>
                <a:hlinkClick r:id="rId2" tooltip="Help:IPA for German"/>
              </a:rPr>
              <a:t>giving</a:t>
            </a:r>
            <a:r>
              <a:rPr lang="uk-UA" dirty="0" smtClean="0">
                <a:solidFill>
                  <a:schemeClr val="tx1"/>
                </a:solidFill>
                <a:hlinkClick r:id="rId2" tooltip="Help:IPA for German"/>
              </a:rPr>
              <a:t> </a:t>
            </a:r>
            <a:r>
              <a:rPr lang="uk-UA" dirty="0">
                <a:solidFill>
                  <a:schemeClr val="tx1"/>
                </a:solidFill>
                <a:hlinkClick r:id="rId2" tooltip="Help:IPA for German"/>
              </a:rPr>
              <a:t>this flower as a gift to a loved one is a promise of dedication.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10" y="1268760"/>
            <a:ext cx="297633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36" y="4797152"/>
            <a:ext cx="3056701" cy="179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9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97" y="102388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Fauna of the Carpathians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419856" cy="42496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64 </a:t>
            </a:r>
            <a:r>
              <a:rPr lang="en-US" u="sng" dirty="0">
                <a:hlinkClick r:id="rId2" tooltip="Mammal"/>
              </a:rPr>
              <a:t>mammal</a:t>
            </a:r>
            <a:r>
              <a:rPr lang="en-US" dirty="0"/>
              <a:t> species, </a:t>
            </a:r>
            <a:endParaRPr lang="en-US" dirty="0" smtClean="0"/>
          </a:p>
          <a:p>
            <a:r>
              <a:rPr lang="en-US" dirty="0" smtClean="0"/>
              <a:t>173 </a:t>
            </a:r>
            <a:r>
              <a:rPr lang="en-US" u="sng" dirty="0">
                <a:hlinkClick r:id="rId3" tooltip="Bird"/>
              </a:rPr>
              <a:t>birds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9 </a:t>
            </a:r>
            <a:r>
              <a:rPr lang="en-US" u="sng" dirty="0">
                <a:hlinkClick r:id="rId4" tooltip="Reptile"/>
              </a:rPr>
              <a:t>reptiles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u="sng" dirty="0">
                <a:hlinkClick r:id="rId5" tooltip="Amphibian"/>
              </a:rPr>
              <a:t>amphibians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23 </a:t>
            </a:r>
            <a:r>
              <a:rPr lang="en-US" u="sng" dirty="0">
                <a:hlinkClick r:id="rId6" tooltip="Fish"/>
              </a:rPr>
              <a:t>fish</a:t>
            </a:r>
            <a:r>
              <a:rPr lang="en-US" dirty="0"/>
              <a:t> and more than 10,000 </a:t>
            </a:r>
            <a:r>
              <a:rPr lang="en-US" u="sng" dirty="0">
                <a:hlinkClick r:id="rId7" tooltip="Invertebrate"/>
              </a:rPr>
              <a:t>invertebrate</a:t>
            </a:r>
            <a:r>
              <a:rPr lang="en-US" dirty="0"/>
              <a:t> species. </a:t>
            </a:r>
            <a:endParaRPr lang="en-US" dirty="0" smtClean="0"/>
          </a:p>
          <a:p>
            <a:r>
              <a:rPr lang="en-US" dirty="0" smtClean="0"/>
              <a:t>72 species </a:t>
            </a:r>
            <a:r>
              <a:rPr lang="en-US" dirty="0"/>
              <a:t>are listed in the Ukrainian Red </a:t>
            </a:r>
            <a:r>
              <a:rPr lang="en-US" dirty="0" smtClean="0"/>
              <a:t>Book </a:t>
            </a:r>
            <a:r>
              <a:rPr lang="en-US" dirty="0"/>
              <a:t>and in IUCN and the European Red Lists. </a:t>
            </a: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14382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86" y="1484784"/>
            <a:ext cx="205323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87" y="2202004"/>
            <a:ext cx="2352675" cy="17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24574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80" y="4293096"/>
            <a:ext cx="23431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69" y="5064621"/>
            <a:ext cx="2255542" cy="150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18" y="4293096"/>
            <a:ext cx="2076822" cy="155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19957"/>
            <a:ext cx="1906910" cy="152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090863" cy="2063151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1700808"/>
            <a:ext cx="3304572" cy="1463153"/>
          </a:xfrm>
        </p:spPr>
        <p:txBody>
          <a:bodyPr/>
          <a:lstStyle/>
          <a:p>
            <a:r>
              <a:rPr lang="en-US" b="1" dirty="0" smtClean="0"/>
              <a:t>Welcome to the Carpathians!</a:t>
            </a:r>
            <a:endParaRPr lang="en-US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eTwin</a:t>
            </a:r>
            <a:r>
              <a:rPr lang="en-US" dirty="0" smtClean="0"/>
              <a:t> team from Ukraine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3048000" cy="228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5712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General information</a:t>
            </a:r>
            <a:endParaRPr lang="uk-UA" b="1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844694" cy="3243560"/>
          </a:xfrm>
        </p:spPr>
      </p:pic>
      <p:sp>
        <p:nvSpPr>
          <p:cNvPr id="5" name="Місце для вмісту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4320480" cy="428392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b="1" dirty="0"/>
              <a:t>Carpathian Biosphere </a:t>
            </a:r>
            <a:r>
              <a:rPr lang="en-US" sz="2000" b="1" dirty="0" smtClean="0"/>
              <a:t>Reserve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established </a:t>
            </a:r>
            <a:r>
              <a:rPr lang="en-US" sz="2000" dirty="0"/>
              <a:t>as a </a:t>
            </a:r>
            <a:r>
              <a:rPr lang="en-US" sz="2000" dirty="0">
                <a:hlinkClick r:id="rId3" tooltip="Nature reserve"/>
              </a:rPr>
              <a:t>nature reserve</a:t>
            </a:r>
            <a:r>
              <a:rPr lang="en-US" sz="2000" dirty="0"/>
              <a:t> in 1968 and became part of the </a:t>
            </a:r>
            <a:r>
              <a:rPr lang="en-US" sz="2000" dirty="0">
                <a:hlinkClick r:id="rId4" tooltip="World Network of Biosphere Reserves"/>
              </a:rPr>
              <a:t>World Network of Biosphere Reserves</a:t>
            </a:r>
            <a:r>
              <a:rPr lang="en-US" sz="2000" dirty="0"/>
              <a:t> of </a:t>
            </a:r>
            <a:r>
              <a:rPr lang="en-US" sz="2000" dirty="0">
                <a:hlinkClick r:id="rId5" tooltip="UNESCO"/>
              </a:rPr>
              <a:t>UNESCO</a:t>
            </a:r>
            <a:r>
              <a:rPr lang="en-US" sz="2000" dirty="0"/>
              <a:t> in </a:t>
            </a:r>
            <a:r>
              <a:rPr lang="en-US" sz="2000" dirty="0" smtClean="0"/>
              <a:t>1992;</a:t>
            </a:r>
          </a:p>
          <a:p>
            <a:pPr>
              <a:buFontTx/>
              <a:buChar char="-"/>
            </a:pPr>
            <a:r>
              <a:rPr lang="en-US" sz="2000" dirty="0" smtClean="0"/>
              <a:t>consists </a:t>
            </a:r>
            <a:r>
              <a:rPr lang="en-US" sz="2000" dirty="0"/>
              <a:t>of six separate </a:t>
            </a:r>
            <a:r>
              <a:rPr lang="en-US" sz="2000" dirty="0">
                <a:hlinkClick r:id="rId6" tooltip="Massif"/>
              </a:rPr>
              <a:t>massifs</a:t>
            </a:r>
            <a:r>
              <a:rPr lang="en-US" sz="2000" dirty="0"/>
              <a:t>, two botanic preserves (</a:t>
            </a:r>
            <a:r>
              <a:rPr lang="en-US" sz="2000" dirty="0" err="1"/>
              <a:t>Chorna</a:t>
            </a:r>
            <a:r>
              <a:rPr lang="en-US" sz="2000" dirty="0"/>
              <a:t> Hora and </a:t>
            </a:r>
            <a:r>
              <a:rPr lang="en-US" sz="2000" dirty="0" err="1"/>
              <a:t>Yulivska</a:t>
            </a:r>
            <a:r>
              <a:rPr lang="en-US" sz="2000" dirty="0"/>
              <a:t> Hora) and regional landscape park </a:t>
            </a:r>
            <a:r>
              <a:rPr lang="en-US" sz="2000" dirty="0" err="1" smtClean="0"/>
              <a:t>Stuzhytsia</a:t>
            </a:r>
            <a:r>
              <a:rPr lang="en-US" sz="2000" dirty="0"/>
              <a:t>;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covered </a:t>
            </a:r>
            <a:r>
              <a:rPr lang="en-US" sz="2000" dirty="0"/>
              <a:t>by </a:t>
            </a:r>
            <a:r>
              <a:rPr lang="en-US" sz="2000" dirty="0">
                <a:hlinkClick r:id="rId7" tooltip="Primeval forest"/>
              </a:rPr>
              <a:t>virgin </a:t>
            </a:r>
            <a:r>
              <a:rPr lang="en-US" sz="2000" dirty="0" smtClean="0">
                <a:hlinkClick r:id="rId7" tooltip="Primeval forest"/>
              </a:rPr>
              <a:t>forests</a:t>
            </a:r>
            <a:r>
              <a:rPr lang="en-US" sz="2000" dirty="0" smtClean="0"/>
              <a:t>, located </a:t>
            </a:r>
            <a:r>
              <a:rPr lang="en-US" sz="2000" dirty="0"/>
              <a:t>in four districts of </a:t>
            </a:r>
            <a:r>
              <a:rPr lang="en-US" sz="2000" dirty="0" err="1" smtClean="0">
                <a:hlinkClick r:id="rId8" tooltip="Zakarpattia Oblast"/>
              </a:rPr>
              <a:t>Zakarpatska</a:t>
            </a:r>
            <a:r>
              <a:rPr lang="en-US" sz="2000" dirty="0" smtClean="0">
                <a:hlinkClick r:id="rId8" tooltip="Zakarpattia Oblast"/>
              </a:rPr>
              <a:t> Oblast</a:t>
            </a:r>
            <a:r>
              <a:rPr lang="en-US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099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Location</a:t>
            </a:r>
            <a:endParaRPr lang="uk-UA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347258" cy="4270763"/>
          </a:xfrm>
        </p:spPr>
      </p:pic>
      <p:sp>
        <p:nvSpPr>
          <p:cNvPr id="5" name="Стрілка вниз 4"/>
          <p:cNvSpPr/>
          <p:nvPr/>
        </p:nvSpPr>
        <p:spPr>
          <a:xfrm rot="1560290">
            <a:off x="2051719" y="3672288"/>
            <a:ext cx="484632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/>
          <a:lstStyle/>
          <a:p>
            <a:pPr algn="ctr"/>
            <a:r>
              <a:rPr lang="en-AU" b="1" dirty="0"/>
              <a:t>Protected areas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>
          <a:xfrm>
            <a:off x="971600" y="1484784"/>
            <a:ext cx="377870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b="1" dirty="0" err="1"/>
              <a:t>Chornohirskyi</a:t>
            </a:r>
            <a:r>
              <a:rPr lang="en-US" b="1" dirty="0"/>
              <a:t> </a:t>
            </a:r>
            <a:r>
              <a:rPr lang="en-US" b="1" dirty="0" smtClean="0"/>
              <a:t>protected massif</a:t>
            </a:r>
          </a:p>
          <a:p>
            <a:r>
              <a:rPr lang="en-US" dirty="0" smtClean="0"/>
              <a:t>located </a:t>
            </a:r>
            <a:r>
              <a:rPr lang="en-US" dirty="0"/>
              <a:t>on the southern </a:t>
            </a:r>
            <a:r>
              <a:rPr lang="en-US" dirty="0" smtClean="0"/>
              <a:t>slope </a:t>
            </a:r>
            <a:r>
              <a:rPr lang="en-US" dirty="0"/>
              <a:t>of the </a:t>
            </a:r>
            <a:r>
              <a:rPr lang="en-US" dirty="0" err="1">
                <a:hlinkClick r:id="rId2" tooltip="Chornohora"/>
              </a:rPr>
              <a:t>Chornohora</a:t>
            </a:r>
            <a:r>
              <a:rPr lang="en-US" dirty="0"/>
              <a:t>, the highest mountain belt in the Eastern </a:t>
            </a:r>
            <a:r>
              <a:rPr lang="en-US" dirty="0">
                <a:hlinkClick r:id="rId3" tooltip="Beskids"/>
              </a:rPr>
              <a:t>Beskids</a:t>
            </a:r>
            <a:r>
              <a:rPr lang="en-US" dirty="0"/>
              <a:t> and the Ukrainian </a:t>
            </a:r>
            <a:r>
              <a:rPr lang="en-US" dirty="0">
                <a:hlinkClick r:id="rId4" tooltip="Carpathian Mountains"/>
              </a:rPr>
              <a:t>Carpathians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total area is 16,375 hectares (40,460 </a:t>
            </a:r>
            <a:r>
              <a:rPr lang="en-US" dirty="0" smtClean="0"/>
              <a:t>acres)</a:t>
            </a: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312368" cy="4968552"/>
          </a:xfrm>
        </p:spPr>
      </p:pic>
    </p:spTree>
    <p:extLst>
      <p:ext uri="{BB962C8B-B14F-4D97-AF65-F5344CB8AC3E}">
        <p14:creationId xmlns:p14="http://schemas.microsoft.com/office/powerpoint/2010/main" val="8021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pPr algn="ctr"/>
            <a:r>
              <a:rPr lang="en-AU" b="1" dirty="0"/>
              <a:t>Protected areas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3851904" cy="439248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b="1" dirty="0" err="1"/>
              <a:t>Marmoroskyi</a:t>
            </a:r>
            <a:r>
              <a:rPr lang="en-US" b="1" dirty="0"/>
              <a:t> </a:t>
            </a:r>
            <a:r>
              <a:rPr lang="en-US" b="1" dirty="0" smtClean="0"/>
              <a:t>protected massif</a:t>
            </a:r>
          </a:p>
          <a:p>
            <a:r>
              <a:rPr lang="en-US" dirty="0" smtClean="0"/>
              <a:t>located </a:t>
            </a:r>
            <a:r>
              <a:rPr lang="en-US" dirty="0"/>
              <a:t>on the northern </a:t>
            </a:r>
            <a:r>
              <a:rPr lang="en-US" dirty="0" smtClean="0"/>
              <a:t>slope </a:t>
            </a:r>
            <a:r>
              <a:rPr lang="en-US" dirty="0"/>
              <a:t>of the </a:t>
            </a:r>
            <a:r>
              <a:rPr lang="en-US" dirty="0" err="1">
                <a:hlinkClick r:id="rId2" tooltip="Rakhiv"/>
              </a:rPr>
              <a:t>Rakhiv</a:t>
            </a:r>
            <a:r>
              <a:rPr lang="en-US" dirty="0"/>
              <a:t> Mountains and </a:t>
            </a:r>
            <a:endParaRPr lang="en-US" dirty="0" smtClean="0"/>
          </a:p>
          <a:p>
            <a:r>
              <a:rPr lang="en-US" dirty="0" smtClean="0"/>
              <a:t>covers </a:t>
            </a:r>
            <a:r>
              <a:rPr lang="en-US" dirty="0"/>
              <a:t>a territory of 8,990 hectares (22,200 acres) at </a:t>
            </a:r>
            <a:r>
              <a:rPr lang="sk-SK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altitude of 750–1940 </a:t>
            </a:r>
            <a:r>
              <a:rPr lang="en-US" dirty="0" err="1"/>
              <a:t>m.a.s.l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087742" cy="4104456"/>
          </a:xfrm>
        </p:spPr>
      </p:pic>
    </p:spTree>
    <p:extLst>
      <p:ext uri="{BB962C8B-B14F-4D97-AF65-F5344CB8AC3E}">
        <p14:creationId xmlns:p14="http://schemas.microsoft.com/office/powerpoint/2010/main" val="8355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pPr algn="ctr"/>
            <a:r>
              <a:rPr lang="en-AU" b="1" dirty="0"/>
              <a:t>Protected areas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17764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b="1" dirty="0" err="1"/>
              <a:t>Kuziyskyi</a:t>
            </a:r>
            <a:r>
              <a:rPr lang="en-US" b="1" dirty="0"/>
              <a:t> protected </a:t>
            </a:r>
            <a:r>
              <a:rPr lang="en-US" b="1" dirty="0" smtClean="0"/>
              <a:t>massif </a:t>
            </a:r>
          </a:p>
          <a:p>
            <a:r>
              <a:rPr lang="en-US" dirty="0" smtClean="0"/>
              <a:t>located </a:t>
            </a:r>
            <a:r>
              <a:rPr lang="en-US" dirty="0"/>
              <a:t>on the southern branches of the </a:t>
            </a:r>
            <a:r>
              <a:rPr lang="en-US" dirty="0" err="1">
                <a:hlinkClick r:id="rId2" tooltip="Svydovets"/>
              </a:rPr>
              <a:t>Svydovets</a:t>
            </a:r>
            <a:r>
              <a:rPr lang="en-US" dirty="0"/>
              <a:t> mountain </a:t>
            </a:r>
            <a:r>
              <a:rPr lang="en-US" dirty="0" smtClean="0"/>
              <a:t>range</a:t>
            </a:r>
            <a:r>
              <a:rPr lang="sk-SK" dirty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area of 4925 ha. </a:t>
            </a:r>
            <a:endParaRPr lang="sk-SK" dirty="0" smtClean="0"/>
          </a:p>
          <a:p>
            <a:r>
              <a:rPr lang="en-US" dirty="0" smtClean="0"/>
              <a:t>located </a:t>
            </a:r>
            <a:r>
              <a:rPr lang="en-US" dirty="0"/>
              <a:t>in the forest area.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700808"/>
            <a:ext cx="4104456" cy="3528392"/>
          </a:xfrm>
        </p:spPr>
      </p:pic>
    </p:spTree>
    <p:extLst>
      <p:ext uri="{BB962C8B-B14F-4D97-AF65-F5344CB8AC3E}">
        <p14:creationId xmlns:p14="http://schemas.microsoft.com/office/powerpoint/2010/main" val="21790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/>
          <a:lstStyle/>
          <a:p>
            <a:pPr algn="ctr"/>
            <a:r>
              <a:rPr lang="en-AU" b="1" dirty="0"/>
              <a:t>Protected areas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42416" y="1556792"/>
            <a:ext cx="3419856" cy="4249648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b="1" dirty="0" err="1"/>
              <a:t>Uholsko-shyrokoluzhanskyi</a:t>
            </a:r>
            <a:r>
              <a:rPr lang="en-US" b="1" dirty="0"/>
              <a:t> </a:t>
            </a:r>
            <a:r>
              <a:rPr lang="en-US" b="1" dirty="0" smtClean="0"/>
              <a:t>protected massif</a:t>
            </a:r>
          </a:p>
          <a:p>
            <a:r>
              <a:rPr lang="en-US" dirty="0" smtClean="0"/>
              <a:t>located </a:t>
            </a:r>
            <a:r>
              <a:rPr lang="en-US" dirty="0"/>
              <a:t>on the southern slopes of the </a:t>
            </a:r>
            <a:r>
              <a:rPr lang="en-US" dirty="0" err="1"/>
              <a:t>Krasna</a:t>
            </a:r>
            <a:r>
              <a:rPr lang="en-US" dirty="0"/>
              <a:t> and the </a:t>
            </a:r>
            <a:r>
              <a:rPr lang="en-US" dirty="0" err="1"/>
              <a:t>Menchil</a:t>
            </a:r>
            <a:r>
              <a:rPr lang="en-US" dirty="0"/>
              <a:t> mountains </a:t>
            </a:r>
            <a:r>
              <a:rPr lang="en-US" dirty="0" smtClean="0"/>
              <a:t>grasslands;</a:t>
            </a:r>
          </a:p>
          <a:p>
            <a:r>
              <a:rPr lang="en-US" dirty="0" smtClean="0"/>
              <a:t>The </a:t>
            </a:r>
            <a:r>
              <a:rPr lang="en-US" dirty="0"/>
              <a:t>total area of the protected territory is 15580 ha.</a:t>
            </a:r>
          </a:p>
          <a:p>
            <a:endParaRPr lang="en-US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28800"/>
            <a:ext cx="3888432" cy="3816423"/>
          </a:xfrm>
        </p:spPr>
      </p:pic>
    </p:spTree>
    <p:extLst>
      <p:ext uri="{BB962C8B-B14F-4D97-AF65-F5344CB8AC3E}">
        <p14:creationId xmlns:p14="http://schemas.microsoft.com/office/powerpoint/2010/main" val="25349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/>
          <a:lstStyle/>
          <a:p>
            <a:pPr algn="ctr"/>
            <a:r>
              <a:rPr lang="en-AU" b="1" dirty="0"/>
              <a:t>Protected areas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42416" y="1556792"/>
            <a:ext cx="3419856" cy="4249648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b="1" dirty="0"/>
              <a:t>Valley of Narcissi </a:t>
            </a:r>
            <a:r>
              <a:rPr lang="en-US" b="1" dirty="0" smtClean="0"/>
              <a:t>protected massif</a:t>
            </a:r>
          </a:p>
          <a:p>
            <a:r>
              <a:rPr lang="en-US" dirty="0" smtClean="0"/>
              <a:t>located at an altitude of 180–200 </a:t>
            </a:r>
            <a:r>
              <a:rPr lang="en-US" dirty="0" err="1" smtClean="0"/>
              <a:t>m.a.s.l</a:t>
            </a:r>
            <a:r>
              <a:rPr lang="en-US" dirty="0" smtClean="0"/>
              <a:t>. in the western part of </a:t>
            </a:r>
            <a:r>
              <a:rPr lang="en-US" dirty="0" err="1" smtClean="0"/>
              <a:t>Khustsko-Solotvynska</a:t>
            </a:r>
            <a:r>
              <a:rPr lang="en-US" dirty="0" smtClean="0"/>
              <a:t> Valley and lies in a flatland of the </a:t>
            </a:r>
            <a:r>
              <a:rPr lang="en-US" dirty="0" err="1" smtClean="0"/>
              <a:t>Khustets</a:t>
            </a:r>
            <a:r>
              <a:rPr lang="en-US" dirty="0" smtClean="0"/>
              <a:t> river </a:t>
            </a:r>
            <a:r>
              <a:rPr lang="en-US" dirty="0" smtClean="0">
                <a:hlinkClick r:id="rId2" tooltip="Floodplain"/>
              </a:rPr>
              <a:t>flood plain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483991" cy="236588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34062"/>
            <a:ext cx="2592288" cy="194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57" y="4464266"/>
            <a:ext cx="3054060" cy="20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48464" cy="6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і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і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334</TotalTime>
  <Words>493</Words>
  <Application>Microsoft Office PowerPoint</Application>
  <PresentationFormat>Prezentácia na obrazovke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Остін</vt:lpstr>
      <vt:lpstr>Carpathian Biosphere Reserve</vt:lpstr>
      <vt:lpstr>General information</vt:lpstr>
      <vt:lpstr>Location</vt:lpstr>
      <vt:lpstr>Protected areas</vt:lpstr>
      <vt:lpstr>Protected areas</vt:lpstr>
      <vt:lpstr>Protected areas</vt:lpstr>
      <vt:lpstr>Protected areas</vt:lpstr>
      <vt:lpstr>Protected areas</vt:lpstr>
      <vt:lpstr>Prezentácia programu PowerPoint</vt:lpstr>
      <vt:lpstr>Protected areas</vt:lpstr>
      <vt:lpstr>The most prominent sights</vt:lpstr>
      <vt:lpstr>The most prominent sights</vt:lpstr>
      <vt:lpstr>The most prominent sights</vt:lpstr>
      <vt:lpstr>Flora of the Carpathians</vt:lpstr>
      <vt:lpstr>Flora of the Carpathians</vt:lpstr>
      <vt:lpstr>Fauna of the Carpathians</vt:lpstr>
      <vt:lpstr>Welcome to the Carpathians!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Carpathian Biosphere Reserve</dc:title>
  <dc:creator>Вчитель</dc:creator>
  <cp:lastModifiedBy>ucitel</cp:lastModifiedBy>
  <cp:revision>23</cp:revision>
  <dcterms:created xsi:type="dcterms:W3CDTF">2015-09-29T05:16:06Z</dcterms:created>
  <dcterms:modified xsi:type="dcterms:W3CDTF">2015-10-07T06:20:16Z</dcterms:modified>
</cp:coreProperties>
</file>