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8" y="-7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5C42855-B2C9-4A40-99DF-0E9028E5EC1C}" type="datetimeFigureOut">
              <a:rPr lang="en-US" smtClean="0"/>
              <a:pPr/>
              <a:t>28-Sep-15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A6132AD-E210-4C83-A055-6C1F770EAB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C42855-B2C9-4A40-99DF-0E9028E5EC1C}" type="datetimeFigureOut">
              <a:rPr lang="en-US" smtClean="0"/>
              <a:pPr/>
              <a:t>28-Sep-15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32AD-E210-4C83-A055-6C1F770EAB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C42855-B2C9-4A40-99DF-0E9028E5EC1C}" type="datetimeFigureOut">
              <a:rPr lang="en-US" smtClean="0"/>
              <a:pPr/>
              <a:t>28-Sep-15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32AD-E210-4C83-A055-6C1F770EAB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C42855-B2C9-4A40-99DF-0E9028E5EC1C}" type="datetimeFigureOut">
              <a:rPr lang="en-US" smtClean="0"/>
              <a:pPr/>
              <a:t>28-Sep-15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A6132AD-E210-4C83-A055-6C1F770EAB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5C42855-B2C9-4A40-99DF-0E9028E5EC1C}" type="datetimeFigureOut">
              <a:rPr lang="en-US" smtClean="0"/>
              <a:pPr/>
              <a:t>28-Sep-15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A6132AD-E210-4C83-A055-6C1F770EAB0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5C42855-B2C9-4A40-99DF-0E9028E5EC1C}" type="datetimeFigureOut">
              <a:rPr lang="en-US" smtClean="0"/>
              <a:pPr/>
              <a:t>28-Sep-15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A6132AD-E210-4C83-A055-6C1F770EAB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5C42855-B2C9-4A40-99DF-0E9028E5EC1C}" type="datetimeFigureOut">
              <a:rPr lang="en-US" smtClean="0"/>
              <a:pPr/>
              <a:t>28-Sep-15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A6132AD-E210-4C83-A055-6C1F770EAB0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5C42855-B2C9-4A40-99DF-0E9028E5EC1C}" type="datetimeFigureOut">
              <a:rPr lang="en-US" smtClean="0"/>
              <a:pPr/>
              <a:t>28-Sep-15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32AD-E210-4C83-A055-6C1F770EAB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C42855-B2C9-4A40-99DF-0E9028E5EC1C}" type="datetimeFigureOut">
              <a:rPr lang="en-US" smtClean="0"/>
              <a:pPr/>
              <a:t>28-Sep-15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32AD-E210-4C83-A055-6C1F770EAB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C42855-B2C9-4A40-99DF-0E9028E5EC1C}" type="datetimeFigureOut">
              <a:rPr lang="en-US" smtClean="0"/>
              <a:pPr/>
              <a:t>28-Sep-15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32AD-E210-4C83-A055-6C1F770EAB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5C42855-B2C9-4A40-99DF-0E9028E5EC1C}" type="datetimeFigureOut">
              <a:rPr lang="en-US" smtClean="0"/>
              <a:pPr/>
              <a:t>28-Sep-15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A6132AD-E210-4C83-A055-6C1F770EAB0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5C42855-B2C9-4A40-99DF-0E9028E5EC1C}" type="datetimeFigureOut">
              <a:rPr lang="en-US" smtClean="0"/>
              <a:pPr/>
              <a:t>28-Sep-15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A6132AD-E210-4C83-A055-6C1F770EAB0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032" y="620688"/>
            <a:ext cx="8712968" cy="2232248"/>
          </a:xfrm>
        </p:spPr>
        <p:txBody>
          <a:bodyPr/>
          <a:lstStyle/>
          <a:p>
            <a:r>
              <a:rPr lang="en-US" b="1" dirty="0" smtClean="0"/>
              <a:t>Bears’ Cave</a:t>
            </a:r>
            <a:endParaRPr lang="en-US" b="1" dirty="0"/>
          </a:p>
        </p:txBody>
      </p:sp>
      <p:sp>
        <p:nvSpPr>
          <p:cNvPr id="3" name="Subtitle 2"/>
          <p:cNvSpPr>
            <a:spLocks noGrp="1"/>
          </p:cNvSpPr>
          <p:nvPr>
            <p:ph type="subTitle" idx="1"/>
          </p:nvPr>
        </p:nvSpPr>
        <p:spPr>
          <a:xfrm>
            <a:off x="395536" y="2420888"/>
            <a:ext cx="8458200" cy="2138536"/>
          </a:xfrm>
        </p:spPr>
        <p:txBody>
          <a:bodyPr>
            <a:normAutofit fontScale="32500" lnSpcReduction="20000"/>
          </a:bodyPr>
          <a:lstStyle/>
          <a:p>
            <a:pPr>
              <a:lnSpc>
                <a:spcPct val="115000"/>
              </a:lnSpc>
              <a:spcAft>
                <a:spcPts val="1000"/>
              </a:spcAft>
            </a:pPr>
            <a:r>
              <a:rPr lang="ro-RO" sz="9600" b="1" dirty="0" smtClean="0">
                <a:solidFill>
                  <a:schemeClr val="tx1"/>
                </a:solidFill>
                <a:effectLst/>
                <a:latin typeface="Andalus" pitchFamily="18" charset="-78"/>
                <a:ea typeface="Calibri"/>
                <a:cs typeface="Andalus" pitchFamily="18" charset="-78"/>
              </a:rPr>
              <a:t>Known as one of the most spectacular touristic attractions in our contry,Bears' Cave (Romanian: </a:t>
            </a:r>
            <a:r>
              <a:rPr lang="ro-RO" sz="9600" b="1" i="1" dirty="0" smtClean="0">
                <a:solidFill>
                  <a:schemeClr val="tx1"/>
                </a:solidFill>
                <a:effectLst/>
                <a:latin typeface="Andalus" pitchFamily="18" charset="-78"/>
                <a:ea typeface="Calibri"/>
                <a:cs typeface="Andalus" pitchFamily="18" charset="-78"/>
              </a:rPr>
              <a:t>Pe</a:t>
            </a:r>
            <a:r>
              <a:rPr lang="ro-RO" sz="9600" b="1" i="1" dirty="0">
                <a:solidFill>
                  <a:schemeClr val="tx1"/>
                </a:solidFill>
                <a:latin typeface="Andalus" pitchFamily="18" charset="-78"/>
                <a:ea typeface="Calibri"/>
                <a:cs typeface="Andalus" pitchFamily="18" charset="-78"/>
              </a:rPr>
              <a:t>ș</a:t>
            </a:r>
            <a:r>
              <a:rPr lang="ro-RO" sz="9600" b="1" i="1" dirty="0" smtClean="0">
                <a:solidFill>
                  <a:schemeClr val="tx1"/>
                </a:solidFill>
                <a:effectLst/>
                <a:latin typeface="Andalus" pitchFamily="18" charset="-78"/>
                <a:ea typeface="Calibri"/>
                <a:cs typeface="Andalus" pitchFamily="18" charset="-78"/>
              </a:rPr>
              <a:t>tera Ur</a:t>
            </a:r>
            <a:r>
              <a:rPr lang="ro-RO" sz="9600" b="1" i="1" dirty="0">
                <a:solidFill>
                  <a:schemeClr val="tx1"/>
                </a:solidFill>
                <a:latin typeface="Andalus" pitchFamily="18" charset="-78"/>
                <a:ea typeface="Calibri"/>
                <a:cs typeface="Andalus" pitchFamily="18" charset="-78"/>
              </a:rPr>
              <a:t>ș</a:t>
            </a:r>
            <a:r>
              <a:rPr lang="ro-RO" sz="9600" b="1" i="1" dirty="0" smtClean="0">
                <a:solidFill>
                  <a:schemeClr val="tx1"/>
                </a:solidFill>
                <a:effectLst/>
                <a:latin typeface="Andalus" pitchFamily="18" charset="-78"/>
                <a:ea typeface="Calibri"/>
                <a:cs typeface="Andalus" pitchFamily="18" charset="-78"/>
              </a:rPr>
              <a:t>ilor</a:t>
            </a:r>
            <a:r>
              <a:rPr lang="ro-RO" sz="9600" b="1" dirty="0" smtClean="0">
                <a:solidFill>
                  <a:schemeClr val="tx1"/>
                </a:solidFill>
                <a:effectLst/>
                <a:latin typeface="Andalus" pitchFamily="18" charset="-78"/>
                <a:ea typeface="Calibri"/>
                <a:cs typeface="Andalus" pitchFamily="18" charset="-78"/>
              </a:rPr>
              <a:t>) is located in the western Apuseni Mountains, northwestern Romania.</a:t>
            </a:r>
            <a:endParaRPr lang="en-US" sz="9600" dirty="0">
              <a:solidFill>
                <a:schemeClr val="tx1"/>
              </a:solidFill>
              <a:latin typeface="Andalus" pitchFamily="18" charset="-78"/>
              <a:ea typeface="Calibri"/>
              <a:cs typeface="Andalus" pitchFamily="18" charset="-78"/>
            </a:endParaRPr>
          </a:p>
          <a:p>
            <a:endParaRPr lang="en-US" dirty="0"/>
          </a:p>
        </p:txBody>
      </p:sp>
    </p:spTree>
    <p:extLst>
      <p:ext uri="{BB962C8B-B14F-4D97-AF65-F5344CB8AC3E}">
        <p14:creationId xmlns:p14="http://schemas.microsoft.com/office/powerpoint/2010/main" xmlns="" val="425995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Blue Lake </a:t>
            </a:r>
          </a:p>
          <a:p>
            <a:endParaRPr lang="en-US" dirty="0"/>
          </a:p>
          <a:p>
            <a:endParaRPr lang="en-US" dirty="0" smtClean="0"/>
          </a:p>
          <a:p>
            <a:r>
              <a:rPr lang="en-US" dirty="0" err="1" smtClean="0"/>
              <a:t>Bigar</a:t>
            </a:r>
            <a:r>
              <a:rPr lang="en-US" dirty="0" smtClean="0"/>
              <a:t> Waterfall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188640"/>
            <a:ext cx="4405143" cy="29778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61184" y="3429000"/>
            <a:ext cx="5340085" cy="3003798"/>
          </a:xfrm>
          <a:prstGeom prst="rect">
            <a:avLst/>
          </a:prstGeom>
        </p:spPr>
      </p:pic>
    </p:spTree>
    <p:extLst>
      <p:ext uri="{BB962C8B-B14F-4D97-AF65-F5344CB8AC3E}">
        <p14:creationId xmlns:p14="http://schemas.microsoft.com/office/powerpoint/2010/main" xmlns="" val="350843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Bicaz</a:t>
            </a:r>
            <a:r>
              <a:rPr lang="en-US" dirty="0" smtClean="0"/>
              <a:t> Canyon </a:t>
            </a:r>
          </a:p>
          <a:p>
            <a:endParaRPr lang="en-US" dirty="0"/>
          </a:p>
          <a:p>
            <a:endParaRPr lang="en-US" dirty="0" smtClean="0"/>
          </a:p>
          <a:p>
            <a:r>
              <a:rPr lang="en-US" dirty="0" smtClean="0"/>
              <a:t>The Danube Delta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5856" y="205417"/>
            <a:ext cx="4094513" cy="30754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7744" y="3861048"/>
            <a:ext cx="5489021" cy="2586111"/>
          </a:xfrm>
          <a:prstGeom prst="rect">
            <a:avLst/>
          </a:prstGeom>
        </p:spPr>
      </p:pic>
    </p:spTree>
    <p:extLst>
      <p:ext uri="{BB962C8B-B14F-4D97-AF65-F5344CB8AC3E}">
        <p14:creationId xmlns:p14="http://schemas.microsoft.com/office/powerpoint/2010/main" xmlns="" val="180324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p:spPr>
        <p:txBody>
          <a:bodyPr>
            <a:normAutofit/>
          </a:bodyPr>
          <a:lstStyle/>
          <a:p>
            <a:pPr algn="r"/>
            <a:r>
              <a:rPr lang="en-US" b="1" dirty="0" smtClean="0">
                <a:solidFill>
                  <a:schemeClr val="tx1"/>
                </a:solidFill>
              </a:rPr>
              <a:t>Thank you all for watching! </a:t>
            </a:r>
            <a:r>
              <a:rPr lang="en-US" dirty="0" smtClean="0"/>
              <a:t>																														                         </a:t>
            </a:r>
            <a:r>
              <a:rPr lang="en-US" b="1" dirty="0" err="1" smtClean="0">
                <a:solidFill>
                  <a:schemeClr val="tx1"/>
                </a:solidFill>
              </a:rPr>
              <a:t>Daju</a:t>
            </a:r>
            <a:r>
              <a:rPr lang="en-US" b="1" dirty="0" smtClean="0">
                <a:solidFill>
                  <a:schemeClr val="tx1"/>
                </a:solidFill>
              </a:rPr>
              <a:t> </a:t>
            </a:r>
            <a:r>
              <a:rPr lang="en-US" b="1" dirty="0" err="1" smtClean="0">
                <a:solidFill>
                  <a:schemeClr val="tx1"/>
                </a:solidFill>
              </a:rPr>
              <a:t>Daiandra</a:t>
            </a:r>
            <a:r>
              <a:rPr lang="en-US" b="1" dirty="0" smtClean="0">
                <a:solidFill>
                  <a:schemeClr val="tx1"/>
                </a:solidFill>
              </a:rPr>
              <a:t>	</a:t>
            </a:r>
          </a:p>
          <a:p>
            <a:pPr marL="0" indent="0">
              <a:buNone/>
            </a:pPr>
            <a:r>
              <a:rPr lang="en-US" b="1" dirty="0">
                <a:solidFill>
                  <a:schemeClr val="tx1"/>
                </a:solidFill>
              </a:rPr>
              <a:t> </a:t>
            </a:r>
            <a:r>
              <a:rPr lang="en-US" b="1" dirty="0" smtClean="0">
                <a:solidFill>
                  <a:schemeClr val="tx1"/>
                </a:solidFill>
              </a:rPr>
              <a:t>                                        </a:t>
            </a:r>
            <a:r>
              <a:rPr lang="en-US" b="1" dirty="0" err="1" smtClean="0">
                <a:solidFill>
                  <a:schemeClr val="tx1"/>
                </a:solidFill>
              </a:rPr>
              <a:t>Dragoi</a:t>
            </a:r>
            <a:r>
              <a:rPr lang="en-US" b="1" dirty="0" smtClean="0">
                <a:solidFill>
                  <a:schemeClr val="tx1"/>
                </a:solidFill>
              </a:rPr>
              <a:t> Cristina</a:t>
            </a:r>
          </a:p>
          <a:p>
            <a:pPr marL="0" indent="0">
              <a:buNone/>
            </a:pPr>
            <a:r>
              <a:rPr lang="en-US" b="1" dirty="0">
                <a:solidFill>
                  <a:schemeClr val="tx1"/>
                </a:solidFill>
              </a:rPr>
              <a:t> </a:t>
            </a:r>
            <a:r>
              <a:rPr lang="en-US" b="1" dirty="0" smtClean="0">
                <a:solidFill>
                  <a:schemeClr val="tx1"/>
                </a:solidFill>
              </a:rPr>
              <a:t>                                                   Grad Ana-Maria</a:t>
            </a:r>
          </a:p>
          <a:p>
            <a:pPr marL="0" indent="0">
              <a:buNone/>
            </a:pPr>
            <a:r>
              <a:rPr lang="en-US" b="1" dirty="0">
                <a:solidFill>
                  <a:schemeClr val="tx1"/>
                </a:solidFill>
              </a:rPr>
              <a:t> </a:t>
            </a:r>
            <a:r>
              <a:rPr lang="en-US" b="1" dirty="0" smtClean="0">
                <a:solidFill>
                  <a:schemeClr val="tx1"/>
                </a:solidFill>
              </a:rPr>
              <a:t>                                         </a:t>
            </a:r>
            <a:r>
              <a:rPr lang="en-US" b="1" dirty="0" err="1" smtClean="0">
                <a:solidFill>
                  <a:schemeClr val="tx1"/>
                </a:solidFill>
              </a:rPr>
              <a:t>Maghet</a:t>
            </a:r>
            <a:r>
              <a:rPr lang="en-US" b="1" dirty="0" smtClean="0">
                <a:solidFill>
                  <a:schemeClr val="tx1"/>
                </a:solidFill>
              </a:rPr>
              <a:t> Bianca</a:t>
            </a:r>
            <a:endParaRPr lang="en-US" b="1" dirty="0">
              <a:solidFill>
                <a:schemeClr val="tx1"/>
              </a:solidFill>
            </a:endParaRPr>
          </a:p>
        </p:txBody>
      </p:sp>
    </p:spTree>
    <p:extLst>
      <p:ext uri="{BB962C8B-B14F-4D97-AF65-F5344CB8AC3E}">
        <p14:creationId xmlns:p14="http://schemas.microsoft.com/office/powerpoint/2010/main" xmlns="" val="21972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3010346"/>
          </a:xfrm>
        </p:spPr>
        <p:txBody>
          <a:bodyPr>
            <a:noAutofit/>
          </a:bodyPr>
          <a:lstStyle/>
          <a:p>
            <a:endParaRPr lang="en-US" sz="24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17767" y="1484784"/>
            <a:ext cx="4254233"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72000" y="260648"/>
            <a:ext cx="4123602" cy="5613845"/>
          </a:xfrm>
          <a:prstGeom prst="rect">
            <a:avLst/>
          </a:prstGeom>
        </p:spPr>
        <p:txBody>
          <a:bodyPr wrap="square">
            <a:spAutoFit/>
          </a:bodyPr>
          <a:lstStyle/>
          <a:p>
            <a:pPr>
              <a:lnSpc>
                <a:spcPct val="115000"/>
              </a:lnSpc>
              <a:spcAft>
                <a:spcPts val="1000"/>
              </a:spcAft>
            </a:pPr>
            <a:r>
              <a:rPr lang="ro-RO" sz="2400" b="1" dirty="0" smtClean="0">
                <a:effectLst/>
                <a:latin typeface="Andalus" pitchFamily="18" charset="-78"/>
                <a:ea typeface="Calibri"/>
                <a:cs typeface="Andalus" pitchFamily="18" charset="-78"/>
              </a:rPr>
              <a:t>The name of the cave is due to the numerous bear fossils, which were found there, so it represented a favorable shelter for the animals that used to live there 15,000 years ago. Owing to the falling of a huge rock, the entrance of the cave was blocked and more than 140 bears were trapped inside. Being hungry, the bears attacked one another until they all died.</a:t>
            </a:r>
            <a:endParaRPr lang="en-US" sz="2400" b="1" dirty="0">
              <a:effectLst/>
              <a:latin typeface="Andalus" pitchFamily="18" charset="-78"/>
              <a:ea typeface="Calibri"/>
              <a:cs typeface="Andalus" pitchFamily="18" charset="-78"/>
            </a:endParaRPr>
          </a:p>
        </p:txBody>
      </p:sp>
    </p:spTree>
    <p:extLst>
      <p:ext uri="{BB962C8B-B14F-4D97-AF65-F5344CB8AC3E}">
        <p14:creationId xmlns:p14="http://schemas.microsoft.com/office/powerpoint/2010/main" xmlns="" val="28814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836712"/>
            <a:ext cx="7643840"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012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5793507"/>
          </a:xfrm>
        </p:spPr>
        <p:txBody>
          <a:bodyPr>
            <a:normAutofit fontScale="77500" lnSpcReduction="20000"/>
          </a:bodyPr>
          <a:lstStyle/>
          <a:p>
            <a:endParaRPr lang="en-US" sz="2600" dirty="0" smtClean="0">
              <a:solidFill>
                <a:schemeClr val="tx1"/>
              </a:solidFill>
              <a:latin typeface="Andalus" pitchFamily="18" charset="-78"/>
              <a:cs typeface="Andalus" pitchFamily="18" charset="-78"/>
            </a:endParaRPr>
          </a:p>
          <a:p>
            <a:r>
              <a:rPr lang="en-US" sz="3500" b="1" dirty="0" smtClean="0">
                <a:solidFill>
                  <a:schemeClr val="tx1"/>
                </a:solidFill>
                <a:latin typeface="Andalus" pitchFamily="18" charset="-78"/>
                <a:cs typeface="Andalus" pitchFamily="18" charset="-78"/>
              </a:rPr>
              <a:t>The cave was discovered in 1975 during the limestone exploitation by an amateur speleologists </a:t>
            </a:r>
            <a:r>
              <a:rPr lang="en-US" sz="3500" b="1" dirty="0" err="1" smtClean="0">
                <a:solidFill>
                  <a:schemeClr val="tx1"/>
                </a:solidFill>
                <a:latin typeface="Andalus" pitchFamily="18" charset="-78"/>
                <a:cs typeface="Andalus" pitchFamily="18" charset="-78"/>
              </a:rPr>
              <a:t>group.Until</a:t>
            </a:r>
            <a:r>
              <a:rPr lang="en-US" sz="3500" b="1" dirty="0" smtClean="0">
                <a:solidFill>
                  <a:schemeClr val="tx1"/>
                </a:solidFill>
                <a:latin typeface="Andalus" pitchFamily="18" charset="-78"/>
                <a:cs typeface="Andalus" pitchFamily="18" charset="-78"/>
              </a:rPr>
              <a:t> September 1975 the cave was closed and in this time the subterranean pit was artificially opened through the dynamiting of the entrance </a:t>
            </a:r>
            <a:r>
              <a:rPr lang="en-US" sz="3500" b="1" dirty="0" err="1" smtClean="0">
                <a:solidFill>
                  <a:schemeClr val="tx1"/>
                </a:solidFill>
                <a:latin typeface="Andalus" pitchFamily="18" charset="-78"/>
                <a:cs typeface="Andalus" pitchFamily="18" charset="-78"/>
              </a:rPr>
              <a:t>gate.The</a:t>
            </a:r>
            <a:r>
              <a:rPr lang="en-US" sz="3500" b="1" dirty="0" smtClean="0">
                <a:solidFill>
                  <a:schemeClr val="tx1"/>
                </a:solidFill>
                <a:latin typeface="Andalus" pitchFamily="18" charset="-78"/>
                <a:cs typeface="Andalus" pitchFamily="18" charset="-78"/>
              </a:rPr>
              <a:t> first man who went down the open pit was a miner  from the same location. </a:t>
            </a:r>
          </a:p>
          <a:p>
            <a:endParaRPr lang="en-US" sz="2400" dirty="0" smtClean="0">
              <a:solidFill>
                <a:schemeClr val="tx1"/>
              </a:solidFill>
              <a:latin typeface="Andalus" pitchFamily="18" charset="-78"/>
              <a:cs typeface="Andalus" pitchFamily="18" charset="-78"/>
            </a:endParaRPr>
          </a:p>
          <a:p>
            <a:endParaRPr lang="en-US" sz="2400" dirty="0">
              <a:solidFill>
                <a:schemeClr val="tx1"/>
              </a:solidFill>
              <a:latin typeface="Andalus" pitchFamily="18" charset="-78"/>
              <a:cs typeface="Andalus" pitchFamily="18" charset="-78"/>
            </a:endParaRPr>
          </a:p>
          <a:p>
            <a:r>
              <a:rPr lang="en-US" sz="3300" b="1" dirty="0" smtClean="0">
                <a:solidFill>
                  <a:schemeClr val="tx1"/>
                </a:solidFill>
                <a:latin typeface="Andalus" pitchFamily="18" charset="-78"/>
                <a:cs typeface="Andalus" pitchFamily="18" charset="-78"/>
              </a:rPr>
              <a:t>The cave has three galleries and four halls: the Candles Hall, the Spaghetti Hall, Emil </a:t>
            </a:r>
            <a:r>
              <a:rPr lang="en-US" sz="3300" b="1" dirty="0" err="1" smtClean="0">
                <a:solidFill>
                  <a:schemeClr val="tx1"/>
                </a:solidFill>
                <a:latin typeface="Andalus" pitchFamily="18" charset="-78"/>
                <a:cs typeface="Andalus" pitchFamily="18" charset="-78"/>
              </a:rPr>
              <a:t>Racovita</a:t>
            </a:r>
            <a:r>
              <a:rPr lang="en-US" sz="3300" b="1" dirty="0" smtClean="0">
                <a:solidFill>
                  <a:schemeClr val="tx1"/>
                </a:solidFill>
                <a:latin typeface="Andalus" pitchFamily="18" charset="-78"/>
                <a:cs typeface="Andalus" pitchFamily="18" charset="-78"/>
              </a:rPr>
              <a:t> Hall, the Bones Hall. Being more than 1500m long, the cave presents galleries situated on two levels: the upper gallery is intended to tourists and  the lower gallery  is destined to the scientific research.</a:t>
            </a:r>
          </a:p>
          <a:p>
            <a:endParaRPr lang="en-US" dirty="0"/>
          </a:p>
        </p:txBody>
      </p:sp>
    </p:spTree>
    <p:extLst>
      <p:ext uri="{BB962C8B-B14F-4D97-AF65-F5344CB8AC3E}">
        <p14:creationId xmlns:p14="http://schemas.microsoft.com/office/powerpoint/2010/main" xmlns="" val="264660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260648"/>
            <a:ext cx="6145219" cy="4096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18382" y="4725144"/>
            <a:ext cx="7992888" cy="1938992"/>
          </a:xfrm>
          <a:prstGeom prst="rect">
            <a:avLst/>
          </a:prstGeom>
        </p:spPr>
        <p:txBody>
          <a:bodyPr wrap="square">
            <a:spAutoFit/>
          </a:bodyPr>
          <a:lstStyle/>
          <a:p>
            <a:r>
              <a:rPr lang="ro-RO" sz="2400" b="1" dirty="0" smtClean="0">
                <a:effectLst/>
                <a:latin typeface="Andalus" pitchFamily="18" charset="-78"/>
                <a:ea typeface="Times New Roman"/>
                <a:cs typeface="Andalus" pitchFamily="18" charset="-78"/>
              </a:rPr>
              <a:t>One may visit this cave starting from The Bears Gallery (called The Bones Gallery as well), where 1500 items, 140 skulls and numerous shelters for the cave bear can be seen. On the walls of the gallery, one may notice scratches left by the paws of the bears.</a:t>
            </a:r>
            <a:endParaRPr lang="en-US" sz="2400" b="1"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xmlns="" val="236908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116632"/>
            <a:ext cx="4896544" cy="3676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90747" y="3933056"/>
            <a:ext cx="8136904" cy="2800767"/>
          </a:xfrm>
          <a:prstGeom prst="rect">
            <a:avLst/>
          </a:prstGeom>
        </p:spPr>
        <p:txBody>
          <a:bodyPr wrap="square">
            <a:spAutoFit/>
          </a:bodyPr>
          <a:lstStyle/>
          <a:p>
            <a:r>
              <a:rPr lang="ro-RO" sz="2200" b="1" dirty="0" smtClean="0">
                <a:effectLst/>
                <a:latin typeface="Comic Sans MS"/>
                <a:ea typeface="Times New Roman"/>
              </a:rPr>
              <a:t>In the second gallery, called Emil Racovita, one may see a bear skeleton exposed just in the position the bear died and besides that, the fossils of other animals which disappeared hundreds of years ago: a black goat species, the cave lion and cave hyena.</a:t>
            </a:r>
            <a:r>
              <a:rPr lang="ro-RO" sz="2200" b="1" dirty="0" smtClean="0">
                <a:effectLst/>
                <a:latin typeface="Times New Roman"/>
                <a:ea typeface="Times New Roman"/>
              </a:rPr>
              <a:t> </a:t>
            </a:r>
            <a:r>
              <a:rPr lang="ro-RO" sz="2200" b="1" dirty="0" smtClean="0">
                <a:effectLst/>
                <a:latin typeface="Comic Sans MS"/>
                <a:ea typeface="Times New Roman"/>
              </a:rPr>
              <a:t>The distance between the walls of the cave is somewhere between 10-15 meters and 10 meters height, being decorated with numerous stalagmites, domes, water basins and stalactites.</a:t>
            </a:r>
            <a:endParaRPr lang="en-US" sz="2200" b="1" dirty="0">
              <a:effectLst/>
              <a:latin typeface="Times New Roman"/>
              <a:ea typeface="Times New Roman"/>
            </a:endParaRPr>
          </a:p>
        </p:txBody>
      </p:sp>
    </p:spTree>
    <p:extLst>
      <p:ext uri="{BB962C8B-B14F-4D97-AF65-F5344CB8AC3E}">
        <p14:creationId xmlns:p14="http://schemas.microsoft.com/office/powerpoint/2010/main" xmlns="" val="109801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4368" y="3068960"/>
            <a:ext cx="4506842"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548680"/>
            <a:ext cx="4697724"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563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555776" y="2924944"/>
            <a:ext cx="4508912" cy="3377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070960" y="668595"/>
            <a:ext cx="7029431" cy="1938992"/>
          </a:xfrm>
          <a:prstGeom prst="rect">
            <a:avLst/>
          </a:prstGeom>
        </p:spPr>
        <p:txBody>
          <a:bodyPr wrap="square">
            <a:spAutoFit/>
          </a:bodyPr>
          <a:lstStyle/>
          <a:p>
            <a:r>
              <a:rPr lang="ro-RO" sz="2400" b="1" dirty="0" smtClean="0">
                <a:effectLst/>
                <a:latin typeface="Andalus" pitchFamily="18" charset="-78"/>
                <a:ea typeface="Times New Roman"/>
                <a:cs typeface="Andalus" pitchFamily="18" charset="-78"/>
              </a:rPr>
              <a:t>The last gallery, The Lights Gallery, welcomes us with its exciting stalagmites and stalactites which created some true statues that look familiar to the ones of wax, revealing a pure white that gives freedom to any visitor’s imagination.  </a:t>
            </a:r>
            <a:endParaRPr lang="en-US" sz="2400" b="1"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xmlns="" val="316005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natural places specific for </a:t>
            </a:r>
            <a:r>
              <a:rPr lang="en-US" dirty="0" err="1" smtClean="0"/>
              <a:t>romania</a:t>
            </a:r>
            <a:endParaRPr lang="en-US" dirty="0"/>
          </a:p>
        </p:txBody>
      </p:sp>
      <p:sp>
        <p:nvSpPr>
          <p:cNvPr id="3" name="Content Placeholder 2"/>
          <p:cNvSpPr>
            <a:spLocks noGrp="1"/>
          </p:cNvSpPr>
          <p:nvPr>
            <p:ph idx="1"/>
          </p:nvPr>
        </p:nvSpPr>
        <p:spPr/>
        <p:txBody>
          <a:bodyPr>
            <a:normAutofit lnSpcReduction="10000"/>
          </a:bodyPr>
          <a:lstStyle/>
          <a:p>
            <a:r>
              <a:rPr lang="en-US" dirty="0" smtClean="0"/>
              <a:t>Bye’s Eye</a:t>
            </a:r>
          </a:p>
          <a:p>
            <a:endParaRPr lang="en-US" dirty="0"/>
          </a:p>
          <a:p>
            <a:endParaRPr lang="en-US" dirty="0" smtClean="0"/>
          </a:p>
          <a:p>
            <a:endParaRPr lang="en-US" dirty="0"/>
          </a:p>
          <a:p>
            <a:r>
              <a:rPr lang="en-US" dirty="0" smtClean="0"/>
              <a:t>Mud Volcano</a:t>
            </a:r>
            <a:endParaRPr lang="en-US" dirty="0"/>
          </a:p>
          <a:p>
            <a:endParaRPr lang="en-US" dirty="0" smtClean="0"/>
          </a:p>
          <a:p>
            <a:pPr marL="0" indent="0">
              <a:buNone/>
            </a:pPr>
            <a:endParaRPr lang="en-US" dirty="0"/>
          </a:p>
          <a:p>
            <a:pPr marL="0" indent="0">
              <a:buNone/>
            </a:pP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0" y="980728"/>
            <a:ext cx="3816424" cy="28623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63988" y="3356992"/>
            <a:ext cx="3893418" cy="3114734"/>
          </a:xfrm>
          <a:prstGeom prst="rect">
            <a:avLst/>
          </a:prstGeom>
        </p:spPr>
      </p:pic>
    </p:spTree>
    <p:extLst>
      <p:ext uri="{BB962C8B-B14F-4D97-AF65-F5344CB8AC3E}">
        <p14:creationId xmlns:p14="http://schemas.microsoft.com/office/powerpoint/2010/main" xmlns="" val="12196066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TotalTime>
  <Words>424</Words>
  <Application>Microsoft Office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Bears’ Cave</vt:lpstr>
      <vt:lpstr>Slide 2</vt:lpstr>
      <vt:lpstr>Slide 3</vt:lpstr>
      <vt:lpstr>Slide 4</vt:lpstr>
      <vt:lpstr>Slide 5</vt:lpstr>
      <vt:lpstr>Slide 6</vt:lpstr>
      <vt:lpstr>Slide 7</vt:lpstr>
      <vt:lpstr>Slide 8</vt:lpstr>
      <vt:lpstr>Other natural places specific for romania</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Bears’ Cave</dc:title>
  <dc:creator>Acer</dc:creator>
  <cp:lastModifiedBy>owner</cp:lastModifiedBy>
  <cp:revision>9</cp:revision>
  <dcterms:created xsi:type="dcterms:W3CDTF">2015-09-25T17:18:54Z</dcterms:created>
  <dcterms:modified xsi:type="dcterms:W3CDTF">2015-09-28T20:39:37Z</dcterms:modified>
</cp:coreProperties>
</file>