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9" r:id="rId5"/>
    <p:sldId id="272" r:id="rId6"/>
    <p:sldId id="271" r:id="rId7"/>
    <p:sldId id="260" r:id="rId8"/>
    <p:sldId id="263" r:id="rId9"/>
    <p:sldId id="264" r:id="rId10"/>
    <p:sldId id="259" r:id="rId11"/>
    <p:sldId id="258" r:id="rId12"/>
    <p:sldId id="261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0190-F92B-4BDA-AAD5-CC62BD49701B}" type="datetimeFigureOut">
              <a:rPr lang="de-DE" smtClean="0"/>
              <a:pPr/>
              <a:t>30.01.2015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F7CA-9EF1-4229-90AD-16AD892A1F2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2785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0190-F92B-4BDA-AAD5-CC62BD49701B}" type="datetimeFigureOut">
              <a:rPr lang="de-DE" smtClean="0"/>
              <a:pPr/>
              <a:t>30.01.2015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F7CA-9EF1-4229-90AD-16AD892A1F2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5863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0190-F92B-4BDA-AAD5-CC62BD49701B}" type="datetimeFigureOut">
              <a:rPr lang="de-DE" smtClean="0"/>
              <a:pPr/>
              <a:t>30.01.2015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F7CA-9EF1-4229-90AD-16AD892A1F2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059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90872" y="1600200"/>
            <a:ext cx="8229600" cy="45259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0190-F92B-4BDA-AAD5-CC62BD49701B}" type="datetimeFigureOut">
              <a:rPr lang="de-DE" smtClean="0"/>
              <a:pPr/>
              <a:t>30.01.2015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F7CA-9EF1-4229-90AD-16AD892A1F27}" type="slidenum">
              <a:rPr lang="de-DE" smtClean="0"/>
              <a:pPr/>
              <a:t>‹Nr.›</a:t>
            </a:fld>
            <a:endParaRPr lang="de-DE"/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35496" y="6231556"/>
            <a:ext cx="8964488" cy="511811"/>
            <a:chOff x="0" y="8543925"/>
            <a:chExt cx="7105650" cy="523875"/>
          </a:xfrm>
        </p:grpSpPr>
        <p:cxnSp>
          <p:nvCxnSpPr>
            <p:cNvPr id="9" name="Gerade Verbindung 8"/>
            <p:cNvCxnSpPr/>
            <p:nvPr userDrawn="1"/>
          </p:nvCxnSpPr>
          <p:spPr>
            <a:xfrm>
              <a:off x="161925" y="8705850"/>
              <a:ext cx="6943725" cy="0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9"/>
            <p:cNvCxnSpPr/>
            <p:nvPr userDrawn="1"/>
          </p:nvCxnSpPr>
          <p:spPr>
            <a:xfrm>
              <a:off x="0" y="8839200"/>
              <a:ext cx="6981825" cy="0"/>
            </a:xfrm>
            <a:prstGeom prst="line">
              <a:avLst/>
            </a:prstGeom>
            <a:ln w="762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htwinkliges Dreieck 10"/>
            <p:cNvSpPr/>
            <p:nvPr userDrawn="1"/>
          </p:nvSpPr>
          <p:spPr>
            <a:xfrm flipH="1">
              <a:off x="5915025" y="8543925"/>
              <a:ext cx="1190625" cy="523875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AT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598" y="548680"/>
            <a:ext cx="1280679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8731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0190-F92B-4BDA-AAD5-CC62BD49701B}" type="datetimeFigureOut">
              <a:rPr lang="de-DE" smtClean="0"/>
              <a:pPr/>
              <a:t>30.01.2015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F7CA-9EF1-4229-90AD-16AD892A1F2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4021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0190-F92B-4BDA-AAD5-CC62BD49701B}" type="datetimeFigureOut">
              <a:rPr lang="de-DE" smtClean="0"/>
              <a:pPr/>
              <a:t>30.01.2015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F7CA-9EF1-4229-90AD-16AD892A1F2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1063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0190-F92B-4BDA-AAD5-CC62BD49701B}" type="datetimeFigureOut">
              <a:rPr lang="de-DE" smtClean="0"/>
              <a:pPr/>
              <a:t>30.01.2015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F7CA-9EF1-4229-90AD-16AD892A1F2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9046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0190-F92B-4BDA-AAD5-CC62BD49701B}" type="datetimeFigureOut">
              <a:rPr lang="de-DE" smtClean="0"/>
              <a:pPr/>
              <a:t>30.01.2015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F7CA-9EF1-4229-90AD-16AD892A1F2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1393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0190-F92B-4BDA-AAD5-CC62BD49701B}" type="datetimeFigureOut">
              <a:rPr lang="de-DE" smtClean="0"/>
              <a:pPr/>
              <a:t>30.01.2015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F7CA-9EF1-4229-90AD-16AD892A1F2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4488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0190-F92B-4BDA-AAD5-CC62BD49701B}" type="datetimeFigureOut">
              <a:rPr lang="de-DE" smtClean="0"/>
              <a:pPr/>
              <a:t>30.01.2015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F7CA-9EF1-4229-90AD-16AD892A1F2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9316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0190-F92B-4BDA-AAD5-CC62BD49701B}" type="datetimeFigureOut">
              <a:rPr lang="de-DE" smtClean="0"/>
              <a:pPr/>
              <a:t>30.01.2015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F7CA-9EF1-4229-90AD-16AD892A1F2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8107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80190-F92B-4BDA-AAD5-CC62BD49701B}" type="datetimeFigureOut">
              <a:rPr lang="de-DE" smtClean="0"/>
              <a:pPr/>
              <a:t>30.01.2015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AF7CA-9EF1-4229-90AD-16AD892A1F2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279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91050" y="1556792"/>
            <a:ext cx="4260011" cy="3649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52521" y="404665"/>
            <a:ext cx="7772400" cy="151216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B42832"/>
                </a:solidFill>
                <a:ea typeface="Calibri"/>
                <a:cs typeface="Times New Roman"/>
              </a:rPr>
              <a:t>L</a:t>
            </a:r>
            <a:r>
              <a:rPr lang="en-US" sz="4000" dirty="0">
                <a:solidFill>
                  <a:srgbClr val="6E7882"/>
                </a:solidFill>
                <a:ea typeface="Calibri"/>
                <a:cs typeface="Times New Roman"/>
              </a:rPr>
              <a:t>inz </a:t>
            </a:r>
            <a:r>
              <a:rPr lang="en-US" sz="4000" dirty="0">
                <a:solidFill>
                  <a:srgbClr val="5082BE"/>
                </a:solidFill>
                <a:ea typeface="Calibri"/>
                <a:cs typeface="Times New Roman"/>
              </a:rPr>
              <a:t>I</a:t>
            </a:r>
            <a:r>
              <a:rPr lang="en-US" sz="4000" dirty="0">
                <a:solidFill>
                  <a:srgbClr val="6E7882"/>
                </a:solidFill>
                <a:ea typeface="Calibri"/>
                <a:cs typeface="Times New Roman"/>
              </a:rPr>
              <a:t>nternational </a:t>
            </a:r>
            <a:r>
              <a:rPr lang="en-US" sz="4000" dirty="0" smtClean="0">
                <a:solidFill>
                  <a:srgbClr val="B42832"/>
                </a:solidFill>
                <a:ea typeface="Calibri"/>
                <a:cs typeface="Times New Roman"/>
              </a:rPr>
              <a:t>B</a:t>
            </a:r>
            <a:r>
              <a:rPr lang="en-US" sz="4000" dirty="0" smtClean="0">
                <a:solidFill>
                  <a:srgbClr val="6E7882"/>
                </a:solidFill>
                <a:ea typeface="Calibri"/>
                <a:cs typeface="Times New Roman"/>
              </a:rPr>
              <a:t>usiness </a:t>
            </a:r>
            <a:r>
              <a:rPr lang="en-US" sz="3600" dirty="0" smtClean="0">
                <a:solidFill>
                  <a:srgbClr val="5082BE"/>
                </a:solidFill>
                <a:ea typeface="Calibri"/>
                <a:cs typeface="Times New Roman"/>
              </a:rPr>
              <a:t>S</a:t>
            </a:r>
            <a:r>
              <a:rPr lang="en-US" sz="3600" dirty="0" smtClean="0">
                <a:solidFill>
                  <a:srgbClr val="6E7882"/>
                </a:solidFill>
                <a:ea typeface="Calibri"/>
                <a:cs typeface="Times New Roman"/>
              </a:rPr>
              <a:t>chool</a:t>
            </a:r>
            <a:endParaRPr lang="de-DE" sz="3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03648" y="5205974"/>
            <a:ext cx="6400800" cy="1008112"/>
          </a:xfrm>
        </p:spPr>
        <p:txBody>
          <a:bodyPr>
            <a:normAutofit fontScale="92500"/>
          </a:bodyPr>
          <a:lstStyle/>
          <a:p>
            <a:r>
              <a:rPr lang="de-DE" sz="3600" b="1" dirty="0" smtClean="0">
                <a:solidFill>
                  <a:schemeClr val="tx2">
                    <a:lumMod val="75000"/>
                  </a:schemeClr>
                </a:solidFill>
              </a:rPr>
              <a:t>Europäisches und Internationales </a:t>
            </a:r>
            <a:endParaRPr lang="de-DE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388424" y="0"/>
            <a:ext cx="755576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0" y="-27384"/>
            <a:ext cx="9144000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0" y="6569968"/>
            <a:ext cx="9144000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436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Auszeichnungen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90872" y="1855365"/>
            <a:ext cx="8229600" cy="4525963"/>
          </a:xfrm>
        </p:spPr>
        <p:txBody>
          <a:bodyPr/>
          <a:lstStyle/>
          <a:p>
            <a:r>
              <a:rPr lang="de-DE" dirty="0" smtClean="0"/>
              <a:t>Österreichisches und europäisches </a:t>
            </a:r>
            <a:r>
              <a:rPr lang="de-DE" dirty="0" err="1" smtClean="0"/>
              <a:t>eTwinning</a:t>
            </a:r>
            <a:r>
              <a:rPr lang="de-DE" dirty="0" smtClean="0"/>
              <a:t>-Gütesiegel 2007 und 2009, europäisches </a:t>
            </a:r>
            <a:r>
              <a:rPr lang="de-DE" dirty="0" err="1" smtClean="0"/>
              <a:t>eTwinning</a:t>
            </a:r>
            <a:r>
              <a:rPr lang="de-DE" dirty="0" smtClean="0"/>
              <a:t> Gütesiegel und 2. Platz europaweit in der Kategorie 16 – 19-jährige 2013</a:t>
            </a:r>
          </a:p>
          <a:p>
            <a:r>
              <a:rPr lang="de-DE" dirty="0" smtClean="0"/>
              <a:t>Sieger bei </a:t>
            </a:r>
            <a:r>
              <a:rPr lang="de-DE" dirty="0" err="1" smtClean="0"/>
              <a:t>Springday</a:t>
            </a:r>
            <a:r>
              <a:rPr lang="de-DE" dirty="0" smtClean="0"/>
              <a:t> Austria 2005 und 2007</a:t>
            </a:r>
          </a:p>
          <a:p>
            <a:r>
              <a:rPr lang="de-DE" dirty="0" smtClean="0"/>
              <a:t>Jugendpreis für Entwicklungspolitik 2006</a:t>
            </a:r>
          </a:p>
          <a:p>
            <a:r>
              <a:rPr lang="de-DE" dirty="0" err="1" smtClean="0"/>
              <a:t>Europtimus</a:t>
            </a:r>
            <a:r>
              <a:rPr lang="de-DE" dirty="0" smtClean="0"/>
              <a:t> 2008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653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Zertifikate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CertiLingua</a:t>
            </a:r>
            <a:r>
              <a:rPr lang="de-DE" dirty="0" smtClean="0"/>
              <a:t> – Exzellenzlabel für europäische/internationale Kompetenzen und Fremdsprachen</a:t>
            </a:r>
          </a:p>
          <a:p>
            <a:r>
              <a:rPr lang="de-DE" dirty="0" smtClean="0"/>
              <a:t>English </a:t>
            </a:r>
            <a:r>
              <a:rPr lang="de-DE" dirty="0" err="1" smtClean="0"/>
              <a:t>for</a:t>
            </a:r>
            <a:r>
              <a:rPr lang="de-DE" dirty="0" smtClean="0"/>
              <a:t> Business – London </a:t>
            </a:r>
            <a:r>
              <a:rPr lang="de-DE" dirty="0" err="1" smtClean="0"/>
              <a:t>Chamber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Commerce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Industry</a:t>
            </a:r>
            <a:r>
              <a:rPr lang="de-DE" dirty="0" smtClean="0"/>
              <a:t>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92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Unterrichtsgegenstände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Europarecht im Rahmen von PBUR</a:t>
            </a:r>
          </a:p>
          <a:p>
            <a:r>
              <a:rPr lang="de-DE" dirty="0" smtClean="0"/>
              <a:t>Europäisches und internationales Wirtschaftsrecht im 5. Jahrgang des Ausbildungsschwerpunktes IB</a:t>
            </a:r>
          </a:p>
          <a:p>
            <a:r>
              <a:rPr lang="de-DE" dirty="0" smtClean="0"/>
              <a:t>Volkswirtschaft – Europäische Währungspolitik</a:t>
            </a:r>
          </a:p>
          <a:p>
            <a:r>
              <a:rPr lang="de-DE" dirty="0" smtClean="0"/>
              <a:t>Interkulturelles Seminar</a:t>
            </a:r>
          </a:p>
          <a:p>
            <a:r>
              <a:rPr lang="de-DE" dirty="0" smtClean="0"/>
              <a:t>Internationale Wirtschafts- und Kulturräume</a:t>
            </a:r>
          </a:p>
        </p:txBody>
      </p:sp>
    </p:spTree>
    <p:extLst>
      <p:ext uri="{BB962C8B-B14F-4D97-AF65-F5344CB8AC3E}">
        <p14:creationId xmlns:p14="http://schemas.microsoft.com/office/powerpoint/2010/main" val="190185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chemeClr val="accent1">
                    <a:lumMod val="75000"/>
                  </a:schemeClr>
                </a:solidFill>
              </a:rPr>
              <a:t>Die Projekte</a:t>
            </a:r>
            <a:endParaRPr lang="de-DE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Springday</a:t>
            </a:r>
            <a:r>
              <a:rPr lang="de-DE" dirty="0" smtClean="0"/>
              <a:t> Europe</a:t>
            </a:r>
          </a:p>
          <a:p>
            <a:r>
              <a:rPr lang="de-DE" dirty="0" smtClean="0"/>
              <a:t>5 Jahre </a:t>
            </a:r>
            <a:r>
              <a:rPr lang="de-DE" dirty="0" err="1" smtClean="0"/>
              <a:t>Workplacement</a:t>
            </a:r>
            <a:r>
              <a:rPr lang="de-DE" dirty="0" smtClean="0"/>
              <a:t> in England</a:t>
            </a:r>
          </a:p>
          <a:p>
            <a:r>
              <a:rPr lang="de-DE" dirty="0" smtClean="0"/>
              <a:t>25 </a:t>
            </a:r>
            <a:r>
              <a:rPr lang="de-DE" dirty="0" err="1" smtClean="0"/>
              <a:t>eTwinning</a:t>
            </a:r>
            <a:r>
              <a:rPr lang="de-DE" dirty="0" smtClean="0"/>
              <a:t> – Projekte in 10 Jahren</a:t>
            </a:r>
          </a:p>
          <a:p>
            <a:r>
              <a:rPr lang="de-DE" dirty="0" smtClean="0"/>
              <a:t>ACES-Projekte mit tschechischen und ungarischen Schulen </a:t>
            </a:r>
          </a:p>
          <a:p>
            <a:r>
              <a:rPr lang="de-DE" dirty="0" smtClean="0"/>
              <a:t>Bilaterale und multilaterale </a:t>
            </a:r>
            <a:r>
              <a:rPr lang="de-DE" dirty="0" err="1" smtClean="0"/>
              <a:t>Comeniusprojekte</a:t>
            </a:r>
            <a:r>
              <a:rPr lang="de-DE" dirty="0" smtClean="0"/>
              <a:t>:</a:t>
            </a:r>
          </a:p>
          <a:p>
            <a:r>
              <a:rPr lang="de-DE" dirty="0" smtClean="0"/>
              <a:t>Erasmus+</a:t>
            </a:r>
          </a:p>
        </p:txBody>
      </p:sp>
    </p:spTree>
    <p:extLst>
      <p:ext uri="{BB962C8B-B14F-4D97-AF65-F5344CB8AC3E}">
        <p14:creationId xmlns:p14="http://schemas.microsoft.com/office/powerpoint/2010/main" val="333450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Projekte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AHEAD (</a:t>
            </a:r>
            <a:r>
              <a:rPr lang="de-DE" dirty="0" err="1" smtClean="0"/>
              <a:t>Actuation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Healthy</a:t>
            </a:r>
            <a:r>
              <a:rPr lang="de-DE" dirty="0" smtClean="0"/>
              <a:t> </a:t>
            </a:r>
            <a:r>
              <a:rPr lang="de-DE" dirty="0" err="1" smtClean="0"/>
              <a:t>Eating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Drinking</a:t>
            </a:r>
            <a:r>
              <a:rPr lang="de-DE" dirty="0" smtClean="0"/>
              <a:t>) 2006 – 2009 mit Polen und Spanien</a:t>
            </a:r>
          </a:p>
          <a:p>
            <a:r>
              <a:rPr lang="de-DE" dirty="0" smtClean="0"/>
              <a:t>CEECONOMY (2007 – 2009) Polen, Ungarn, Rumänien, Tschechien, Slowakei</a:t>
            </a:r>
          </a:p>
          <a:p>
            <a:r>
              <a:rPr lang="de-DE" dirty="0" smtClean="0"/>
              <a:t>BELL (2009 -2011) </a:t>
            </a:r>
            <a:r>
              <a:rPr lang="de-DE" dirty="0" smtClean="0"/>
              <a:t>(Business Economics Language Learning) </a:t>
            </a:r>
            <a:r>
              <a:rPr lang="de-DE" dirty="0" smtClean="0"/>
              <a:t>mit Tschechien</a:t>
            </a:r>
            <a:r>
              <a:rPr lang="de-DE" dirty="0" smtClean="0"/>
              <a:t>, Luxemburg, Island, Deutschland</a:t>
            </a:r>
            <a:r>
              <a:rPr lang="de-DE" dirty="0" smtClean="0"/>
              <a:t>, Spanien  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    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6227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9582" y="332656"/>
            <a:ext cx="8229600" cy="1143000"/>
          </a:xfrm>
        </p:spPr>
        <p:txBody>
          <a:bodyPr/>
          <a:lstStyle/>
          <a:p>
            <a:r>
              <a:rPr lang="de-DE" dirty="0"/>
              <a:t>Die Projekte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EBV (Einander Besser Verstehen)(2010 </a:t>
            </a:r>
            <a:r>
              <a:rPr lang="de-DE" dirty="0" smtClean="0"/>
              <a:t>– 2012) bilaterales Projekt mit Rumänien</a:t>
            </a:r>
          </a:p>
          <a:p>
            <a:r>
              <a:rPr lang="de-DE" dirty="0" smtClean="0"/>
              <a:t>CLYDE (2013 – 2015) Italien und Deutschland</a:t>
            </a:r>
          </a:p>
          <a:p>
            <a:r>
              <a:rPr lang="de-AT" dirty="0" smtClean="0"/>
              <a:t>ESCAPE (Enhanced Skills, Competence </a:t>
            </a:r>
            <a:r>
              <a:rPr lang="de-AT" dirty="0" err="1" smtClean="0"/>
              <a:t>and</a:t>
            </a:r>
            <a:r>
              <a:rPr lang="de-AT" dirty="0" smtClean="0"/>
              <a:t> Practice </a:t>
            </a:r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Economy) </a:t>
            </a:r>
            <a:r>
              <a:rPr lang="de-AT" dirty="0" smtClean="0"/>
              <a:t>(2014 – 2017) mit Ungarn</a:t>
            </a:r>
            <a:r>
              <a:rPr lang="de-AT" dirty="0" smtClean="0"/>
              <a:t>, Slowenien, Slowakei, Rumänien, Bulgarien, Tschechien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0983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Comenius 2 Assistenzen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2006 Katarzyna </a:t>
            </a:r>
            <a:r>
              <a:rPr lang="de-AT" dirty="0" err="1" smtClean="0"/>
              <a:t>Wydra</a:t>
            </a:r>
            <a:r>
              <a:rPr lang="de-AT" dirty="0" smtClean="0"/>
              <a:t> Polen</a:t>
            </a:r>
          </a:p>
          <a:p>
            <a:r>
              <a:rPr lang="de-AT" dirty="0" smtClean="0"/>
              <a:t>2007 Nina  </a:t>
            </a:r>
            <a:r>
              <a:rPr lang="de-AT" dirty="0" err="1" smtClean="0"/>
              <a:t>Borec</a:t>
            </a:r>
            <a:r>
              <a:rPr lang="de-AT" dirty="0" smtClean="0"/>
              <a:t> Slowenien</a:t>
            </a:r>
          </a:p>
          <a:p>
            <a:r>
              <a:rPr lang="de-AT" dirty="0" smtClean="0"/>
              <a:t>2008 Aneta </a:t>
            </a:r>
            <a:r>
              <a:rPr lang="de-AT" dirty="0" err="1" smtClean="0"/>
              <a:t>Cebisova</a:t>
            </a:r>
            <a:r>
              <a:rPr lang="de-AT" dirty="0" smtClean="0"/>
              <a:t> Tschechien</a:t>
            </a:r>
          </a:p>
          <a:p>
            <a:r>
              <a:rPr lang="de-AT" dirty="0" smtClean="0"/>
              <a:t>2009 Olga Melo Portugal</a:t>
            </a:r>
          </a:p>
          <a:p>
            <a:r>
              <a:rPr lang="de-AT" dirty="0" smtClean="0"/>
              <a:t>2010 Marie </a:t>
            </a:r>
            <a:r>
              <a:rPr lang="de-AT" dirty="0" err="1" smtClean="0"/>
              <a:t>Brazdova</a:t>
            </a:r>
            <a:r>
              <a:rPr lang="de-AT" dirty="0" smtClean="0"/>
              <a:t> Tschechien</a:t>
            </a:r>
          </a:p>
          <a:p>
            <a:r>
              <a:rPr lang="de-AT" dirty="0" smtClean="0"/>
              <a:t>2011 Mirela </a:t>
            </a:r>
            <a:r>
              <a:rPr lang="de-AT" dirty="0" err="1" smtClean="0"/>
              <a:t>Lapugean</a:t>
            </a:r>
            <a:r>
              <a:rPr lang="de-AT" dirty="0" smtClean="0"/>
              <a:t> Polen</a:t>
            </a:r>
          </a:p>
          <a:p>
            <a:r>
              <a:rPr lang="de-AT" dirty="0" smtClean="0"/>
              <a:t>2012 Ania </a:t>
            </a:r>
            <a:r>
              <a:rPr lang="de-AT" dirty="0" err="1" smtClean="0"/>
              <a:t>Woyczik</a:t>
            </a:r>
            <a:r>
              <a:rPr lang="de-AT" dirty="0" smtClean="0"/>
              <a:t> Polen</a:t>
            </a:r>
          </a:p>
        </p:txBody>
      </p:sp>
    </p:spTree>
    <p:extLst>
      <p:ext uri="{BB962C8B-B14F-4D97-AF65-F5344CB8AC3E}">
        <p14:creationId xmlns:p14="http://schemas.microsoft.com/office/powerpoint/2010/main" val="1814472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9582" y="332656"/>
            <a:ext cx="8229600" cy="1143000"/>
          </a:xfrm>
        </p:spPr>
        <p:txBody>
          <a:bodyPr/>
          <a:lstStyle/>
          <a:p>
            <a:r>
              <a:rPr lang="de-DE" dirty="0"/>
              <a:t>Die Projekte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Schulnetzwerk PALINISH – Zusammenarbeit mit  2 Schulen in Serbien</a:t>
            </a:r>
          </a:p>
          <a:p>
            <a:r>
              <a:rPr lang="de-AT" dirty="0" smtClean="0"/>
              <a:t>Kontakt mit der </a:t>
            </a:r>
            <a:r>
              <a:rPr lang="en-US" dirty="0"/>
              <a:t>Kaohsiung Municipal Kaohsiung Commercial High School </a:t>
            </a:r>
            <a:r>
              <a:rPr lang="en-US" dirty="0" smtClean="0"/>
              <a:t> in </a:t>
            </a:r>
            <a:r>
              <a:rPr lang="en-US" dirty="0" smtClean="0"/>
              <a:t>Taiwan</a:t>
            </a:r>
          </a:p>
          <a:p>
            <a:r>
              <a:rPr lang="en-US" dirty="0" smtClean="0"/>
              <a:t>Europeans For Peace </a:t>
            </a:r>
            <a:r>
              <a:rPr lang="en-US" dirty="0" err="1" smtClean="0"/>
              <a:t>Projekt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Deutschland und </a:t>
            </a:r>
            <a:r>
              <a:rPr lang="en-US" dirty="0" err="1" smtClean="0"/>
              <a:t>Ungarn</a:t>
            </a:r>
            <a:r>
              <a:rPr lang="en-US" dirty="0" smtClean="0"/>
              <a:t> (2015 – 2016)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3894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Projekte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European Youth </a:t>
            </a:r>
            <a:r>
              <a:rPr lang="de-DE" dirty="0" err="1" smtClean="0"/>
              <a:t>Parliament</a:t>
            </a:r>
            <a:r>
              <a:rPr lang="de-DE" dirty="0" smtClean="0"/>
              <a:t> (national/international </a:t>
            </a:r>
            <a:r>
              <a:rPr lang="de-DE" dirty="0" err="1" smtClean="0"/>
              <a:t>sessions</a:t>
            </a:r>
            <a:r>
              <a:rPr lang="de-DE" dirty="0" smtClean="0"/>
              <a:t>)</a:t>
            </a:r>
          </a:p>
          <a:p>
            <a:r>
              <a:rPr lang="de-DE" dirty="0" smtClean="0"/>
              <a:t>Übersetzungswettbewerb „</a:t>
            </a:r>
            <a:r>
              <a:rPr lang="de-DE" dirty="0" err="1" smtClean="0"/>
              <a:t>Juvenes</a:t>
            </a:r>
            <a:r>
              <a:rPr lang="de-DE" dirty="0" smtClean="0"/>
              <a:t> </a:t>
            </a:r>
            <a:r>
              <a:rPr lang="de-DE" dirty="0" err="1" smtClean="0"/>
              <a:t>Translatores</a:t>
            </a:r>
            <a:r>
              <a:rPr lang="de-DE" dirty="0" smtClean="0"/>
              <a:t>“ der EU-Kommission</a:t>
            </a:r>
          </a:p>
          <a:p>
            <a:r>
              <a:rPr lang="de-DE" dirty="0" smtClean="0"/>
              <a:t>Europäischer Tag der Sprachen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77475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4F81BD">
                    <a:lumMod val="75000"/>
                  </a:srgbClr>
                </a:solidFill>
              </a:rPr>
              <a:t>Die Projekte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Gastschülerinnen aus Luxemburg im Rahmen von Comenius </a:t>
            </a:r>
            <a:r>
              <a:rPr lang="de-DE" dirty="0" err="1" smtClean="0"/>
              <a:t>Pupils</a:t>
            </a:r>
            <a:r>
              <a:rPr lang="de-DE" dirty="0" smtClean="0"/>
              <a:t> Mobility</a:t>
            </a:r>
          </a:p>
          <a:p>
            <a:pPr lvl="0"/>
            <a:r>
              <a:rPr lang="de-DE" dirty="0" smtClean="0"/>
              <a:t>Job </a:t>
            </a:r>
            <a:r>
              <a:rPr lang="de-DE" dirty="0" err="1" smtClean="0"/>
              <a:t>Shadowing</a:t>
            </a:r>
            <a:endParaRPr lang="de-DE" dirty="0"/>
          </a:p>
          <a:p>
            <a:r>
              <a:rPr lang="de-AT" dirty="0"/>
              <a:t>Online Trading Day mit der New York City</a:t>
            </a:r>
          </a:p>
          <a:p>
            <a:pPr marL="0" indent="0">
              <a:buNone/>
            </a:pPr>
            <a:r>
              <a:rPr lang="de-AT" dirty="0"/>
              <a:t> </a:t>
            </a:r>
            <a:r>
              <a:rPr lang="de-AT" dirty="0" smtClean="0"/>
              <a:t>   </a:t>
            </a:r>
            <a:r>
              <a:rPr lang="de-AT" dirty="0"/>
              <a:t>University</a:t>
            </a:r>
          </a:p>
          <a:p>
            <a:r>
              <a:rPr lang="de-AT" dirty="0"/>
              <a:t>Wanderausstellungen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203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4F81BD">
                    <a:lumMod val="75000"/>
                  </a:srgbClr>
                </a:solidFill>
              </a:rPr>
              <a:t>Die Projekte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Vorträge mit internationalen </a:t>
            </a:r>
            <a:r>
              <a:rPr lang="de-AT" dirty="0" smtClean="0"/>
              <a:t>Referenten:</a:t>
            </a:r>
          </a:p>
          <a:p>
            <a:pPr lvl="1"/>
            <a:r>
              <a:rPr lang="de-AT" dirty="0" smtClean="0"/>
              <a:t>Russland: Sr. Juliane Lintner</a:t>
            </a:r>
          </a:p>
          <a:p>
            <a:pPr lvl="1"/>
            <a:r>
              <a:rPr lang="de-AT" dirty="0" smtClean="0"/>
              <a:t>Madagaskar:  Julien </a:t>
            </a:r>
            <a:r>
              <a:rPr lang="de-AT" dirty="0" err="1" smtClean="0"/>
              <a:t>Razanadrakoto</a:t>
            </a:r>
            <a:endParaRPr lang="de-AT" dirty="0" smtClean="0"/>
          </a:p>
          <a:p>
            <a:pPr lvl="1"/>
            <a:r>
              <a:rPr lang="de-AT" dirty="0" smtClean="0"/>
              <a:t>Ruanda: </a:t>
            </a:r>
            <a:r>
              <a:rPr lang="de-AT" dirty="0"/>
              <a:t>Alexis </a:t>
            </a:r>
            <a:r>
              <a:rPr lang="de-AT" dirty="0" err="1"/>
              <a:t>Ndindabahizi</a:t>
            </a:r>
            <a:endParaRPr lang="de-AT" dirty="0" smtClean="0"/>
          </a:p>
          <a:p>
            <a:pPr lvl="1"/>
            <a:r>
              <a:rPr lang="de-AT" dirty="0" smtClean="0"/>
              <a:t>Kongo</a:t>
            </a:r>
            <a:r>
              <a:rPr lang="de-AT" dirty="0" smtClean="0"/>
              <a:t>: Eugenie </a:t>
            </a:r>
            <a:r>
              <a:rPr lang="de-AT" dirty="0" err="1" smtClean="0"/>
              <a:t>Ndala</a:t>
            </a:r>
            <a:endParaRPr lang="de-AT" dirty="0" smtClean="0"/>
          </a:p>
          <a:p>
            <a:pPr lvl="1"/>
            <a:r>
              <a:rPr lang="de-AT" dirty="0" smtClean="0"/>
              <a:t>Chile: Jorge </a:t>
            </a:r>
            <a:r>
              <a:rPr lang="de-AT" dirty="0" err="1" smtClean="0"/>
              <a:t>Villalon</a:t>
            </a:r>
            <a:endParaRPr lang="de-AT" dirty="0" smtClean="0"/>
          </a:p>
          <a:p>
            <a:endParaRPr lang="de-AT" dirty="0"/>
          </a:p>
          <a:p>
            <a:endParaRPr lang="de-AT" dirty="0"/>
          </a:p>
          <a:p>
            <a:pPr marL="0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3234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368</Words>
  <Application>Microsoft Office PowerPoint</Application>
  <PresentationFormat>Bildschirmpräsentation (4:3)</PresentationFormat>
  <Paragraphs>67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Larissa</vt:lpstr>
      <vt:lpstr>Linz International Business School</vt:lpstr>
      <vt:lpstr>Die Projekte</vt:lpstr>
      <vt:lpstr>Die Projekte</vt:lpstr>
      <vt:lpstr>Die Projekte</vt:lpstr>
      <vt:lpstr>Comenius 2 Assistenzen</vt:lpstr>
      <vt:lpstr>Die Projekte</vt:lpstr>
      <vt:lpstr>Die Projekte</vt:lpstr>
      <vt:lpstr>Die Projekte</vt:lpstr>
      <vt:lpstr>Die Projekte</vt:lpstr>
      <vt:lpstr>Auszeichnungen</vt:lpstr>
      <vt:lpstr>Zertifikate</vt:lpstr>
      <vt:lpstr>Unterrichtsgegenstände</vt:lpstr>
    </vt:vector>
  </TitlesOfParts>
  <Company>hak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Europa an der BHAK Linz</dc:title>
  <dc:creator>student</dc:creator>
  <cp:lastModifiedBy>Michael Huber-Kirchberger</cp:lastModifiedBy>
  <cp:revision>38</cp:revision>
  <dcterms:created xsi:type="dcterms:W3CDTF">2015-01-28T11:40:54Z</dcterms:created>
  <dcterms:modified xsi:type="dcterms:W3CDTF">2015-01-30T17:04:06Z</dcterms:modified>
</cp:coreProperties>
</file>