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76" d="100"/>
          <a:sy n="76" d="100"/>
        </p:scale>
        <p:origin x="-78" y="-7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641E9-1977-4786-A842-0C0C8B29B76B}" type="datetimeFigureOut">
              <a:rPr lang="en-US" smtClean="0"/>
              <a:pPr/>
              <a:t>15-Mar-15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4FF0F5-B361-4D40-A39E-6D7A8F3A47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641E9-1977-4786-A842-0C0C8B29B76B}" type="datetimeFigureOut">
              <a:rPr lang="en-US" smtClean="0"/>
              <a:pPr/>
              <a:t>15-Mar-15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F0F5-B361-4D40-A39E-6D7A8F3A4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641E9-1977-4786-A842-0C0C8B29B76B}" type="datetimeFigureOut">
              <a:rPr lang="en-US" smtClean="0"/>
              <a:pPr/>
              <a:t>15-Mar-15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F0F5-B361-4D40-A39E-6D7A8F3A4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641E9-1977-4786-A842-0C0C8B29B76B}" type="datetimeFigureOut">
              <a:rPr lang="en-US" smtClean="0"/>
              <a:pPr/>
              <a:t>15-Mar-15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F0F5-B361-4D40-A39E-6D7A8F3A4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641E9-1977-4786-A842-0C0C8B29B76B}" type="datetimeFigureOut">
              <a:rPr lang="en-US" smtClean="0"/>
              <a:pPr/>
              <a:t>15-Mar-15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F0F5-B361-4D40-A39E-6D7A8F3A47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641E9-1977-4786-A842-0C0C8B29B76B}" type="datetimeFigureOut">
              <a:rPr lang="en-US" smtClean="0"/>
              <a:pPr/>
              <a:t>15-Mar-15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F0F5-B361-4D40-A39E-6D7A8F3A47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641E9-1977-4786-A842-0C0C8B29B76B}" type="datetimeFigureOut">
              <a:rPr lang="en-US" smtClean="0"/>
              <a:pPr/>
              <a:t>15-Mar-15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F0F5-B361-4D40-A39E-6D7A8F3A47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641E9-1977-4786-A842-0C0C8B29B76B}" type="datetimeFigureOut">
              <a:rPr lang="en-US" smtClean="0"/>
              <a:pPr/>
              <a:t>15-Mar-15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F0F5-B361-4D40-A39E-6D7A8F3A4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641E9-1977-4786-A842-0C0C8B29B76B}" type="datetimeFigureOut">
              <a:rPr lang="en-US" smtClean="0"/>
              <a:pPr/>
              <a:t>15-Mar-15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F0F5-B361-4D40-A39E-6D7A8F3A4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641E9-1977-4786-A842-0C0C8B29B76B}" type="datetimeFigureOut">
              <a:rPr lang="en-US" smtClean="0"/>
              <a:pPr/>
              <a:t>15-Mar-15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F0F5-B361-4D40-A39E-6D7A8F3A4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641E9-1977-4786-A842-0C0C8B29B76B}" type="datetimeFigureOut">
              <a:rPr lang="en-US" smtClean="0"/>
              <a:pPr/>
              <a:t>15-Mar-15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F0F5-B361-4D40-A39E-6D7A8F3A4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9E641E9-1977-4786-A842-0C0C8B29B76B}" type="datetimeFigureOut">
              <a:rPr lang="en-US" smtClean="0"/>
              <a:pPr/>
              <a:t>15-Mar-15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504FF0F5-B361-4D40-A39E-6D7A8F3A47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719" y="661672"/>
            <a:ext cx="3980280" cy="590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697835" y="1669916"/>
            <a:ext cx="4041648" cy="4526280"/>
          </a:xfrm>
        </p:spPr>
        <p:txBody>
          <a:bodyPr/>
          <a:lstStyle/>
          <a:p>
            <a:pPr>
              <a:buNone/>
            </a:pPr>
            <a:r>
              <a:rPr lang="en-US" b="1" i="0" u="none" strike="noStrike" baseline="0" dirty="0" err="1" smtClean="0">
                <a:solidFill>
                  <a:srgbClr val="0F2B90"/>
                </a:solidFill>
                <a:latin typeface="Arial"/>
              </a:rPr>
              <a:t>Autoliv</a:t>
            </a:r>
            <a:endParaRPr lang="en-US" b="1" i="0" u="none" strike="noStrike" baseline="0" dirty="0" smtClean="0">
              <a:solidFill>
                <a:srgbClr val="0F2B90"/>
              </a:solidFill>
              <a:latin typeface="Arial"/>
            </a:endParaRPr>
          </a:p>
          <a:p>
            <a:pPr>
              <a:buNone/>
            </a:pPr>
            <a:r>
              <a:rPr lang="en-US" b="1" i="0" u="none" strike="noStrike" baseline="0" dirty="0" smtClean="0">
                <a:solidFill>
                  <a:srgbClr val="0F2B90"/>
                </a:solidFill>
                <a:latin typeface="Arial"/>
              </a:rPr>
              <a:t>General</a:t>
            </a:r>
          </a:p>
          <a:p>
            <a:pPr>
              <a:buNone/>
            </a:pPr>
            <a:r>
              <a:rPr lang="en-US" b="1" i="0" u="none" strike="noStrike" baseline="0" dirty="0" smtClean="0">
                <a:solidFill>
                  <a:srgbClr val="0F2B90"/>
                </a:solidFill>
                <a:latin typeface="Arial"/>
              </a:rPr>
              <a:t>Presentation</a:t>
            </a:r>
          </a:p>
          <a:p>
            <a:pPr>
              <a:buNone/>
            </a:pPr>
            <a:endParaRPr lang="en-US" b="1" dirty="0">
              <a:solidFill>
                <a:srgbClr val="0F2B90"/>
              </a:solidFill>
              <a:latin typeface="Arial"/>
            </a:endParaRPr>
          </a:p>
          <a:p>
            <a:pPr marL="0" indent="0">
              <a:buNone/>
            </a:pPr>
            <a:r>
              <a:rPr lang="en-US" sz="2000" b="0" i="0" u="none" strike="noStrike" baseline="0" dirty="0" smtClean="0">
                <a:solidFill>
                  <a:schemeClr val="bg1">
                    <a:lumMod val="75000"/>
                  </a:schemeClr>
                </a:solidFill>
                <a:latin typeface="Arial"/>
              </a:rPr>
              <a:t> 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3568" y="5964590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rial"/>
              </a:rPr>
              <a:t>Driven for Life.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328" y="5321779"/>
            <a:ext cx="1224136" cy="128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920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7200" b="1" dirty="0" err="1">
                <a:solidFill>
                  <a:srgbClr val="0F2B90"/>
                </a:solidFill>
                <a:latin typeface="Arial"/>
              </a:rPr>
              <a:t>Autoliv</a:t>
            </a:r>
            <a:endParaRPr lang="en-US" sz="72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8490"/>
            <a:ext cx="6192688" cy="481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7544" y="1772816"/>
            <a:ext cx="4392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FFFF"/>
                </a:solidFill>
                <a:latin typeface="Arial"/>
              </a:rPr>
              <a:t>Autoliv</a:t>
            </a:r>
            <a:r>
              <a:rPr lang="en-US" sz="2400" b="1" dirty="0">
                <a:solidFill>
                  <a:srgbClr val="FFFFFF"/>
                </a:solidFill>
                <a:latin typeface="Arial"/>
              </a:rPr>
              <a:t> - Safety Systems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4860032" y="555657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1" dirty="0">
                <a:latin typeface="Arial"/>
              </a:rPr>
              <a:t>Passive</a:t>
            </a:r>
          </a:p>
          <a:p>
            <a:r>
              <a:rPr lang="en-US" b="1" i="1" dirty="0">
                <a:latin typeface="Arial"/>
              </a:rPr>
              <a:t>Safety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3568" y="23488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Arial"/>
              </a:rPr>
              <a:t>Active</a:t>
            </a:r>
          </a:p>
          <a:p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Arial"/>
              </a:rPr>
              <a:t>Safety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22860" y="2688849"/>
            <a:ext cx="27363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Arial"/>
              </a:rPr>
              <a:t>Every year,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Arial"/>
              </a:rPr>
              <a:t>Autoliv’s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Arial"/>
              </a:rPr>
              <a:t> products</a:t>
            </a:r>
          </a:p>
          <a:p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Arial"/>
              </a:rPr>
              <a:t>save over </a:t>
            </a:r>
            <a:r>
              <a:rPr lang="en-US" sz="3200" u="sng" dirty="0">
                <a:solidFill>
                  <a:schemeClr val="tx2">
                    <a:lumMod val="50000"/>
                  </a:schemeClr>
                </a:solidFill>
                <a:latin typeface="Arial"/>
              </a:rPr>
              <a:t>30,000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Arial"/>
              </a:rPr>
              <a:t> lives</a:t>
            </a:r>
            <a:endParaRPr lang="en-US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6727" y="332656"/>
            <a:ext cx="208597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7554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3837411" cy="5217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 flipH="1">
            <a:off x="4644008" y="1628800"/>
            <a:ext cx="3701698" cy="4497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/>
              </a:rPr>
              <a:t>Every year </a:t>
            </a:r>
            <a:r>
              <a:rPr lang="en-US" sz="2800" b="0" i="0" u="none" strike="noStrike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</a:rPr>
              <a:t>their</a:t>
            </a: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0" i="0" u="none" strike="noStrike" baseline="0" dirty="0" smtClean="0">
                <a:solidFill>
                  <a:srgbClr val="6584C0"/>
                </a:solidFill>
                <a:latin typeface="Arial"/>
              </a:rPr>
              <a:t> products</a:t>
            </a:r>
            <a:r>
              <a:rPr lang="en-US" sz="2800" b="0" i="0" u="none" strike="noStrike" dirty="0" smtClean="0">
                <a:solidFill>
                  <a:srgbClr val="6584C0"/>
                </a:solidFill>
                <a:latin typeface="Arial"/>
              </a:rPr>
              <a:t> </a:t>
            </a:r>
            <a:r>
              <a:rPr lang="en-US" sz="2800" b="0" i="0" u="none" strike="noStrike" baseline="0" dirty="0" smtClean="0">
                <a:solidFill>
                  <a:srgbClr val="6584C0"/>
                </a:solidFill>
                <a:latin typeface="Arial"/>
              </a:rPr>
              <a:t>save </a:t>
            </a: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/>
              </a:rPr>
              <a:t>over 30,000 lives</a:t>
            </a:r>
          </a:p>
          <a:p>
            <a:pPr marL="0" indent="0">
              <a:buNone/>
            </a:pPr>
            <a:endParaRPr lang="en-US" sz="2800" b="0" i="0" u="none" strike="noStrike" baseline="0" dirty="0" smtClean="0">
              <a:solidFill>
                <a:srgbClr val="000000"/>
              </a:solidFill>
              <a:latin typeface="Arial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latin typeface="Arial"/>
            </a:endParaRPr>
          </a:p>
          <a:p>
            <a:pPr marL="0" indent="0">
              <a:buNone/>
            </a:pP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/>
              </a:rPr>
              <a:t>and prevent ten times        as</a:t>
            </a:r>
            <a:r>
              <a:rPr lang="en-US" sz="2800" b="0" i="0" u="none" strike="noStrike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/>
              </a:rPr>
              <a:t>many severe injuries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57747" y="4941168"/>
            <a:ext cx="1302719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571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6237289" cy="21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0" y="3429000"/>
            <a:ext cx="6237291" cy="21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27984" y="1340768"/>
            <a:ext cx="388843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en-US" b="1" dirty="0" smtClean="0">
              <a:solidFill>
                <a:srgbClr val="000000"/>
              </a:solidFill>
              <a:latin typeface="Aria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/>
              </a:rPr>
              <a:t>Vision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  <a:p>
            <a:r>
              <a:rPr lang="en-US" sz="2400" dirty="0">
                <a:solidFill>
                  <a:srgbClr val="6584C0"/>
                </a:solidFill>
                <a:latin typeface="Arial"/>
              </a:rPr>
              <a:t>To substantially</a:t>
            </a:r>
          </a:p>
          <a:p>
            <a:r>
              <a:rPr lang="en-US" sz="2400" dirty="0">
                <a:solidFill>
                  <a:srgbClr val="6584C0"/>
                </a:solidFill>
                <a:latin typeface="Arial"/>
              </a:rPr>
              <a:t>reduce 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traffic accidents,</a:t>
            </a:r>
          </a:p>
          <a:p>
            <a:r>
              <a:rPr lang="en-US" sz="2400" dirty="0">
                <a:solidFill>
                  <a:srgbClr val="000000"/>
                </a:solidFill>
                <a:latin typeface="Arial"/>
              </a:rPr>
              <a:t>fatalities and 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injuries</a:t>
            </a:r>
          </a:p>
          <a:p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96"/>
                </a:solidFill>
                <a:latin typeface="Wingdings-Regular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Arial"/>
              </a:rPr>
              <a:t>Mission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/>
              </a:rPr>
              <a:t>To create, manufacture</a:t>
            </a:r>
          </a:p>
          <a:p>
            <a:r>
              <a:rPr lang="en-US" sz="2400" dirty="0">
                <a:solidFill>
                  <a:srgbClr val="000000"/>
                </a:solidFill>
                <a:latin typeface="Arial"/>
              </a:rPr>
              <a:t>and sell </a:t>
            </a:r>
            <a:r>
              <a:rPr lang="en-US" sz="2400" dirty="0">
                <a:solidFill>
                  <a:srgbClr val="6584C0"/>
                </a:solidFill>
                <a:latin typeface="Arial"/>
              </a:rPr>
              <a:t>state-of-the-art</a:t>
            </a:r>
          </a:p>
          <a:p>
            <a:r>
              <a:rPr lang="en-US" sz="2400" dirty="0">
                <a:solidFill>
                  <a:srgbClr val="000000"/>
                </a:solidFill>
                <a:latin typeface="Arial"/>
              </a:rPr>
              <a:t>automotive </a:t>
            </a:r>
            <a:r>
              <a:rPr lang="en-US" sz="2400" dirty="0">
                <a:solidFill>
                  <a:srgbClr val="6584C0"/>
                </a:solidFill>
                <a:latin typeface="Arial"/>
              </a:rPr>
              <a:t>safety systems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6336" y="5589240"/>
            <a:ext cx="898972" cy="9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938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90" y="188640"/>
            <a:ext cx="8229600" cy="979512"/>
          </a:xfrm>
          <a:noFill/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rgbClr val="0F2B90"/>
                </a:solidFill>
                <a:latin typeface="Arial"/>
              </a:rPr>
              <a:t>They </a:t>
            </a:r>
            <a:r>
              <a:rPr lang="en-US" b="1" smtClean="0">
                <a:solidFill>
                  <a:srgbClr val="0F2B90"/>
                </a:solidFill>
                <a:latin typeface="Arial"/>
              </a:rPr>
              <a:t>Really Care!</a:t>
            </a:r>
            <a:endParaRPr lang="en-US" dirty="0"/>
          </a:p>
        </p:txBody>
      </p:sp>
      <p:pic>
        <p:nvPicPr>
          <p:cNvPr id="1031" name="Picture 7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6" r="5067" b="1"/>
          <a:stretch/>
        </p:blipFill>
        <p:spPr bwMode="auto">
          <a:xfrm>
            <a:off x="467543" y="1700807"/>
            <a:ext cx="4747059" cy="22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246" r="5075"/>
          <a:stretch/>
        </p:blipFill>
        <p:spPr bwMode="auto">
          <a:xfrm>
            <a:off x="467544" y="3861047"/>
            <a:ext cx="4709783" cy="22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499992" y="958566"/>
            <a:ext cx="4464496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  <a:latin typeface="Arial"/>
              </a:rPr>
              <a:t>Values</a:t>
            </a:r>
            <a:endParaRPr lang="en-US" sz="2800" b="1" dirty="0">
              <a:solidFill>
                <a:srgbClr val="000000"/>
              </a:solidFill>
              <a:latin typeface="Arial"/>
            </a:endParaRPr>
          </a:p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Life</a:t>
            </a:r>
            <a:r>
              <a:rPr lang="en-US" sz="2200" dirty="0">
                <a:solidFill>
                  <a:srgbClr val="658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passion 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 saving lives.</a:t>
            </a:r>
          </a:p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Customers</a:t>
            </a:r>
            <a:r>
              <a:rPr lang="en-US" sz="2200" dirty="0">
                <a:solidFill>
                  <a:srgbClr val="658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dedicated to providing 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satisfaction for </a:t>
            </a:r>
            <a:r>
              <a:rPr lang="en-US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customers and 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value for the driving public.</a:t>
            </a:r>
          </a:p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Employees</a:t>
            </a:r>
            <a:r>
              <a:rPr lang="en-US" sz="2200" dirty="0">
                <a:solidFill>
                  <a:srgbClr val="658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committed to the development 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employees’ </a:t>
            </a:r>
            <a:r>
              <a:rPr lang="en-US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skills, knowledge 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 creative potential.</a:t>
            </a:r>
          </a:p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Innovation</a:t>
            </a:r>
            <a:r>
              <a:rPr lang="en-US" sz="2200" dirty="0">
                <a:solidFill>
                  <a:srgbClr val="658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driven for innovation 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 continuous improvement.</a:t>
            </a:r>
          </a:p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Ethics</a:t>
            </a:r>
            <a:r>
              <a:rPr lang="en-US" sz="2200" dirty="0">
                <a:solidFill>
                  <a:srgbClr val="658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they 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adhere to the highest</a:t>
            </a:r>
          </a:p>
          <a:p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level of ethical and social behavior.</a:t>
            </a:r>
          </a:p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Culture</a:t>
            </a:r>
            <a:r>
              <a:rPr lang="en-US" sz="2200" dirty="0">
                <a:solidFill>
                  <a:srgbClr val="658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founded 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 </a:t>
            </a:r>
            <a:r>
              <a:rPr lang="en-US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global thinking 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 local actions.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6336" y="5661248"/>
            <a:ext cx="763285" cy="80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992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822" y="197407"/>
            <a:ext cx="7929618" cy="6307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>
            <a:endCxn id="7" idx="1"/>
          </p:cNvCxnSpPr>
          <p:nvPr/>
        </p:nvCxnSpPr>
        <p:spPr>
          <a:xfrm flipH="1">
            <a:off x="3851920" y="3442068"/>
            <a:ext cx="4680519" cy="61556"/>
          </a:xfrm>
          <a:prstGeom prst="line">
            <a:avLst/>
          </a:prstGeom>
          <a:ln w="635000">
            <a:solidFill>
              <a:schemeClr val="bg1">
                <a:lumMod val="50000"/>
                <a:alpha val="44000"/>
              </a:schemeClr>
            </a:solidFill>
          </a:ln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46000"/>
              </a:srgbClr>
            </a:outerShdw>
            <a:reflection endPos="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851920" y="3180458"/>
            <a:ext cx="5141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"/>
              </a:rPr>
              <a:t>Strategy &amp; Products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339251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89142" cy="227687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F2B90"/>
                </a:solidFill>
                <a:latin typeface="Arial"/>
              </a:rPr>
              <a:t>Lead through Innovation and Technology</a:t>
            </a:r>
            <a:br>
              <a:rPr lang="en-US" sz="3200" b="1" dirty="0">
                <a:solidFill>
                  <a:srgbClr val="0F2B90"/>
                </a:solidFill>
                <a:latin typeface="Arial"/>
              </a:rPr>
            </a:br>
            <a:r>
              <a:rPr lang="en-US" sz="3200" dirty="0">
                <a:solidFill>
                  <a:srgbClr val="0F2B90"/>
                </a:solidFill>
                <a:latin typeface="Arial"/>
              </a:rPr>
              <a:t>with another strong year of new </a:t>
            </a:r>
            <a:r>
              <a:rPr lang="en-US" sz="3200" dirty="0" smtClean="0">
                <a:solidFill>
                  <a:srgbClr val="0F2B90"/>
                </a:solidFill>
                <a:latin typeface="Arial"/>
              </a:rPr>
              <a:t>product introductions</a:t>
            </a:r>
            <a:endParaRPr lang="en-US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87958"/>
            <a:ext cx="5508104" cy="292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8228" y="4148084"/>
            <a:ext cx="2952328" cy="2568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83968" y="5432191"/>
            <a:ext cx="2275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9B00"/>
                </a:solidFill>
                <a:latin typeface="Arial"/>
              </a:rPr>
              <a:t>INNOVATIONS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4377448" y="5868389"/>
            <a:ext cx="20888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404040"/>
                </a:solidFill>
                <a:latin typeface="Arial"/>
              </a:rPr>
              <a:t>2013</a:t>
            </a:r>
            <a:endParaRPr lang="en-US" sz="4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35453"/>
            <a:ext cx="4546350" cy="379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7289" y="5573918"/>
            <a:ext cx="1014777" cy="106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24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rgbClr val="0F2B90"/>
                </a:solidFill>
                <a:latin typeface="Arial"/>
              </a:rPr>
              <a:t>Technology: New Products</a:t>
            </a:r>
            <a:br>
              <a:rPr lang="en-US" sz="5400" b="1" dirty="0">
                <a:solidFill>
                  <a:srgbClr val="0F2B90"/>
                </a:solidFill>
                <a:latin typeface="Arial"/>
              </a:rPr>
            </a:br>
            <a:r>
              <a:rPr lang="en-US" sz="4800" dirty="0">
                <a:solidFill>
                  <a:srgbClr val="0F2B90"/>
                </a:solidFill>
                <a:latin typeface="Arial"/>
              </a:rPr>
              <a:t>- Pedestrian </a:t>
            </a:r>
            <a:r>
              <a:rPr lang="en-US" sz="4800" dirty="0" smtClean="0">
                <a:solidFill>
                  <a:srgbClr val="0F2B90"/>
                </a:solidFill>
                <a:latin typeface="Arial"/>
              </a:rPr>
              <a:t>Airbag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3528" y="1660880"/>
            <a:ext cx="8568952" cy="4752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425" y="2695045"/>
            <a:ext cx="5056056" cy="3504406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3819" y="2132856"/>
            <a:ext cx="2162175" cy="1133475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3819" y="3465037"/>
            <a:ext cx="2162175" cy="1162050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3819" y="4869160"/>
            <a:ext cx="2162175" cy="1200150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09572" y="1686509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bg1"/>
                </a:solidFill>
                <a:latin typeface="Wingdings-Regular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"/>
              </a:rPr>
              <a:t>World’s first airbag for pedestrian protection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835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F2B90"/>
                </a:solidFill>
                <a:latin typeface="Arial"/>
              </a:rPr>
              <a:t>Technology: New Products</a:t>
            </a:r>
            <a:br>
              <a:rPr lang="en-US" b="1" dirty="0">
                <a:solidFill>
                  <a:srgbClr val="0F2B90"/>
                </a:solidFill>
                <a:latin typeface="Arial"/>
              </a:rPr>
            </a:br>
            <a:r>
              <a:rPr lang="en-US" sz="4000" dirty="0">
                <a:solidFill>
                  <a:srgbClr val="0F2B90"/>
                </a:solidFill>
                <a:latin typeface="Arial"/>
              </a:rPr>
              <a:t>- Bag-in-Belt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6452495" cy="400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>
            <a:off x="1691680" y="3789040"/>
            <a:ext cx="2232248" cy="223224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444208" y="3789040"/>
            <a:ext cx="432048" cy="223224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115616" y="6052646"/>
            <a:ext cx="1930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/>
              </a:rPr>
              <a:t>Normal state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5798457" y="6091839"/>
            <a:ext cx="2239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/>
              </a:rPr>
              <a:t>Deployed state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02109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396" y="0"/>
            <a:ext cx="7859216" cy="980728"/>
          </a:xfrm>
        </p:spPr>
        <p:txBody>
          <a:bodyPr/>
          <a:lstStyle/>
          <a:p>
            <a:r>
              <a:rPr lang="en-US" sz="4000" b="1" dirty="0">
                <a:solidFill>
                  <a:srgbClr val="0F2B90"/>
                </a:solidFill>
                <a:latin typeface="Arial"/>
              </a:rPr>
              <a:t>Unique Testing Capabilities</a:t>
            </a:r>
            <a:endParaRPr lang="en-US" sz="4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570" y="3429000"/>
            <a:ext cx="4400430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6828" y="4829175"/>
            <a:ext cx="25050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9970" y="3429000"/>
            <a:ext cx="2505075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429000"/>
            <a:ext cx="2047875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7544" y="1170085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  <a:latin typeface="Arial"/>
              </a:rPr>
              <a:t>Autoliv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/>
              </a:rPr>
              <a:t>, the only safety system supplier doing complete vehicle crash-tests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/>
              </a:rPr>
              <a:t>8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/>
              </a:rPr>
              <a:t>tracks for full-scale tests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/>
              </a:rPr>
              <a:t>20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/>
              </a:rPr>
              <a:t>sled test tracks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/>
              </a:rPr>
              <a:t>24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/>
              </a:rPr>
              <a:t>% of R,D&amp;E are assignments ordered and funded by customers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/>
              </a:rPr>
              <a:t>Track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/>
              </a:rPr>
              <a:t>for active safety testing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94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331</TotalTime>
  <Words>210</Words>
  <Application>Microsoft Office PowerPoint</Application>
  <PresentationFormat>On-screen Show (4:3)</PresentationFormat>
  <Paragraphs>53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Executive</vt:lpstr>
      <vt:lpstr>Slide 1</vt:lpstr>
      <vt:lpstr>Slide 2</vt:lpstr>
      <vt:lpstr>Slide 3</vt:lpstr>
      <vt:lpstr>They Really Care!</vt:lpstr>
      <vt:lpstr>Slide 5</vt:lpstr>
      <vt:lpstr>Lead through Innovation and Technology with another strong year of new product introductions</vt:lpstr>
      <vt:lpstr>Technology: New Products - Pedestrian Airbag</vt:lpstr>
      <vt:lpstr>Technology: New Products - Bag-in-Belt</vt:lpstr>
      <vt:lpstr>Unique Testing Capabilities</vt:lpstr>
      <vt:lpstr>Autoliv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owner</cp:lastModifiedBy>
  <cp:revision>23</cp:revision>
  <dcterms:created xsi:type="dcterms:W3CDTF">2015-03-12T10:24:00Z</dcterms:created>
  <dcterms:modified xsi:type="dcterms:W3CDTF">2015-03-15T14:29:44Z</dcterms:modified>
</cp:coreProperties>
</file>