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72" r:id="rId5"/>
    <p:sldId id="258" r:id="rId6"/>
    <p:sldId id="259" r:id="rId7"/>
    <p:sldId id="260" r:id="rId8"/>
    <p:sldId id="262" r:id="rId9"/>
    <p:sldId id="261" r:id="rId10"/>
    <p:sldId id="263" r:id="rId11"/>
    <p:sldId id="264" r:id="rId12"/>
    <p:sldId id="265" r:id="rId13"/>
    <p:sldId id="266" r:id="rId14"/>
    <p:sldId id="267" r:id="rId15"/>
    <p:sldId id="268" r:id="rId16"/>
    <p:sldId id="270" r:id="rId17"/>
    <p:sldId id="269"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10D8A85B-EAF4-4850-AB6A-6AE127E039D6}" type="datetimeFigureOut">
              <a:rPr lang="de-AT" smtClean="0"/>
              <a:t>01.02.2015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69709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0D8A85B-EAF4-4850-AB6A-6AE127E039D6}" type="datetimeFigureOut">
              <a:rPr lang="de-AT" smtClean="0"/>
              <a:t>01.02.2015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403303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0D8A85B-EAF4-4850-AB6A-6AE127E039D6}" type="datetimeFigureOut">
              <a:rPr lang="de-AT" smtClean="0"/>
              <a:t>01.02.2015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120617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0D8A85B-EAF4-4850-AB6A-6AE127E039D6}" type="datetimeFigureOut">
              <a:rPr lang="de-AT" smtClean="0"/>
              <a:t>01.02.2015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89536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0D8A85B-EAF4-4850-AB6A-6AE127E039D6}" type="datetimeFigureOut">
              <a:rPr lang="de-AT" smtClean="0"/>
              <a:t>01.02.2015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112213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10D8A85B-EAF4-4850-AB6A-6AE127E039D6}" type="datetimeFigureOut">
              <a:rPr lang="de-AT" smtClean="0"/>
              <a:t>01.02.2015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303285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10D8A85B-EAF4-4850-AB6A-6AE127E039D6}" type="datetimeFigureOut">
              <a:rPr lang="de-AT" smtClean="0"/>
              <a:t>01.02.2015</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283510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10D8A85B-EAF4-4850-AB6A-6AE127E039D6}" type="datetimeFigureOut">
              <a:rPr lang="de-AT" smtClean="0"/>
              <a:t>01.02.2015</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381321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0D8A85B-EAF4-4850-AB6A-6AE127E039D6}" type="datetimeFigureOut">
              <a:rPr lang="de-AT" smtClean="0"/>
              <a:t>01.02.2015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71033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0D8A85B-EAF4-4850-AB6A-6AE127E039D6}" type="datetimeFigureOut">
              <a:rPr lang="de-AT" smtClean="0"/>
              <a:t>01.02.2015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147982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0D8A85B-EAF4-4850-AB6A-6AE127E039D6}" type="datetimeFigureOut">
              <a:rPr lang="de-AT" smtClean="0"/>
              <a:t>01.02.2015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8BC698C-F46C-4A3D-AF0A-641190AF94FE}" type="slidenum">
              <a:rPr lang="de-AT" smtClean="0"/>
              <a:t>‹Nr.›</a:t>
            </a:fld>
            <a:endParaRPr lang="de-AT"/>
          </a:p>
        </p:txBody>
      </p:sp>
    </p:spTree>
    <p:extLst>
      <p:ext uri="{BB962C8B-B14F-4D97-AF65-F5344CB8AC3E}">
        <p14:creationId xmlns:p14="http://schemas.microsoft.com/office/powerpoint/2010/main" val="84381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8A85B-EAF4-4850-AB6A-6AE127E039D6}" type="datetimeFigureOut">
              <a:rPr lang="de-AT" smtClean="0"/>
              <a:t>01.02.2015</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C698C-F46C-4A3D-AF0A-641190AF94FE}" type="slidenum">
              <a:rPr lang="de-AT" smtClean="0"/>
              <a:t>‹Nr.›</a:t>
            </a:fld>
            <a:endParaRPr lang="de-AT"/>
          </a:p>
        </p:txBody>
      </p:sp>
    </p:spTree>
    <p:extLst>
      <p:ext uri="{BB962C8B-B14F-4D97-AF65-F5344CB8AC3E}">
        <p14:creationId xmlns:p14="http://schemas.microsoft.com/office/powerpoint/2010/main" val="37366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esktop.etwinning.net/school/166286" TargetMode="External"/><Relationship Id="rId2" Type="http://schemas.openxmlformats.org/officeDocument/2006/relationships/hyperlink" Target="http://desktop.etwinning.net/school/168359"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c.europa.eu/regional_policy/cooperate/danube/index_en.cfm" TargetMode="External"/><Relationship Id="rId2" Type="http://schemas.openxmlformats.org/officeDocument/2006/relationships/hyperlink" Target="http://www.peopleandskills-danuberegion.eu/"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hyperlink" Target="http://www.bildung.erasmusplus.at/" TargetMode="External"/><Relationship Id="rId1" Type="http://schemas.openxmlformats.org/officeDocument/2006/relationships/slideLayout" Target="../slideLayouts/slideLayout2.xml"/><Relationship Id="rId5" Type="http://schemas.openxmlformats.org/officeDocument/2006/relationships/hyperlink" Target="http://www.hak-linz.at/" TargetMode="External"/><Relationship Id="rId4" Type="http://schemas.openxmlformats.org/officeDocument/2006/relationships/hyperlink" Target="http://www.danube-region.eu/about/prioriti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AT" sz="9600" b="1" dirty="0" smtClean="0">
                <a:solidFill>
                  <a:srgbClr val="0070C0"/>
                </a:solidFill>
              </a:rPr>
              <a:t>ESCAPE</a:t>
            </a:r>
            <a:endParaRPr lang="de-AT" sz="9600" b="1" dirty="0">
              <a:solidFill>
                <a:srgbClr val="0070C0"/>
              </a:solidFill>
            </a:endParaRPr>
          </a:p>
        </p:txBody>
      </p:sp>
      <p:sp>
        <p:nvSpPr>
          <p:cNvPr id="3" name="Untertitel 2"/>
          <p:cNvSpPr>
            <a:spLocks noGrp="1"/>
          </p:cNvSpPr>
          <p:nvPr>
            <p:ph type="subTitle" idx="1"/>
          </p:nvPr>
        </p:nvSpPr>
        <p:spPr/>
        <p:txBody>
          <a:bodyPr>
            <a:normAutofit/>
          </a:bodyPr>
          <a:lstStyle/>
          <a:p>
            <a:r>
              <a:rPr lang="de-AT" sz="5400" dirty="0" smtClean="0"/>
              <a:t>Enhanced Skills, Competence </a:t>
            </a:r>
            <a:r>
              <a:rPr lang="de-AT" sz="5400" dirty="0" err="1" smtClean="0"/>
              <a:t>and</a:t>
            </a:r>
            <a:r>
              <a:rPr lang="de-AT" sz="5400" dirty="0" smtClean="0"/>
              <a:t> Practice </a:t>
            </a:r>
            <a:r>
              <a:rPr lang="de-AT" sz="5400" dirty="0" err="1" smtClean="0"/>
              <a:t>for</a:t>
            </a:r>
            <a:r>
              <a:rPr lang="de-AT" sz="5400" dirty="0" smtClean="0"/>
              <a:t> </a:t>
            </a:r>
            <a:r>
              <a:rPr lang="de-AT" sz="5400" dirty="0" err="1" smtClean="0"/>
              <a:t>the</a:t>
            </a:r>
            <a:r>
              <a:rPr lang="de-AT" sz="5400" dirty="0" smtClean="0"/>
              <a:t> Economy</a:t>
            </a:r>
            <a:endParaRPr lang="de-AT" sz="54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599" y="0"/>
            <a:ext cx="6426043" cy="1835545"/>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746" y="5244781"/>
            <a:ext cx="4546896" cy="1861609"/>
          </a:xfrm>
          <a:prstGeom prst="rect">
            <a:avLst/>
          </a:prstGeom>
        </p:spPr>
      </p:pic>
    </p:spTree>
    <p:extLst>
      <p:ext uri="{BB962C8B-B14F-4D97-AF65-F5344CB8AC3E}">
        <p14:creationId xmlns:p14="http://schemas.microsoft.com/office/powerpoint/2010/main" val="3965546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Associated Schools via:</a:t>
            </a:r>
            <a:endParaRPr lang="de-AT" dirty="0"/>
          </a:p>
        </p:txBody>
      </p:sp>
      <p:sp>
        <p:nvSpPr>
          <p:cNvPr id="3" name="Inhaltsplatzhalter 2"/>
          <p:cNvSpPr>
            <a:spLocks noGrp="1"/>
          </p:cNvSpPr>
          <p:nvPr>
            <p:ph idx="1"/>
          </p:nvPr>
        </p:nvSpPr>
        <p:spPr/>
        <p:txBody>
          <a:bodyPr/>
          <a:lstStyle/>
          <a:p>
            <a:r>
              <a:rPr lang="de-AT" dirty="0" smtClean="0">
                <a:hlinkClick r:id="rId2"/>
              </a:rPr>
              <a:t>School </a:t>
            </a:r>
            <a:r>
              <a:rPr lang="de-AT" dirty="0">
                <a:hlinkClick r:id="rId2"/>
              </a:rPr>
              <a:t>#3, </a:t>
            </a:r>
            <a:r>
              <a:rPr lang="de-AT" dirty="0" err="1">
                <a:hlinkClick r:id="rId2"/>
              </a:rPr>
              <a:t>Khust</a:t>
            </a:r>
            <a:r>
              <a:rPr lang="de-AT" dirty="0">
                <a:hlinkClick r:id="rId2"/>
              </a:rPr>
              <a:t>, Ukraine</a:t>
            </a:r>
            <a:endParaRPr lang="de-AT" dirty="0"/>
          </a:p>
          <a:p>
            <a:r>
              <a:rPr lang="de-AT" dirty="0" smtClean="0"/>
              <a:t> </a:t>
            </a:r>
            <a:r>
              <a:rPr lang="de-AT" dirty="0" err="1">
                <a:hlinkClick r:id="rId3"/>
              </a:rPr>
              <a:t>Liceul</a:t>
            </a:r>
            <a:r>
              <a:rPr lang="de-AT" dirty="0">
                <a:hlinkClick r:id="rId3"/>
              </a:rPr>
              <a:t> </a:t>
            </a:r>
            <a:r>
              <a:rPr lang="de-AT" dirty="0" err="1">
                <a:hlinkClick r:id="rId3"/>
              </a:rPr>
              <a:t>Teoretic</a:t>
            </a:r>
            <a:r>
              <a:rPr lang="de-AT" dirty="0">
                <a:hlinkClick r:id="rId3"/>
              </a:rPr>
              <a:t> Gheorghe </a:t>
            </a:r>
            <a:r>
              <a:rPr lang="de-AT" dirty="0" err="1">
                <a:hlinkClick r:id="rId3"/>
              </a:rPr>
              <a:t>Asachi</a:t>
            </a:r>
            <a:r>
              <a:rPr lang="de-AT" dirty="0">
                <a:hlinkClick r:id="rId3"/>
              </a:rPr>
              <a:t> </a:t>
            </a:r>
            <a:r>
              <a:rPr lang="de-AT" dirty="0" err="1">
                <a:hlinkClick r:id="rId3"/>
              </a:rPr>
              <a:t>Chisinau</a:t>
            </a:r>
            <a:r>
              <a:rPr lang="de-AT" dirty="0">
                <a:hlinkClick r:id="rId3"/>
              </a:rPr>
              <a:t>, </a:t>
            </a:r>
            <a:r>
              <a:rPr lang="de-AT" dirty="0" err="1">
                <a:hlinkClick r:id="rId3"/>
              </a:rPr>
              <a:t>Chisinau</a:t>
            </a:r>
            <a:r>
              <a:rPr lang="de-AT" dirty="0">
                <a:hlinkClick r:id="rId3"/>
              </a:rPr>
              <a:t>, Moldau, </a:t>
            </a:r>
            <a:r>
              <a:rPr lang="de-AT" dirty="0" smtClean="0">
                <a:hlinkClick r:id="rId3"/>
              </a:rPr>
              <a:t>Republik</a:t>
            </a:r>
            <a:endParaRPr lang="de-AT" dirty="0" smtClean="0"/>
          </a:p>
          <a:p>
            <a:r>
              <a:rPr lang="de-AT" dirty="0" smtClean="0"/>
              <a:t>Further </a:t>
            </a:r>
            <a:r>
              <a:rPr lang="de-AT" dirty="0" err="1" smtClean="0"/>
              <a:t>Danube</a:t>
            </a:r>
            <a:r>
              <a:rPr lang="de-AT" dirty="0" smtClean="0"/>
              <a:t> Region </a:t>
            </a:r>
            <a:r>
              <a:rPr lang="de-AT" dirty="0" err="1" smtClean="0"/>
              <a:t>Strategy</a:t>
            </a:r>
            <a:r>
              <a:rPr lang="de-AT" dirty="0" smtClean="0"/>
              <a:t> countries:</a:t>
            </a:r>
          </a:p>
          <a:p>
            <a:r>
              <a:rPr lang="de-AT" dirty="0" err="1" smtClean="0"/>
              <a:t>Serbia</a:t>
            </a:r>
            <a:r>
              <a:rPr lang="de-AT" dirty="0" smtClean="0"/>
              <a:t>, </a:t>
            </a:r>
            <a:r>
              <a:rPr lang="de-AT" dirty="0" err="1" smtClean="0"/>
              <a:t>Croatia</a:t>
            </a:r>
            <a:r>
              <a:rPr lang="de-AT" dirty="0" smtClean="0"/>
              <a:t>, Germany, Montenegro, </a:t>
            </a:r>
            <a:r>
              <a:rPr lang="de-AT" dirty="0" err="1" smtClean="0"/>
              <a:t>Bosnia-Hercegovina</a:t>
            </a:r>
            <a:r>
              <a:rPr lang="de-AT" dirty="0" smtClean="0"/>
              <a:t> </a:t>
            </a:r>
            <a:endParaRPr lang="de-AT"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526" y="443013"/>
            <a:ext cx="3277347" cy="990826"/>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298" y="3793427"/>
            <a:ext cx="5821680" cy="2383536"/>
          </a:xfrm>
          <a:prstGeom prst="rect">
            <a:avLst/>
          </a:prstGeom>
        </p:spPr>
      </p:pic>
    </p:spTree>
    <p:extLst>
      <p:ext uri="{BB962C8B-B14F-4D97-AF65-F5344CB8AC3E}">
        <p14:creationId xmlns:p14="http://schemas.microsoft.com/office/powerpoint/2010/main" val="350631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EUSDR COUNTRIES</a:t>
            </a:r>
            <a:endParaRPr lang="de-AT"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7589" y="1406157"/>
            <a:ext cx="8371994" cy="5170051"/>
          </a:xfr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5957" y="110133"/>
            <a:ext cx="6426043" cy="1835545"/>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69" y="5029765"/>
            <a:ext cx="4610703" cy="1887733"/>
          </a:xfrm>
          <a:prstGeom prst="rect">
            <a:avLst/>
          </a:prstGeom>
        </p:spPr>
      </p:pic>
    </p:spTree>
    <p:extLst>
      <p:ext uri="{BB962C8B-B14F-4D97-AF65-F5344CB8AC3E}">
        <p14:creationId xmlns:p14="http://schemas.microsoft.com/office/powerpoint/2010/main" val="3550864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chemeClr val="accent1">
                    <a:lumMod val="75000"/>
                  </a:schemeClr>
                </a:solidFill>
              </a:rPr>
              <a:t>DANUBE EUSDR</a:t>
            </a:r>
            <a:endParaRPr lang="de-AT" dirty="0">
              <a:solidFill>
                <a:schemeClr val="accent1">
                  <a:lumMod val="75000"/>
                </a:schemeClr>
              </a:solidFill>
            </a:endParaRP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0320" y="4625447"/>
            <a:ext cx="5821680" cy="2383536"/>
          </a:xfrm>
          <a:scene3d>
            <a:camera prst="orthographicFront"/>
            <a:lightRig rig="threePt" dir="t"/>
          </a:scene3d>
          <a:sp3d>
            <a:bevelT prst="angle"/>
          </a:sp3d>
        </p:spPr>
      </p:pic>
      <p:sp>
        <p:nvSpPr>
          <p:cNvPr id="5" name="Rechteck 4"/>
          <p:cNvSpPr/>
          <p:nvPr/>
        </p:nvSpPr>
        <p:spPr>
          <a:xfrm>
            <a:off x="838200" y="1690688"/>
            <a:ext cx="10571746" cy="4031873"/>
          </a:xfrm>
          <a:prstGeom prst="rect">
            <a:avLst/>
          </a:prstGeom>
        </p:spPr>
        <p:txBody>
          <a:bodyPr wrap="square">
            <a:spAutoFit/>
          </a:bodyPr>
          <a:lstStyle/>
          <a:p>
            <a:r>
              <a:rPr lang="en-US" sz="3200" b="1" dirty="0" smtClean="0"/>
              <a:t>The </a:t>
            </a:r>
            <a:r>
              <a:rPr lang="en-US" sz="3200" b="1" dirty="0"/>
              <a:t>Danube Region  </a:t>
            </a:r>
          </a:p>
          <a:p>
            <a:r>
              <a:rPr lang="en-US" sz="3200" dirty="0" smtClean="0"/>
              <a:t>The </a:t>
            </a:r>
            <a:r>
              <a:rPr lang="en-US" sz="3200" dirty="0"/>
              <a:t>area covered by the EU Strategy for the Danube Region stretches from the Black Forest (Germany) to the Black Sea (Romania-Ukraine-Moldova) and is home to 115 million inhabitants.</a:t>
            </a:r>
          </a:p>
          <a:p>
            <a:r>
              <a:rPr lang="de-AT" sz="3200" dirty="0" smtClean="0"/>
              <a:t>*  </a:t>
            </a:r>
            <a:r>
              <a:rPr lang="de-AT" sz="3200" dirty="0" err="1" smtClean="0"/>
              <a:t>Danube</a:t>
            </a:r>
            <a:r>
              <a:rPr lang="de-AT" sz="3200" dirty="0" smtClean="0"/>
              <a:t> – link </a:t>
            </a:r>
            <a:r>
              <a:rPr lang="de-AT" sz="3200" dirty="0" err="1" smtClean="0"/>
              <a:t>between</a:t>
            </a:r>
            <a:r>
              <a:rPr lang="de-AT" sz="3200" dirty="0" smtClean="0"/>
              <a:t> all countries</a:t>
            </a:r>
          </a:p>
          <a:p>
            <a:r>
              <a:rPr lang="de-AT" sz="3200" smtClean="0"/>
              <a:t>* EUSDR</a:t>
            </a:r>
            <a:endParaRPr lang="de-AT" sz="3200" dirty="0" smtClean="0"/>
          </a:p>
          <a:p>
            <a:endParaRPr lang="de-AT" sz="3200" dirty="0"/>
          </a:p>
        </p:txBody>
      </p:sp>
    </p:spTree>
    <p:extLst>
      <p:ext uri="{BB962C8B-B14F-4D97-AF65-F5344CB8AC3E}">
        <p14:creationId xmlns:p14="http://schemas.microsoft.com/office/powerpoint/2010/main" val="3013928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8800" b="1" dirty="0" err="1">
                <a:solidFill>
                  <a:srgbClr val="0070C0"/>
                </a:solidFill>
              </a:rPr>
              <a:t>What</a:t>
            </a:r>
            <a:r>
              <a:rPr lang="de-AT" sz="8800" b="1" dirty="0">
                <a:solidFill>
                  <a:srgbClr val="0070C0"/>
                </a:solidFill>
              </a:rPr>
              <a:t> </a:t>
            </a:r>
            <a:r>
              <a:rPr lang="de-AT" sz="8800" b="1" dirty="0" err="1">
                <a:solidFill>
                  <a:srgbClr val="0070C0"/>
                </a:solidFill>
              </a:rPr>
              <a:t>is</a:t>
            </a:r>
            <a:r>
              <a:rPr lang="de-AT" sz="8800" b="1" dirty="0">
                <a:solidFill>
                  <a:srgbClr val="0070C0"/>
                </a:solidFill>
              </a:rPr>
              <a:t> </a:t>
            </a:r>
            <a:r>
              <a:rPr lang="de-AT" sz="8800" b="1" dirty="0" err="1">
                <a:solidFill>
                  <a:srgbClr val="0070C0"/>
                </a:solidFill>
              </a:rPr>
              <a:t>the</a:t>
            </a:r>
            <a:r>
              <a:rPr lang="de-AT" sz="8800" b="1" dirty="0">
                <a:solidFill>
                  <a:srgbClr val="0070C0"/>
                </a:solidFill>
              </a:rPr>
              <a:t> EUSDR? </a:t>
            </a:r>
            <a:endParaRPr lang="de-AT" sz="8800" dirty="0">
              <a:solidFill>
                <a:srgbClr val="0070C0"/>
              </a:solidFill>
            </a:endParaRPr>
          </a:p>
        </p:txBody>
      </p:sp>
      <p:sp>
        <p:nvSpPr>
          <p:cNvPr id="6" name="Rechteck 5"/>
          <p:cNvSpPr/>
          <p:nvPr/>
        </p:nvSpPr>
        <p:spPr>
          <a:xfrm>
            <a:off x="838200" y="2274838"/>
            <a:ext cx="10515600" cy="3539430"/>
          </a:xfrm>
          <a:prstGeom prst="rect">
            <a:avLst/>
          </a:prstGeom>
        </p:spPr>
        <p:txBody>
          <a:bodyPr wrap="square">
            <a:spAutoFit/>
          </a:bodyPr>
          <a:lstStyle/>
          <a:p>
            <a:r>
              <a:rPr lang="en-US" sz="2800" dirty="0"/>
              <a:t>The EU Strategy for the Danube Region (EUSDR) is a macro-regional strategy adopted by the European Commission in December 2010 and endorsed by the European Council in 2011. The Strategy was jointly developed by the Commission, together with the Danube Region countries and stakeholders, in order to address common challenges together. The Strategy seeks to create synergies and coordination between existing policies and initiatives taking place across the Danube Region.</a:t>
            </a:r>
            <a:endParaRPr lang="de-AT" sz="2800" dirty="0"/>
          </a:p>
        </p:txBody>
      </p:sp>
    </p:spTree>
    <p:extLst>
      <p:ext uri="{BB962C8B-B14F-4D97-AF65-F5344CB8AC3E}">
        <p14:creationId xmlns:p14="http://schemas.microsoft.com/office/powerpoint/2010/main" val="4148103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hlinkClick r:id="rId2"/>
              </a:rPr>
              <a:t>PA 09 | People &amp; Skills</a:t>
            </a:r>
            <a:endParaRPr lang="de-AT" dirty="0"/>
          </a:p>
        </p:txBody>
      </p:sp>
      <p:sp>
        <p:nvSpPr>
          <p:cNvPr id="3" name="Inhaltsplatzhalter 2"/>
          <p:cNvSpPr>
            <a:spLocks noGrp="1"/>
          </p:cNvSpPr>
          <p:nvPr>
            <p:ph idx="1"/>
          </p:nvPr>
        </p:nvSpPr>
        <p:spPr/>
        <p:txBody>
          <a:bodyPr>
            <a:noAutofit/>
          </a:bodyPr>
          <a:lstStyle/>
          <a:p>
            <a:r>
              <a:rPr lang="en-US" sz="4400" dirty="0"/>
              <a:t>Priority Area 09 "</a:t>
            </a:r>
            <a:r>
              <a:rPr lang="en-US" sz="4400" b="1" dirty="0"/>
              <a:t>Investing in People and Skills</a:t>
            </a:r>
            <a:r>
              <a:rPr lang="en-US" sz="4400" dirty="0"/>
              <a:t>" of the </a:t>
            </a:r>
            <a:r>
              <a:rPr lang="en-US" sz="4400" dirty="0">
                <a:hlinkClick r:id="rId3"/>
              </a:rPr>
              <a:t>EU Strategy for the Danube Region</a:t>
            </a:r>
            <a:r>
              <a:rPr lang="en-US" sz="4400" dirty="0"/>
              <a:t> is coordinated by Austria and the Republic of Moldova, with the involvement of a wide network of key players and stakeholders from the 14 countries of the Danube Region.</a:t>
            </a:r>
            <a:br>
              <a:rPr lang="en-US" sz="4400" dirty="0"/>
            </a:br>
            <a:r>
              <a:rPr lang="en-US" sz="4400" dirty="0"/>
              <a:t/>
            </a:r>
            <a:br>
              <a:rPr lang="en-US" sz="4400" dirty="0"/>
            </a:br>
            <a:endParaRPr lang="de-AT" sz="4400" dirty="0"/>
          </a:p>
        </p:txBody>
      </p:sp>
      <p:pic>
        <p:nvPicPr>
          <p:cNvPr id="5" name="Inhaltsplatzhalt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810" y="5453985"/>
            <a:ext cx="3429243" cy="1404015"/>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542773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70C0"/>
                </a:solidFill>
              </a:rPr>
              <a:t>Some Targets </a:t>
            </a:r>
            <a:r>
              <a:rPr lang="en-US" b="1" dirty="0">
                <a:solidFill>
                  <a:srgbClr val="0070C0"/>
                </a:solidFill>
              </a:rPr>
              <a:t>of Priority Area 9 </a:t>
            </a:r>
            <a:endParaRPr lang="de-AT" dirty="0">
              <a:solidFill>
                <a:srgbClr val="0070C0"/>
              </a:solidFill>
            </a:endParaRPr>
          </a:p>
        </p:txBody>
      </p:sp>
      <p:sp>
        <p:nvSpPr>
          <p:cNvPr id="3" name="Inhaltsplatzhalter 2"/>
          <p:cNvSpPr>
            <a:spLocks noGrp="1"/>
          </p:cNvSpPr>
          <p:nvPr>
            <p:ph idx="1"/>
          </p:nvPr>
        </p:nvSpPr>
        <p:spPr/>
        <p:txBody>
          <a:bodyPr/>
          <a:lstStyle/>
          <a:p>
            <a:r>
              <a:rPr lang="en-US" dirty="0"/>
              <a:t>“To foster creative partnerships at the interface of education, training and culture.” </a:t>
            </a:r>
          </a:p>
          <a:p>
            <a:r>
              <a:rPr lang="en-US" dirty="0"/>
              <a:t>“Contribution to the improvement of </a:t>
            </a:r>
            <a:r>
              <a:rPr lang="en-US" dirty="0" err="1"/>
              <a:t>labour</a:t>
            </a:r>
            <a:r>
              <a:rPr lang="en-US" dirty="0"/>
              <a:t> markets and social inclusion in the region.” </a:t>
            </a:r>
          </a:p>
          <a:p>
            <a:r>
              <a:rPr lang="en-US" dirty="0"/>
              <a:t>“Contribution to higher synergies of education systems and </a:t>
            </a:r>
            <a:r>
              <a:rPr lang="en-US" dirty="0" err="1"/>
              <a:t>labour</a:t>
            </a:r>
            <a:r>
              <a:rPr lang="en-US" dirty="0"/>
              <a:t> market demands on all levels.” </a:t>
            </a:r>
          </a:p>
          <a:p>
            <a:r>
              <a:rPr lang="en-US" dirty="0"/>
              <a:t>“Establishment and implementation of a small project funding mechanism.” </a:t>
            </a:r>
          </a:p>
        </p:txBody>
      </p:sp>
      <p:pic>
        <p:nvPicPr>
          <p:cNvPr id="4"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1571" y="5183529"/>
            <a:ext cx="3429243" cy="1404015"/>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4164898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1383" y="287852"/>
            <a:ext cx="10515600" cy="1325563"/>
          </a:xfrm>
        </p:spPr>
        <p:txBody>
          <a:bodyPr/>
          <a:lstStyle/>
          <a:p>
            <a:r>
              <a:rPr lang="de-AT" b="1" dirty="0" err="1" smtClean="0">
                <a:solidFill>
                  <a:srgbClr val="002060"/>
                </a:solidFill>
              </a:rPr>
              <a:t>Danube</a:t>
            </a:r>
            <a:r>
              <a:rPr lang="de-AT" b="1" dirty="0" smtClean="0">
                <a:solidFill>
                  <a:srgbClr val="002060"/>
                </a:solidFill>
              </a:rPr>
              <a:t> Region Seminar June 2014 Vienna</a:t>
            </a:r>
            <a:endParaRPr lang="de-AT" b="1" dirty="0">
              <a:solidFill>
                <a:srgbClr val="002060"/>
              </a:solidFill>
            </a:endParaRPr>
          </a:p>
        </p:txBody>
      </p:sp>
      <p:sp>
        <p:nvSpPr>
          <p:cNvPr id="3" name="Inhaltsplatzhalter 2"/>
          <p:cNvSpPr>
            <a:spLocks noGrp="1"/>
          </p:cNvSpPr>
          <p:nvPr>
            <p:ph idx="1"/>
          </p:nvPr>
        </p:nvSpPr>
        <p:spPr/>
        <p:txBody>
          <a:bodyPr/>
          <a:lstStyle/>
          <a:p>
            <a:r>
              <a:rPr lang="de-AT" dirty="0" err="1" smtClean="0"/>
              <a:t>eTwinning</a:t>
            </a:r>
            <a:r>
              <a:rPr lang="de-AT" dirty="0" smtClean="0"/>
              <a:t> </a:t>
            </a:r>
            <a:r>
              <a:rPr lang="de-AT" dirty="0" err="1" smtClean="0"/>
              <a:t>seminar</a:t>
            </a:r>
            <a:r>
              <a:rPr lang="de-AT" dirty="0" smtClean="0"/>
              <a:t> </a:t>
            </a:r>
            <a:r>
              <a:rPr lang="de-AT" dirty="0" err="1" smtClean="0"/>
              <a:t>for</a:t>
            </a:r>
            <a:r>
              <a:rPr lang="de-AT" dirty="0" smtClean="0"/>
              <a:t> </a:t>
            </a:r>
            <a:r>
              <a:rPr lang="de-AT" dirty="0" err="1" smtClean="0"/>
              <a:t>Danube</a:t>
            </a:r>
            <a:r>
              <a:rPr lang="de-AT" dirty="0" smtClean="0"/>
              <a:t> Region Countries</a:t>
            </a:r>
          </a:p>
          <a:p>
            <a:r>
              <a:rPr lang="de-AT" dirty="0" err="1" smtClean="0"/>
              <a:t>eTwinning</a:t>
            </a:r>
            <a:r>
              <a:rPr lang="de-AT" dirty="0" smtClean="0"/>
              <a:t> plus countries </a:t>
            </a:r>
            <a:r>
              <a:rPr lang="de-AT" dirty="0" err="1" smtClean="0"/>
              <a:t>represented</a:t>
            </a:r>
            <a:endParaRPr lang="de-AT" dirty="0" smtClean="0"/>
          </a:p>
          <a:p>
            <a:r>
              <a:rPr lang="de-AT" dirty="0" err="1" smtClean="0"/>
              <a:t>Contact</a:t>
            </a:r>
            <a:r>
              <a:rPr lang="de-AT" dirty="0" smtClean="0"/>
              <a:t> </a:t>
            </a:r>
            <a:r>
              <a:rPr lang="de-AT" dirty="0" err="1" smtClean="0"/>
              <a:t>with</a:t>
            </a:r>
            <a:r>
              <a:rPr lang="de-AT" dirty="0" smtClean="0"/>
              <a:t> </a:t>
            </a:r>
            <a:r>
              <a:rPr lang="de-AT" dirty="0" err="1" smtClean="0"/>
              <a:t>schools</a:t>
            </a:r>
            <a:r>
              <a:rPr lang="de-AT" dirty="0" smtClean="0"/>
              <a:t> </a:t>
            </a:r>
            <a:r>
              <a:rPr lang="de-AT" dirty="0" err="1" smtClean="0"/>
              <a:t>from</a:t>
            </a:r>
            <a:r>
              <a:rPr lang="de-AT" dirty="0" smtClean="0"/>
              <a:t> Ukraine </a:t>
            </a:r>
            <a:r>
              <a:rPr lang="de-AT" dirty="0" err="1" smtClean="0"/>
              <a:t>and</a:t>
            </a:r>
            <a:r>
              <a:rPr lang="de-AT" dirty="0" smtClean="0"/>
              <a:t> </a:t>
            </a:r>
            <a:r>
              <a:rPr lang="de-AT" dirty="0" err="1" smtClean="0"/>
              <a:t>Moldova</a:t>
            </a:r>
            <a:endParaRPr lang="de-AT" dirty="0" smtClean="0"/>
          </a:p>
          <a:p>
            <a:endParaRPr lang="de-AT" dirty="0"/>
          </a:p>
          <a:p>
            <a:r>
              <a:rPr lang="de-AT" dirty="0" smtClean="0"/>
              <a:t>Third </a:t>
            </a:r>
            <a:r>
              <a:rPr lang="de-AT" dirty="0" err="1" smtClean="0"/>
              <a:t>Danube</a:t>
            </a:r>
            <a:r>
              <a:rPr lang="de-AT" dirty="0" smtClean="0"/>
              <a:t> Region Forum </a:t>
            </a:r>
            <a:r>
              <a:rPr lang="de-AT" dirty="0" err="1" smtClean="0"/>
              <a:t>with</a:t>
            </a:r>
            <a:r>
              <a:rPr lang="de-AT" dirty="0" smtClean="0"/>
              <a:t> </a:t>
            </a:r>
            <a:r>
              <a:rPr lang="de-AT" dirty="0" err="1" smtClean="0"/>
              <a:t>several</a:t>
            </a:r>
            <a:r>
              <a:rPr lang="de-AT" dirty="0" smtClean="0"/>
              <a:t> </a:t>
            </a:r>
            <a:r>
              <a:rPr lang="de-AT" dirty="0" err="1" smtClean="0"/>
              <a:t>hundred</a:t>
            </a:r>
            <a:r>
              <a:rPr lang="de-AT" dirty="0" smtClean="0"/>
              <a:t> </a:t>
            </a:r>
            <a:r>
              <a:rPr lang="de-AT" dirty="0" err="1" smtClean="0"/>
              <a:t>participants</a:t>
            </a:r>
            <a:endParaRPr lang="de-AT" dirty="0" smtClean="0"/>
          </a:p>
          <a:p>
            <a:r>
              <a:rPr lang="de-AT" dirty="0" smtClean="0"/>
              <a:t>Workshops </a:t>
            </a:r>
            <a:r>
              <a:rPr lang="de-AT" dirty="0" err="1" smtClean="0"/>
              <a:t>about</a:t>
            </a:r>
            <a:r>
              <a:rPr lang="de-AT" dirty="0" smtClean="0"/>
              <a:t> different </a:t>
            </a:r>
            <a:r>
              <a:rPr lang="de-AT" dirty="0" err="1" smtClean="0"/>
              <a:t>topics</a:t>
            </a:r>
            <a:r>
              <a:rPr lang="de-AT" dirty="0" smtClean="0"/>
              <a:t> </a:t>
            </a:r>
            <a:r>
              <a:rPr lang="de-AT" dirty="0" err="1" smtClean="0"/>
              <a:t>and</a:t>
            </a:r>
            <a:r>
              <a:rPr lang="de-AT" dirty="0" smtClean="0"/>
              <a:t> </a:t>
            </a:r>
            <a:r>
              <a:rPr lang="de-AT" dirty="0" err="1" smtClean="0"/>
              <a:t>Priority</a:t>
            </a:r>
            <a:r>
              <a:rPr lang="de-AT" dirty="0" smtClean="0"/>
              <a:t> Areas</a:t>
            </a:r>
          </a:p>
          <a:p>
            <a:r>
              <a:rPr lang="de-AT" dirty="0" smtClean="0"/>
              <a:t>Lots </a:t>
            </a:r>
            <a:r>
              <a:rPr lang="de-AT" dirty="0" err="1" smtClean="0"/>
              <a:t>of</a:t>
            </a:r>
            <a:r>
              <a:rPr lang="de-AT" dirty="0" smtClean="0"/>
              <a:t> </a:t>
            </a:r>
            <a:r>
              <a:rPr lang="de-AT" dirty="0" err="1" smtClean="0"/>
              <a:t>information</a:t>
            </a:r>
            <a:r>
              <a:rPr lang="de-AT" dirty="0" smtClean="0"/>
              <a:t> </a:t>
            </a:r>
            <a:r>
              <a:rPr lang="de-AT" dirty="0" err="1" smtClean="0"/>
              <a:t>available</a:t>
            </a:r>
            <a:r>
              <a:rPr lang="de-AT" dirty="0" smtClean="0"/>
              <a:t> in </a:t>
            </a:r>
            <a:r>
              <a:rPr lang="de-AT" dirty="0" err="1" smtClean="0"/>
              <a:t>pdf</a:t>
            </a:r>
            <a:r>
              <a:rPr lang="de-AT" dirty="0" smtClean="0"/>
              <a:t> </a:t>
            </a:r>
            <a:r>
              <a:rPr lang="de-AT" dirty="0" err="1" smtClean="0"/>
              <a:t>for</a:t>
            </a:r>
            <a:r>
              <a:rPr lang="de-AT" dirty="0" smtClean="0"/>
              <a:t> </a:t>
            </a:r>
            <a:r>
              <a:rPr lang="de-AT" dirty="0" err="1" smtClean="0"/>
              <a:t>participants</a:t>
            </a:r>
            <a:r>
              <a:rPr lang="de-AT" dirty="0" smtClean="0"/>
              <a:t> </a:t>
            </a:r>
            <a:endParaRPr lang="de-AT"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427" y="5186137"/>
            <a:ext cx="3277347" cy="990826"/>
          </a:xfrm>
          <a:prstGeom prst="rect">
            <a:avLst/>
          </a:prstGeom>
        </p:spPr>
      </p:pic>
    </p:spTree>
    <p:extLst>
      <p:ext uri="{BB962C8B-B14F-4D97-AF65-F5344CB8AC3E}">
        <p14:creationId xmlns:p14="http://schemas.microsoft.com/office/powerpoint/2010/main" val="1326072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sz="9600" dirty="0" err="1" smtClean="0">
                <a:solidFill>
                  <a:schemeClr val="accent2">
                    <a:lumMod val="50000"/>
                  </a:schemeClr>
                </a:solidFill>
              </a:rPr>
              <a:t>Useful</a:t>
            </a:r>
            <a:r>
              <a:rPr lang="de-AT" sz="9600" dirty="0" smtClean="0">
                <a:solidFill>
                  <a:schemeClr val="accent2">
                    <a:lumMod val="50000"/>
                  </a:schemeClr>
                </a:solidFill>
              </a:rPr>
              <a:t> Links</a:t>
            </a:r>
            <a:endParaRPr lang="de-AT" sz="9600" dirty="0">
              <a:solidFill>
                <a:schemeClr val="accent2">
                  <a:lumMod val="50000"/>
                </a:schemeClr>
              </a:solidFill>
            </a:endParaRPr>
          </a:p>
        </p:txBody>
      </p:sp>
      <p:sp>
        <p:nvSpPr>
          <p:cNvPr id="3" name="Inhaltsplatzhalter 2"/>
          <p:cNvSpPr>
            <a:spLocks noGrp="1"/>
          </p:cNvSpPr>
          <p:nvPr>
            <p:ph idx="1"/>
          </p:nvPr>
        </p:nvSpPr>
        <p:spPr/>
        <p:txBody>
          <a:bodyPr>
            <a:normAutofit/>
          </a:bodyPr>
          <a:lstStyle/>
          <a:p>
            <a:endParaRPr lang="de-AT" dirty="0" smtClean="0"/>
          </a:p>
          <a:p>
            <a:r>
              <a:rPr lang="de-AT" dirty="0" smtClean="0">
                <a:hlinkClick r:id="rId2"/>
              </a:rPr>
              <a:t>www.</a:t>
            </a:r>
            <a:r>
              <a:rPr lang="de-AT" b="1" dirty="0" smtClean="0">
                <a:hlinkClick r:id="rId2"/>
              </a:rPr>
              <a:t>bildung</a:t>
            </a:r>
            <a:r>
              <a:rPr lang="de-AT" dirty="0" smtClean="0">
                <a:hlinkClick r:id="rId2"/>
              </a:rPr>
              <a:t>.</a:t>
            </a:r>
            <a:r>
              <a:rPr lang="de-AT" b="1" dirty="0" smtClean="0">
                <a:hlinkClick r:id="rId2"/>
              </a:rPr>
              <a:t>erasmusplus</a:t>
            </a:r>
            <a:r>
              <a:rPr lang="de-AT" dirty="0" smtClean="0">
                <a:hlinkClick r:id="rId2"/>
              </a:rPr>
              <a:t>.at</a:t>
            </a:r>
            <a:endParaRPr lang="de-AT" dirty="0" smtClean="0"/>
          </a:p>
          <a:p>
            <a:r>
              <a:rPr lang="de-AT" dirty="0" smtClean="0">
                <a:hlinkClick r:id="rId3"/>
              </a:rPr>
              <a:t>www.etwinning.net</a:t>
            </a:r>
            <a:endParaRPr lang="de-AT" dirty="0" smtClean="0"/>
          </a:p>
          <a:p>
            <a:r>
              <a:rPr lang="de-AT" u="sng" dirty="0">
                <a:solidFill>
                  <a:srgbClr val="0070C0"/>
                </a:solidFill>
                <a:hlinkClick r:id="rId4"/>
              </a:rPr>
              <a:t>http://</a:t>
            </a:r>
            <a:r>
              <a:rPr lang="de-AT" u="sng" dirty="0" smtClean="0">
                <a:solidFill>
                  <a:srgbClr val="0070C0"/>
                </a:solidFill>
                <a:hlinkClick r:id="rId4"/>
              </a:rPr>
              <a:t>www.danube-region.eu/about/priorities</a:t>
            </a:r>
            <a:endParaRPr lang="de-AT" u="sng" dirty="0" smtClean="0">
              <a:solidFill>
                <a:srgbClr val="0070C0"/>
              </a:solidFill>
            </a:endParaRPr>
          </a:p>
          <a:p>
            <a:r>
              <a:rPr lang="de-AT" u="sng" dirty="0" smtClean="0">
                <a:solidFill>
                  <a:srgbClr val="0070C0"/>
                </a:solidFill>
                <a:hlinkClick r:id="rId5"/>
              </a:rPr>
              <a:t>www.hak-linz.at</a:t>
            </a:r>
            <a:endParaRPr lang="de-AT" u="sng" dirty="0" smtClean="0">
              <a:solidFill>
                <a:srgbClr val="0070C0"/>
              </a:solidFill>
            </a:endParaRPr>
          </a:p>
          <a:p>
            <a:endParaRPr lang="de-AT" u="sng" dirty="0">
              <a:solidFill>
                <a:srgbClr val="0070C0"/>
              </a:solidFill>
            </a:endParaRPr>
          </a:p>
          <a:p>
            <a:r>
              <a:rPr lang="de-AT" dirty="0" smtClean="0">
                <a:solidFill>
                  <a:srgbClr val="0070C0"/>
                </a:solidFill>
              </a:rPr>
              <a:t>M.Huber-Kirchberger@hak-linz.at</a:t>
            </a:r>
            <a:endParaRPr lang="de-AT" dirty="0">
              <a:solidFill>
                <a:srgbClr val="0070C0"/>
              </a:solidFill>
            </a:endParaRPr>
          </a:p>
          <a:p>
            <a:endParaRPr lang="de-AT" dirty="0" smtClean="0"/>
          </a:p>
          <a:p>
            <a:endParaRPr lang="de-AT" dirty="0" smtClean="0"/>
          </a:p>
          <a:p>
            <a:endParaRPr lang="de-AT" dirty="0"/>
          </a:p>
          <a:p>
            <a:endParaRPr lang="de-AT" dirty="0"/>
          </a:p>
          <a:p>
            <a:endParaRPr lang="de-AT" dirty="0"/>
          </a:p>
          <a:p>
            <a:endParaRPr lang="de-AT" dirty="0" smtClean="0"/>
          </a:p>
          <a:p>
            <a:endParaRPr lang="de-AT" dirty="0"/>
          </a:p>
          <a:p>
            <a:endParaRPr lang="de-AT" dirty="0" smtClean="0"/>
          </a:p>
          <a:p>
            <a:endParaRPr lang="de-AT" dirty="0"/>
          </a:p>
          <a:p>
            <a:endParaRPr lang="de-AT" dirty="0" smtClean="0"/>
          </a:p>
        </p:txBody>
      </p:sp>
    </p:spTree>
    <p:extLst>
      <p:ext uri="{BB962C8B-B14F-4D97-AF65-F5344CB8AC3E}">
        <p14:creationId xmlns:p14="http://schemas.microsoft.com/office/powerpoint/2010/main" val="405174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15" y="59967"/>
            <a:ext cx="11449318" cy="6798033"/>
          </a:xfrm>
        </p:spPr>
      </p:pic>
    </p:spTree>
    <p:extLst>
      <p:ext uri="{BB962C8B-B14F-4D97-AF65-F5344CB8AC3E}">
        <p14:creationId xmlns:p14="http://schemas.microsoft.com/office/powerpoint/2010/main" val="756094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rgbClr val="C00000"/>
                </a:solidFill>
              </a:rPr>
              <a:t>LEARNING TOGETHER</a:t>
            </a:r>
            <a:endParaRPr lang="de-AT" dirty="0">
              <a:solidFill>
                <a:srgbClr val="C00000"/>
              </a:solidFill>
            </a:endParaRPr>
          </a:p>
        </p:txBody>
      </p:sp>
      <p:sp>
        <p:nvSpPr>
          <p:cNvPr id="3" name="Inhaltsplatzhalter 2"/>
          <p:cNvSpPr>
            <a:spLocks noGrp="1"/>
          </p:cNvSpPr>
          <p:nvPr>
            <p:ph idx="1"/>
          </p:nvPr>
        </p:nvSpPr>
        <p:spPr/>
        <p:txBody>
          <a:bodyPr>
            <a:normAutofit/>
          </a:bodyPr>
          <a:lstStyle/>
          <a:p>
            <a:pPr marL="0" indent="0">
              <a:buNone/>
            </a:pPr>
            <a:r>
              <a:rPr lang="de-AT" sz="3200" dirty="0" smtClean="0"/>
              <a:t>* </a:t>
            </a:r>
            <a:r>
              <a:rPr lang="de-AT" sz="3200" dirty="0" err="1" smtClean="0"/>
              <a:t>involvement</a:t>
            </a:r>
            <a:r>
              <a:rPr lang="de-AT" sz="3200" dirty="0" smtClean="0"/>
              <a:t> in </a:t>
            </a:r>
            <a:r>
              <a:rPr lang="de-AT" sz="3200" dirty="0" err="1" smtClean="0"/>
              <a:t>the</a:t>
            </a:r>
            <a:r>
              <a:rPr lang="de-AT" sz="3200" dirty="0" smtClean="0"/>
              <a:t> </a:t>
            </a:r>
            <a:r>
              <a:rPr lang="de-AT" sz="3200" dirty="0" err="1" smtClean="0"/>
              <a:t>project</a:t>
            </a:r>
            <a:r>
              <a:rPr lang="de-AT" sz="3200" dirty="0" smtClean="0"/>
              <a:t> </a:t>
            </a:r>
            <a:r>
              <a:rPr lang="de-AT" sz="3200" dirty="0" err="1" smtClean="0"/>
              <a:t>leads</a:t>
            </a:r>
            <a:r>
              <a:rPr lang="de-AT" sz="3200" dirty="0" smtClean="0"/>
              <a:t> </a:t>
            </a:r>
            <a:r>
              <a:rPr lang="de-AT" sz="3200" dirty="0" err="1" smtClean="0"/>
              <a:t>to</a:t>
            </a:r>
            <a:r>
              <a:rPr lang="de-AT" sz="3200" dirty="0" smtClean="0"/>
              <a:t> </a:t>
            </a:r>
            <a:r>
              <a:rPr lang="de-AT" sz="3200" dirty="0" err="1" smtClean="0"/>
              <a:t>higher</a:t>
            </a:r>
            <a:r>
              <a:rPr lang="de-AT" sz="3200" dirty="0" smtClean="0"/>
              <a:t> </a:t>
            </a:r>
            <a:r>
              <a:rPr lang="de-AT" sz="3200" dirty="0" err="1" smtClean="0"/>
              <a:t>motivation</a:t>
            </a:r>
            <a:endParaRPr lang="de-AT" sz="3200" dirty="0" smtClean="0"/>
          </a:p>
          <a:p>
            <a:pPr marL="0" indent="0">
              <a:buNone/>
            </a:pPr>
            <a:r>
              <a:rPr lang="de-AT" sz="3200" dirty="0"/>
              <a:t> </a:t>
            </a:r>
            <a:r>
              <a:rPr lang="de-AT" sz="3200" dirty="0" smtClean="0"/>
              <a:t>  </a:t>
            </a:r>
            <a:r>
              <a:rPr lang="de-AT" sz="3200" dirty="0" err="1" smtClean="0"/>
              <a:t>for</a:t>
            </a:r>
            <a:r>
              <a:rPr lang="de-AT" sz="3200" dirty="0" smtClean="0"/>
              <a:t> </a:t>
            </a:r>
            <a:r>
              <a:rPr lang="de-AT" sz="3200" dirty="0" err="1" smtClean="0"/>
              <a:t>learning</a:t>
            </a:r>
            <a:endParaRPr lang="de-AT" sz="3200" dirty="0" smtClean="0"/>
          </a:p>
          <a:p>
            <a:pPr marL="0" indent="0">
              <a:buNone/>
            </a:pPr>
            <a:r>
              <a:rPr lang="de-AT" sz="3200" dirty="0" smtClean="0"/>
              <a:t>* </a:t>
            </a:r>
            <a:r>
              <a:rPr lang="de-AT" sz="3200" dirty="0" err="1" smtClean="0"/>
              <a:t>gaining</a:t>
            </a:r>
            <a:r>
              <a:rPr lang="de-AT" sz="3200" dirty="0" smtClean="0"/>
              <a:t> </a:t>
            </a:r>
            <a:r>
              <a:rPr lang="de-AT" sz="3200" dirty="0" err="1" smtClean="0"/>
              <a:t>experience</a:t>
            </a:r>
            <a:r>
              <a:rPr lang="de-AT" sz="3200" dirty="0" smtClean="0"/>
              <a:t> </a:t>
            </a:r>
            <a:r>
              <a:rPr lang="de-AT" sz="3200" dirty="0" err="1" smtClean="0"/>
              <a:t>through</a:t>
            </a:r>
            <a:r>
              <a:rPr lang="de-AT" sz="3200" dirty="0" smtClean="0"/>
              <a:t> </a:t>
            </a:r>
            <a:r>
              <a:rPr lang="de-AT" sz="3200" dirty="0" err="1" smtClean="0"/>
              <a:t>work</a:t>
            </a:r>
            <a:r>
              <a:rPr lang="de-AT" sz="3200" dirty="0" smtClean="0"/>
              <a:t> in international </a:t>
            </a:r>
          </a:p>
          <a:p>
            <a:pPr marL="0" indent="0">
              <a:buNone/>
            </a:pPr>
            <a:r>
              <a:rPr lang="de-AT" sz="3200" dirty="0"/>
              <a:t> </a:t>
            </a:r>
            <a:r>
              <a:rPr lang="de-AT" sz="3200" dirty="0" smtClean="0"/>
              <a:t>  </a:t>
            </a:r>
            <a:r>
              <a:rPr lang="de-AT" sz="3200" smtClean="0"/>
              <a:t>groups</a:t>
            </a:r>
            <a:endParaRPr lang="de-AT" sz="3200" dirty="0"/>
          </a:p>
          <a:p>
            <a:pPr marL="0" indent="0">
              <a:buNone/>
            </a:pPr>
            <a:r>
              <a:rPr lang="de-AT" sz="3200" dirty="0" smtClean="0"/>
              <a:t>* </a:t>
            </a:r>
            <a:r>
              <a:rPr lang="de-AT" sz="3200" dirty="0" err="1" smtClean="0"/>
              <a:t>learning</a:t>
            </a:r>
            <a:r>
              <a:rPr lang="de-AT" sz="3200" dirty="0" smtClean="0"/>
              <a:t> </a:t>
            </a:r>
            <a:r>
              <a:rPr lang="de-AT" sz="3200" dirty="0" err="1" smtClean="0"/>
              <a:t>about</a:t>
            </a:r>
            <a:r>
              <a:rPr lang="de-AT" sz="3200" dirty="0" smtClean="0"/>
              <a:t> </a:t>
            </a:r>
            <a:r>
              <a:rPr lang="de-AT" sz="3200" dirty="0" err="1" smtClean="0"/>
              <a:t>other</a:t>
            </a:r>
            <a:r>
              <a:rPr lang="de-AT" sz="3200" dirty="0" smtClean="0"/>
              <a:t> </a:t>
            </a:r>
            <a:r>
              <a:rPr lang="de-AT" sz="3200" dirty="0" err="1" smtClean="0"/>
              <a:t>cultures</a:t>
            </a:r>
            <a:endParaRPr lang="de-AT" sz="3200" dirty="0" smtClean="0"/>
          </a:p>
          <a:p>
            <a:pPr marL="0" indent="0">
              <a:buNone/>
            </a:pPr>
            <a:r>
              <a:rPr lang="de-AT" sz="3200" dirty="0" smtClean="0"/>
              <a:t>* </a:t>
            </a:r>
            <a:r>
              <a:rPr lang="de-AT" sz="3200" dirty="0" err="1" smtClean="0"/>
              <a:t>acquiring</a:t>
            </a:r>
            <a:r>
              <a:rPr lang="de-AT" sz="3200" dirty="0" smtClean="0"/>
              <a:t> organisational </a:t>
            </a:r>
            <a:r>
              <a:rPr lang="de-AT" sz="3200" dirty="0" err="1" smtClean="0"/>
              <a:t>skills</a:t>
            </a:r>
            <a:r>
              <a:rPr lang="de-AT" sz="3200" dirty="0" smtClean="0"/>
              <a:t> </a:t>
            </a:r>
            <a:r>
              <a:rPr lang="de-AT" sz="3200" dirty="0" err="1" smtClean="0"/>
              <a:t>by</a:t>
            </a:r>
            <a:r>
              <a:rPr lang="de-AT" sz="3200" dirty="0" smtClean="0"/>
              <a:t> </a:t>
            </a:r>
            <a:r>
              <a:rPr lang="de-AT" sz="3200" dirty="0" err="1" smtClean="0"/>
              <a:t>taking</a:t>
            </a:r>
            <a:r>
              <a:rPr lang="de-AT" sz="3200" dirty="0" smtClean="0"/>
              <a:t> a </a:t>
            </a:r>
            <a:r>
              <a:rPr lang="de-AT" sz="3200" dirty="0" err="1" smtClean="0"/>
              <a:t>part</a:t>
            </a:r>
            <a:r>
              <a:rPr lang="de-AT" sz="3200" dirty="0" smtClean="0"/>
              <a:t> in </a:t>
            </a:r>
          </a:p>
          <a:p>
            <a:pPr marL="0" indent="0">
              <a:buNone/>
            </a:pPr>
            <a:r>
              <a:rPr lang="de-AT" sz="3200" dirty="0"/>
              <a:t> </a:t>
            </a:r>
            <a:r>
              <a:rPr lang="de-AT" sz="3200" dirty="0" smtClean="0"/>
              <a:t>  </a:t>
            </a:r>
            <a:r>
              <a:rPr lang="de-AT" sz="3200" dirty="0" err="1" smtClean="0"/>
              <a:t>organising</a:t>
            </a:r>
            <a:r>
              <a:rPr lang="de-AT" sz="3200" dirty="0" smtClean="0"/>
              <a:t> </a:t>
            </a:r>
            <a:r>
              <a:rPr lang="de-AT" sz="3200" dirty="0" err="1" smtClean="0"/>
              <a:t>events</a:t>
            </a:r>
            <a:endParaRPr lang="de-AT" sz="3200" dirty="0" smtClean="0"/>
          </a:p>
          <a:p>
            <a:endParaRPr lang="de-AT" sz="32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7149" y="-144856"/>
            <a:ext cx="6174851" cy="1763794"/>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559" y="5026185"/>
            <a:ext cx="4237376" cy="1734884"/>
          </a:xfrm>
          <a:prstGeom prst="rect">
            <a:avLst/>
          </a:prstGeom>
        </p:spPr>
      </p:pic>
    </p:spTree>
    <p:extLst>
      <p:ext uri="{BB962C8B-B14F-4D97-AF65-F5344CB8AC3E}">
        <p14:creationId xmlns:p14="http://schemas.microsoft.com/office/powerpoint/2010/main" val="2134582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4000" dirty="0" smtClean="0">
                <a:solidFill>
                  <a:srgbClr val="FF0000"/>
                </a:solidFill>
              </a:rPr>
              <a:t>CLIL Content </a:t>
            </a:r>
            <a:r>
              <a:rPr lang="de-AT" sz="4000" dirty="0" err="1" smtClean="0">
                <a:solidFill>
                  <a:srgbClr val="FF0000"/>
                </a:solidFill>
              </a:rPr>
              <a:t>and</a:t>
            </a:r>
            <a:r>
              <a:rPr lang="de-AT" sz="4000" dirty="0" smtClean="0">
                <a:solidFill>
                  <a:srgbClr val="FF0000"/>
                </a:solidFill>
              </a:rPr>
              <a:t> Language Integrated Learning</a:t>
            </a:r>
            <a:endParaRPr lang="de-AT" sz="4000" dirty="0">
              <a:solidFill>
                <a:srgbClr val="FF0000"/>
              </a:solidFill>
            </a:endParaRPr>
          </a:p>
        </p:txBody>
      </p:sp>
      <p:sp>
        <p:nvSpPr>
          <p:cNvPr id="3" name="Inhaltsplatzhalter 2"/>
          <p:cNvSpPr>
            <a:spLocks noGrp="1"/>
          </p:cNvSpPr>
          <p:nvPr>
            <p:ph idx="1"/>
          </p:nvPr>
        </p:nvSpPr>
        <p:spPr/>
        <p:txBody>
          <a:bodyPr/>
          <a:lstStyle/>
          <a:p>
            <a:r>
              <a:rPr lang="de-AT" dirty="0" smtClean="0"/>
              <a:t>CLIL </a:t>
            </a:r>
            <a:r>
              <a:rPr lang="de-AT" dirty="0" err="1" smtClean="0"/>
              <a:t>is</a:t>
            </a:r>
            <a:r>
              <a:rPr lang="de-AT" dirty="0" smtClean="0"/>
              <a:t> a </a:t>
            </a:r>
            <a:r>
              <a:rPr lang="de-AT" dirty="0" err="1" smtClean="0"/>
              <a:t>concept</a:t>
            </a:r>
            <a:r>
              <a:rPr lang="de-AT" dirty="0" smtClean="0"/>
              <a:t> </a:t>
            </a:r>
            <a:r>
              <a:rPr lang="de-AT" dirty="0" err="1" smtClean="0"/>
              <a:t>by</a:t>
            </a:r>
            <a:r>
              <a:rPr lang="de-AT" dirty="0" smtClean="0"/>
              <a:t> </a:t>
            </a:r>
            <a:r>
              <a:rPr lang="de-AT" dirty="0" err="1" smtClean="0"/>
              <a:t>which</a:t>
            </a:r>
            <a:r>
              <a:rPr lang="de-AT" dirty="0" smtClean="0"/>
              <a:t> </a:t>
            </a:r>
            <a:r>
              <a:rPr lang="de-AT" dirty="0" err="1" smtClean="0"/>
              <a:t>students</a:t>
            </a:r>
            <a:r>
              <a:rPr lang="de-AT" dirty="0" smtClean="0"/>
              <a:t> </a:t>
            </a:r>
            <a:r>
              <a:rPr lang="de-AT" dirty="0" err="1" smtClean="0"/>
              <a:t>are</a:t>
            </a:r>
            <a:r>
              <a:rPr lang="de-AT" dirty="0" smtClean="0"/>
              <a:t> </a:t>
            </a:r>
            <a:r>
              <a:rPr lang="de-AT" dirty="0" err="1" smtClean="0"/>
              <a:t>taught</a:t>
            </a:r>
            <a:r>
              <a:rPr lang="de-AT" dirty="0" smtClean="0"/>
              <a:t> all </a:t>
            </a:r>
            <a:r>
              <a:rPr lang="de-AT" dirty="0" err="1" smtClean="0"/>
              <a:t>subjects</a:t>
            </a:r>
            <a:r>
              <a:rPr lang="de-AT" dirty="0" smtClean="0"/>
              <a:t> in a </a:t>
            </a:r>
            <a:r>
              <a:rPr lang="de-AT" dirty="0" err="1" smtClean="0"/>
              <a:t>foreign</a:t>
            </a:r>
            <a:r>
              <a:rPr lang="de-AT" dirty="0" smtClean="0"/>
              <a:t> </a:t>
            </a:r>
            <a:r>
              <a:rPr lang="de-AT" dirty="0" err="1" smtClean="0"/>
              <a:t>langauge</a:t>
            </a:r>
            <a:r>
              <a:rPr lang="de-AT" dirty="0" smtClean="0"/>
              <a:t>, in </a:t>
            </a:r>
            <a:r>
              <a:rPr lang="de-AT" dirty="0" err="1" smtClean="0"/>
              <a:t>most</a:t>
            </a:r>
            <a:r>
              <a:rPr lang="de-AT" dirty="0" smtClean="0"/>
              <a:t> </a:t>
            </a:r>
            <a:r>
              <a:rPr lang="de-AT" dirty="0" err="1" smtClean="0"/>
              <a:t>cases</a:t>
            </a:r>
            <a:r>
              <a:rPr lang="de-AT" dirty="0" smtClean="0"/>
              <a:t> </a:t>
            </a:r>
            <a:r>
              <a:rPr lang="de-AT" dirty="0" err="1" smtClean="0"/>
              <a:t>this</a:t>
            </a:r>
            <a:r>
              <a:rPr lang="de-AT" dirty="0" smtClean="0"/>
              <a:t> </a:t>
            </a:r>
            <a:r>
              <a:rPr lang="de-AT" dirty="0" err="1" smtClean="0"/>
              <a:t>is</a:t>
            </a:r>
            <a:r>
              <a:rPr lang="de-AT" dirty="0" smtClean="0"/>
              <a:t> English</a:t>
            </a:r>
          </a:p>
          <a:p>
            <a:r>
              <a:rPr lang="de-AT" dirty="0"/>
              <a:t> </a:t>
            </a:r>
            <a:r>
              <a:rPr lang="de-AT" dirty="0" smtClean="0"/>
              <a:t>Advantages: </a:t>
            </a:r>
          </a:p>
          <a:p>
            <a:pPr lvl="1"/>
            <a:r>
              <a:rPr lang="de-AT" sz="2800" dirty="0" err="1" smtClean="0"/>
              <a:t>Excellent</a:t>
            </a:r>
            <a:r>
              <a:rPr lang="de-AT" sz="2800" dirty="0" smtClean="0"/>
              <a:t> </a:t>
            </a:r>
            <a:r>
              <a:rPr lang="de-AT" sz="2800" dirty="0" err="1" smtClean="0"/>
              <a:t>language</a:t>
            </a:r>
            <a:r>
              <a:rPr lang="de-AT" sz="2800" dirty="0" smtClean="0"/>
              <a:t> </a:t>
            </a:r>
            <a:r>
              <a:rPr lang="de-AT" sz="2800" dirty="0" err="1" smtClean="0"/>
              <a:t>practice</a:t>
            </a:r>
            <a:r>
              <a:rPr lang="de-AT" sz="2800" dirty="0" smtClean="0"/>
              <a:t> </a:t>
            </a:r>
            <a:r>
              <a:rPr lang="de-AT" sz="2800" dirty="0" err="1" smtClean="0"/>
              <a:t>as</a:t>
            </a:r>
            <a:r>
              <a:rPr lang="de-AT" sz="2800" dirty="0" smtClean="0"/>
              <a:t> </a:t>
            </a:r>
            <a:r>
              <a:rPr lang="de-AT" sz="2800" dirty="0" err="1" smtClean="0"/>
              <a:t>the</a:t>
            </a:r>
            <a:r>
              <a:rPr lang="de-AT" sz="2800" dirty="0" smtClean="0"/>
              <a:t> </a:t>
            </a:r>
            <a:r>
              <a:rPr lang="de-AT" sz="2800" dirty="0" err="1" smtClean="0"/>
              <a:t>working</a:t>
            </a:r>
            <a:r>
              <a:rPr lang="de-AT" sz="2800" dirty="0" smtClean="0"/>
              <a:t> </a:t>
            </a:r>
            <a:r>
              <a:rPr lang="de-AT" sz="2800" dirty="0" err="1" smtClean="0"/>
              <a:t>language</a:t>
            </a:r>
            <a:r>
              <a:rPr lang="de-AT" sz="2800" dirty="0" smtClean="0"/>
              <a:t> </a:t>
            </a:r>
            <a:r>
              <a:rPr lang="de-AT" sz="2800" dirty="0" err="1" smtClean="0"/>
              <a:t>is</a:t>
            </a:r>
            <a:r>
              <a:rPr lang="de-AT" sz="2800" dirty="0" smtClean="0"/>
              <a:t> English</a:t>
            </a:r>
          </a:p>
          <a:p>
            <a:pPr lvl="1"/>
            <a:r>
              <a:rPr lang="de-AT" sz="2800" dirty="0" smtClean="0"/>
              <a:t>Ideal </a:t>
            </a:r>
            <a:r>
              <a:rPr lang="de-AT" sz="2800" dirty="0" err="1" smtClean="0"/>
              <a:t>for</a:t>
            </a:r>
            <a:r>
              <a:rPr lang="de-AT" sz="2800" dirty="0" smtClean="0"/>
              <a:t> </a:t>
            </a:r>
            <a:r>
              <a:rPr lang="de-AT" sz="2800" dirty="0" err="1" smtClean="0"/>
              <a:t>spending</a:t>
            </a:r>
            <a:r>
              <a:rPr lang="de-AT" sz="2800" dirty="0" smtClean="0"/>
              <a:t> </a:t>
            </a:r>
            <a:r>
              <a:rPr lang="de-AT" sz="2800" dirty="0" err="1" smtClean="0"/>
              <a:t>some</a:t>
            </a:r>
            <a:r>
              <a:rPr lang="de-AT" sz="2800" dirty="0" smtClean="0"/>
              <a:t> time </a:t>
            </a:r>
            <a:r>
              <a:rPr lang="de-AT" sz="2800" dirty="0" err="1" smtClean="0"/>
              <a:t>abroad</a:t>
            </a:r>
            <a:r>
              <a:rPr lang="de-AT" sz="2800" dirty="0" smtClean="0"/>
              <a:t> – </a:t>
            </a:r>
            <a:r>
              <a:rPr lang="de-AT" sz="2800" dirty="0" err="1" smtClean="0"/>
              <a:t>if</a:t>
            </a:r>
            <a:r>
              <a:rPr lang="de-AT" sz="2800" dirty="0" smtClean="0"/>
              <a:t> </a:t>
            </a:r>
            <a:r>
              <a:rPr lang="de-AT" sz="2800" dirty="0" err="1" smtClean="0"/>
              <a:t>the</a:t>
            </a:r>
            <a:r>
              <a:rPr lang="de-AT" sz="2800" dirty="0" smtClean="0"/>
              <a:t> </a:t>
            </a:r>
            <a:r>
              <a:rPr lang="de-AT" sz="2800" dirty="0" err="1" smtClean="0"/>
              <a:t>working</a:t>
            </a:r>
            <a:r>
              <a:rPr lang="de-AT" sz="2800" dirty="0" smtClean="0"/>
              <a:t> </a:t>
            </a:r>
            <a:r>
              <a:rPr lang="de-AT" sz="2800" dirty="0" err="1" smtClean="0"/>
              <a:t>language</a:t>
            </a:r>
            <a:r>
              <a:rPr lang="de-AT" sz="2800" dirty="0" smtClean="0"/>
              <a:t> </a:t>
            </a:r>
            <a:r>
              <a:rPr lang="de-AT" sz="2800" dirty="0" err="1" smtClean="0"/>
              <a:t>is</a:t>
            </a:r>
            <a:r>
              <a:rPr lang="de-AT" sz="2800" dirty="0" smtClean="0"/>
              <a:t> English at </a:t>
            </a:r>
            <a:r>
              <a:rPr lang="de-AT" sz="2800" dirty="0" err="1" smtClean="0"/>
              <a:t>the</a:t>
            </a:r>
            <a:r>
              <a:rPr lang="de-AT" sz="2800" dirty="0" smtClean="0"/>
              <a:t> host </a:t>
            </a:r>
            <a:r>
              <a:rPr lang="de-AT" sz="2800" dirty="0" err="1" smtClean="0"/>
              <a:t>institution</a:t>
            </a:r>
            <a:r>
              <a:rPr lang="de-AT" sz="2800" dirty="0" smtClean="0"/>
              <a:t>, </a:t>
            </a:r>
            <a:r>
              <a:rPr lang="de-AT" sz="2800" dirty="0" err="1" smtClean="0"/>
              <a:t>there</a:t>
            </a:r>
            <a:r>
              <a:rPr lang="de-AT" sz="2800" dirty="0" smtClean="0"/>
              <a:t> </a:t>
            </a:r>
            <a:r>
              <a:rPr lang="de-AT" sz="2800" dirty="0" err="1" smtClean="0"/>
              <a:t>are</a:t>
            </a:r>
            <a:r>
              <a:rPr lang="de-AT" sz="2800" dirty="0" smtClean="0"/>
              <a:t> </a:t>
            </a:r>
            <a:r>
              <a:rPr lang="de-AT" sz="2800" dirty="0" err="1" smtClean="0"/>
              <a:t>no</a:t>
            </a:r>
            <a:r>
              <a:rPr lang="de-AT" sz="2800" dirty="0" smtClean="0"/>
              <a:t> </a:t>
            </a:r>
            <a:r>
              <a:rPr lang="de-AT" sz="2800" dirty="0" err="1" smtClean="0"/>
              <a:t>language</a:t>
            </a:r>
            <a:r>
              <a:rPr lang="de-AT" sz="2800" dirty="0" smtClean="0"/>
              <a:t> </a:t>
            </a:r>
            <a:r>
              <a:rPr lang="de-AT" sz="2800" dirty="0" err="1" smtClean="0"/>
              <a:t>problems</a:t>
            </a:r>
            <a:r>
              <a:rPr lang="de-AT" sz="2800" dirty="0" smtClean="0"/>
              <a:t> </a:t>
            </a:r>
          </a:p>
          <a:p>
            <a:pPr lvl="1"/>
            <a:r>
              <a:rPr lang="de-AT" sz="2800" dirty="0" smtClean="0"/>
              <a:t>Scientific </a:t>
            </a:r>
            <a:r>
              <a:rPr lang="de-AT" sz="2800" dirty="0" err="1" smtClean="0"/>
              <a:t>literature</a:t>
            </a:r>
            <a:r>
              <a:rPr lang="de-AT" sz="2800" dirty="0" smtClean="0"/>
              <a:t> </a:t>
            </a:r>
            <a:r>
              <a:rPr lang="de-AT" sz="2800" dirty="0" err="1" smtClean="0"/>
              <a:t>and</a:t>
            </a:r>
            <a:r>
              <a:rPr lang="de-AT" sz="2800" dirty="0" smtClean="0"/>
              <a:t> </a:t>
            </a:r>
            <a:r>
              <a:rPr lang="de-AT" sz="2800" dirty="0" err="1" smtClean="0"/>
              <a:t>courses</a:t>
            </a:r>
            <a:r>
              <a:rPr lang="de-AT" sz="2800" dirty="0" smtClean="0"/>
              <a:t> at </a:t>
            </a:r>
            <a:r>
              <a:rPr lang="de-AT" sz="2800" dirty="0" err="1" smtClean="0"/>
              <a:t>university</a:t>
            </a:r>
            <a:r>
              <a:rPr lang="de-AT" sz="2800" dirty="0" smtClean="0"/>
              <a:t> </a:t>
            </a:r>
            <a:r>
              <a:rPr lang="de-AT" sz="2800" dirty="0" err="1" smtClean="0"/>
              <a:t>level</a:t>
            </a:r>
            <a:r>
              <a:rPr lang="de-AT" sz="2800" dirty="0" smtClean="0"/>
              <a:t> </a:t>
            </a:r>
            <a:r>
              <a:rPr lang="de-AT" sz="2800" dirty="0" err="1" smtClean="0"/>
              <a:t>can</a:t>
            </a:r>
            <a:r>
              <a:rPr lang="de-AT" sz="2800" dirty="0" smtClean="0"/>
              <a:t> </a:t>
            </a:r>
            <a:r>
              <a:rPr lang="de-AT" sz="2800" dirty="0" err="1" smtClean="0"/>
              <a:t>easily</a:t>
            </a:r>
            <a:r>
              <a:rPr lang="de-AT" sz="2800" dirty="0" smtClean="0"/>
              <a:t> </a:t>
            </a:r>
            <a:r>
              <a:rPr lang="de-AT" sz="2800" dirty="0" err="1" smtClean="0"/>
              <a:t>be</a:t>
            </a:r>
            <a:r>
              <a:rPr lang="de-AT" sz="2800" dirty="0" smtClean="0"/>
              <a:t> </a:t>
            </a:r>
            <a:r>
              <a:rPr lang="de-AT" sz="2800" dirty="0" err="1" smtClean="0"/>
              <a:t>followed</a:t>
            </a:r>
            <a:endParaRPr lang="de-AT" sz="2800" dirty="0" smtClean="0"/>
          </a:p>
          <a:p>
            <a:pPr lvl="1"/>
            <a:r>
              <a:rPr lang="de-AT" sz="2800" dirty="0" smtClean="0"/>
              <a:t>Knowledge </a:t>
            </a:r>
            <a:r>
              <a:rPr lang="de-AT" sz="2800" dirty="0" err="1" smtClean="0"/>
              <a:t>and</a:t>
            </a:r>
            <a:r>
              <a:rPr lang="de-AT" sz="2800" dirty="0" smtClean="0"/>
              <a:t> </a:t>
            </a:r>
            <a:r>
              <a:rPr lang="de-AT" sz="2800" dirty="0" err="1" smtClean="0"/>
              <a:t>vocabulary</a:t>
            </a:r>
            <a:r>
              <a:rPr lang="de-AT" sz="2800" dirty="0" smtClean="0"/>
              <a:t> </a:t>
            </a:r>
            <a:r>
              <a:rPr lang="de-AT" sz="2800" dirty="0" err="1" smtClean="0"/>
              <a:t>is</a:t>
            </a:r>
            <a:r>
              <a:rPr lang="de-AT" sz="2800" dirty="0" smtClean="0"/>
              <a:t> </a:t>
            </a:r>
            <a:r>
              <a:rPr lang="de-AT" sz="2800" dirty="0" err="1" smtClean="0"/>
              <a:t>acquired</a:t>
            </a:r>
            <a:r>
              <a:rPr lang="de-AT" sz="2800" dirty="0" smtClean="0"/>
              <a:t> in English – </a:t>
            </a:r>
            <a:r>
              <a:rPr lang="de-AT" sz="2800" dirty="0" err="1" smtClean="0"/>
              <a:t>the</a:t>
            </a:r>
            <a:r>
              <a:rPr lang="de-AT" sz="2800" dirty="0" smtClean="0"/>
              <a:t> ideal </a:t>
            </a:r>
            <a:r>
              <a:rPr lang="de-AT" sz="2800" dirty="0" err="1" smtClean="0"/>
              <a:t>basis</a:t>
            </a:r>
            <a:r>
              <a:rPr lang="de-AT" sz="2800" dirty="0" smtClean="0"/>
              <a:t> </a:t>
            </a:r>
            <a:r>
              <a:rPr lang="de-AT" sz="2800" dirty="0" err="1" smtClean="0"/>
              <a:t>for</a:t>
            </a:r>
            <a:r>
              <a:rPr lang="de-AT" sz="2800" dirty="0" smtClean="0"/>
              <a:t> </a:t>
            </a:r>
            <a:r>
              <a:rPr lang="de-AT" sz="2800" dirty="0" err="1" smtClean="0"/>
              <a:t>working</a:t>
            </a:r>
            <a:r>
              <a:rPr lang="de-AT" sz="2800" dirty="0" smtClean="0"/>
              <a:t> in an international </a:t>
            </a:r>
            <a:r>
              <a:rPr lang="de-AT" sz="2800" dirty="0" err="1" smtClean="0"/>
              <a:t>team</a:t>
            </a:r>
            <a:r>
              <a:rPr lang="de-AT" sz="2800" dirty="0" smtClean="0"/>
              <a:t> </a:t>
            </a:r>
            <a:r>
              <a:rPr lang="de-AT" sz="2800" dirty="0" err="1" smtClean="0"/>
              <a:t>anywhere</a:t>
            </a:r>
            <a:r>
              <a:rPr lang="de-AT" sz="2800" dirty="0" smtClean="0"/>
              <a:t> after </a:t>
            </a:r>
            <a:r>
              <a:rPr lang="de-AT" sz="2800" dirty="0" err="1" smtClean="0"/>
              <a:t>graduation</a:t>
            </a:r>
            <a:endParaRPr lang="de-AT" sz="2800" dirty="0" smtClean="0"/>
          </a:p>
          <a:p>
            <a:pPr marL="457200" lvl="1" indent="0">
              <a:buNone/>
            </a:pPr>
            <a:endParaRPr lang="de-AT" sz="28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8090" y="0"/>
            <a:ext cx="2924157" cy="835261"/>
          </a:xfrm>
          <a:prstGeom prst="rect">
            <a:avLst/>
          </a:prstGeom>
        </p:spPr>
      </p:pic>
    </p:spTree>
    <p:extLst>
      <p:ext uri="{BB962C8B-B14F-4D97-AF65-F5344CB8AC3E}">
        <p14:creationId xmlns:p14="http://schemas.microsoft.com/office/powerpoint/2010/main" val="2730122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rgbClr val="C00000"/>
                </a:solidFill>
              </a:rPr>
              <a:t>PROMOTING TOURISM</a:t>
            </a:r>
            <a:endParaRPr lang="de-AT" dirty="0">
              <a:solidFill>
                <a:srgbClr val="C00000"/>
              </a:solidFill>
            </a:endParaRPr>
          </a:p>
        </p:txBody>
      </p:sp>
      <p:sp>
        <p:nvSpPr>
          <p:cNvPr id="3" name="Inhaltsplatzhalter 2"/>
          <p:cNvSpPr>
            <a:spLocks noGrp="1"/>
          </p:cNvSpPr>
          <p:nvPr>
            <p:ph idx="1"/>
          </p:nvPr>
        </p:nvSpPr>
        <p:spPr/>
        <p:txBody>
          <a:bodyPr/>
          <a:lstStyle/>
          <a:p>
            <a:r>
              <a:rPr lang="de-AT" dirty="0"/>
              <a:t> </a:t>
            </a:r>
            <a:r>
              <a:rPr lang="de-AT" sz="4000" dirty="0" err="1" smtClean="0"/>
              <a:t>sourcing</a:t>
            </a:r>
            <a:r>
              <a:rPr lang="de-AT" sz="4000" dirty="0" smtClean="0"/>
              <a:t> </a:t>
            </a:r>
            <a:r>
              <a:rPr lang="de-AT" sz="4000" dirty="0" err="1" smtClean="0"/>
              <a:t>information</a:t>
            </a:r>
            <a:r>
              <a:rPr lang="de-AT" sz="4000" dirty="0" smtClean="0"/>
              <a:t> </a:t>
            </a:r>
            <a:r>
              <a:rPr lang="de-AT" sz="4000" dirty="0" err="1" smtClean="0"/>
              <a:t>about</a:t>
            </a:r>
            <a:r>
              <a:rPr lang="de-AT" sz="4000" dirty="0" smtClean="0"/>
              <a:t> </a:t>
            </a:r>
            <a:r>
              <a:rPr lang="de-AT" sz="4000" dirty="0" err="1" smtClean="0"/>
              <a:t>touristic</a:t>
            </a:r>
            <a:r>
              <a:rPr lang="de-AT" sz="4000" dirty="0" smtClean="0"/>
              <a:t> </a:t>
            </a:r>
            <a:r>
              <a:rPr lang="de-AT" sz="4000" dirty="0" err="1" smtClean="0"/>
              <a:t>possibilities</a:t>
            </a:r>
            <a:r>
              <a:rPr lang="de-AT" sz="4000" dirty="0" smtClean="0"/>
              <a:t> </a:t>
            </a:r>
          </a:p>
          <a:p>
            <a:r>
              <a:rPr lang="de-AT" sz="4000" dirty="0" smtClean="0"/>
              <a:t> </a:t>
            </a:r>
            <a:r>
              <a:rPr lang="de-AT" sz="4000" dirty="0" err="1" smtClean="0"/>
              <a:t>promoting</a:t>
            </a:r>
            <a:r>
              <a:rPr lang="de-AT" sz="4000" dirty="0" smtClean="0"/>
              <a:t> </a:t>
            </a:r>
            <a:r>
              <a:rPr lang="de-AT" sz="4000" dirty="0" err="1" smtClean="0"/>
              <a:t>the</a:t>
            </a:r>
            <a:r>
              <a:rPr lang="de-AT" sz="4000" dirty="0" smtClean="0"/>
              <a:t> </a:t>
            </a:r>
            <a:r>
              <a:rPr lang="de-AT" sz="4000" dirty="0" err="1" smtClean="0"/>
              <a:t>own</a:t>
            </a:r>
            <a:r>
              <a:rPr lang="de-AT" sz="4000" dirty="0" smtClean="0"/>
              <a:t> </a:t>
            </a:r>
            <a:r>
              <a:rPr lang="de-AT" sz="4000" dirty="0" err="1" smtClean="0"/>
              <a:t>town</a:t>
            </a:r>
            <a:r>
              <a:rPr lang="de-AT" sz="4000" dirty="0" smtClean="0"/>
              <a:t> </a:t>
            </a:r>
            <a:r>
              <a:rPr lang="de-AT" sz="4000" dirty="0" err="1" smtClean="0"/>
              <a:t>or</a:t>
            </a:r>
            <a:r>
              <a:rPr lang="de-AT" sz="4000" dirty="0" smtClean="0"/>
              <a:t> </a:t>
            </a:r>
            <a:r>
              <a:rPr lang="de-AT" sz="4000" dirty="0" err="1" smtClean="0"/>
              <a:t>region</a:t>
            </a:r>
            <a:r>
              <a:rPr lang="de-AT" sz="4000" dirty="0" smtClean="0"/>
              <a:t> </a:t>
            </a:r>
            <a:r>
              <a:rPr lang="de-AT" sz="4000" dirty="0" err="1" smtClean="0"/>
              <a:t>to</a:t>
            </a:r>
            <a:r>
              <a:rPr lang="de-AT" sz="4000" dirty="0" smtClean="0"/>
              <a:t> </a:t>
            </a:r>
            <a:r>
              <a:rPr lang="de-AT" sz="4000" dirty="0" err="1" smtClean="0"/>
              <a:t>others</a:t>
            </a:r>
            <a:endParaRPr lang="de-AT" sz="4000" dirty="0" smtClean="0"/>
          </a:p>
          <a:p>
            <a:r>
              <a:rPr lang="de-AT" sz="4000" dirty="0"/>
              <a:t> </a:t>
            </a:r>
            <a:r>
              <a:rPr lang="de-AT" sz="4000" dirty="0" err="1" smtClean="0"/>
              <a:t>devising</a:t>
            </a:r>
            <a:r>
              <a:rPr lang="de-AT" sz="4000" dirty="0" smtClean="0"/>
              <a:t> a </a:t>
            </a:r>
            <a:r>
              <a:rPr lang="de-AT" sz="4000" dirty="0" err="1" smtClean="0"/>
              <a:t>strategy</a:t>
            </a:r>
            <a:r>
              <a:rPr lang="de-AT" sz="4000" dirty="0" smtClean="0"/>
              <a:t> </a:t>
            </a:r>
            <a:r>
              <a:rPr lang="de-AT" sz="4000" dirty="0" err="1" smtClean="0"/>
              <a:t>for</a:t>
            </a:r>
            <a:r>
              <a:rPr lang="de-AT" sz="4000" dirty="0" smtClean="0"/>
              <a:t> </a:t>
            </a:r>
            <a:r>
              <a:rPr lang="de-AT" sz="4000" dirty="0" err="1" smtClean="0"/>
              <a:t>attracting</a:t>
            </a:r>
            <a:r>
              <a:rPr lang="de-AT" sz="4000" dirty="0" smtClean="0"/>
              <a:t> </a:t>
            </a:r>
            <a:r>
              <a:rPr lang="de-AT" sz="4000" dirty="0" err="1" smtClean="0"/>
              <a:t>tourists</a:t>
            </a:r>
            <a:endParaRPr lang="de-AT" sz="4000" dirty="0" smtClean="0"/>
          </a:p>
          <a:p>
            <a:r>
              <a:rPr lang="de-AT" sz="4000" dirty="0"/>
              <a:t> </a:t>
            </a:r>
            <a:r>
              <a:rPr lang="de-AT" sz="4000" dirty="0" err="1" smtClean="0"/>
              <a:t>sharing</a:t>
            </a:r>
            <a:r>
              <a:rPr lang="de-AT" sz="4000" dirty="0" smtClean="0"/>
              <a:t> </a:t>
            </a:r>
            <a:r>
              <a:rPr lang="de-AT" sz="4000" dirty="0" err="1" smtClean="0"/>
              <a:t>experiences</a:t>
            </a:r>
            <a:r>
              <a:rPr lang="de-AT" sz="4000" dirty="0" smtClean="0"/>
              <a:t> </a:t>
            </a:r>
            <a:r>
              <a:rPr lang="de-AT" sz="4000" dirty="0" err="1" smtClean="0"/>
              <a:t>and</a:t>
            </a:r>
            <a:r>
              <a:rPr lang="de-AT" sz="4000" dirty="0" smtClean="0"/>
              <a:t> </a:t>
            </a:r>
            <a:r>
              <a:rPr lang="de-AT" sz="4000" dirty="0" err="1" smtClean="0"/>
              <a:t>expectations</a:t>
            </a:r>
            <a:r>
              <a:rPr lang="de-AT" sz="4000" dirty="0" smtClean="0"/>
              <a:t> </a:t>
            </a:r>
            <a:r>
              <a:rPr lang="de-AT" sz="4000" dirty="0" err="1" smtClean="0"/>
              <a:t>to</a:t>
            </a:r>
            <a:r>
              <a:rPr lang="de-AT" sz="4000" dirty="0" smtClean="0"/>
              <a:t>  </a:t>
            </a:r>
          </a:p>
          <a:p>
            <a:pPr marL="0" indent="0">
              <a:buNone/>
            </a:pPr>
            <a:r>
              <a:rPr lang="de-AT" sz="4000" dirty="0"/>
              <a:t> </a:t>
            </a:r>
            <a:r>
              <a:rPr lang="de-AT" sz="4000" dirty="0" smtClean="0"/>
              <a:t>  </a:t>
            </a:r>
            <a:r>
              <a:rPr lang="de-AT" sz="4000" dirty="0" err="1" smtClean="0"/>
              <a:t>become</a:t>
            </a:r>
            <a:r>
              <a:rPr lang="de-AT" sz="4000" dirty="0" smtClean="0"/>
              <a:t> </a:t>
            </a:r>
            <a:r>
              <a:rPr lang="de-AT" sz="4000" dirty="0" err="1" smtClean="0"/>
              <a:t>advisors</a:t>
            </a:r>
            <a:endParaRPr lang="de-AT" sz="40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5042" y="0"/>
            <a:ext cx="5577205" cy="1593082"/>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4581187"/>
            <a:ext cx="5821680" cy="2383536"/>
          </a:xfrm>
          <a:prstGeom prst="rect">
            <a:avLst/>
          </a:prstGeom>
        </p:spPr>
      </p:pic>
    </p:spTree>
    <p:extLst>
      <p:ext uri="{BB962C8B-B14F-4D97-AF65-F5344CB8AC3E}">
        <p14:creationId xmlns:p14="http://schemas.microsoft.com/office/powerpoint/2010/main" val="86788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rgbClr val="C00000"/>
                </a:solidFill>
              </a:rPr>
              <a:t>EMPLOYABILITY</a:t>
            </a:r>
            <a:endParaRPr lang="de-AT" dirty="0">
              <a:solidFill>
                <a:srgbClr val="C00000"/>
              </a:solidFill>
            </a:endParaRPr>
          </a:p>
        </p:txBody>
      </p:sp>
      <p:sp>
        <p:nvSpPr>
          <p:cNvPr id="3" name="Inhaltsplatzhalter 2"/>
          <p:cNvSpPr>
            <a:spLocks noGrp="1"/>
          </p:cNvSpPr>
          <p:nvPr>
            <p:ph idx="1"/>
          </p:nvPr>
        </p:nvSpPr>
        <p:spPr/>
        <p:txBody>
          <a:bodyPr/>
          <a:lstStyle/>
          <a:p>
            <a:r>
              <a:rPr lang="de-AT" dirty="0" smtClean="0"/>
              <a:t> </a:t>
            </a:r>
            <a:r>
              <a:rPr lang="de-AT" dirty="0" err="1" smtClean="0"/>
              <a:t>improve</a:t>
            </a:r>
            <a:r>
              <a:rPr lang="de-AT" dirty="0" smtClean="0"/>
              <a:t> </a:t>
            </a:r>
            <a:r>
              <a:rPr lang="de-AT" dirty="0" err="1" smtClean="0"/>
              <a:t>skills</a:t>
            </a:r>
            <a:r>
              <a:rPr lang="de-AT" dirty="0" smtClean="0"/>
              <a:t> </a:t>
            </a:r>
            <a:r>
              <a:rPr lang="de-AT" dirty="0" err="1" smtClean="0"/>
              <a:t>to</a:t>
            </a:r>
            <a:r>
              <a:rPr lang="de-AT" dirty="0" smtClean="0"/>
              <a:t> </a:t>
            </a:r>
            <a:r>
              <a:rPr lang="de-AT" dirty="0" err="1" smtClean="0"/>
              <a:t>become</a:t>
            </a:r>
            <a:r>
              <a:rPr lang="de-AT" dirty="0" smtClean="0"/>
              <a:t> </a:t>
            </a:r>
            <a:r>
              <a:rPr lang="de-AT" dirty="0" err="1" smtClean="0"/>
              <a:t>attractive</a:t>
            </a:r>
            <a:r>
              <a:rPr lang="de-AT" dirty="0" smtClean="0"/>
              <a:t> </a:t>
            </a:r>
            <a:r>
              <a:rPr lang="de-AT" dirty="0" err="1" smtClean="0"/>
              <a:t>for</a:t>
            </a:r>
            <a:r>
              <a:rPr lang="de-AT" dirty="0" smtClean="0"/>
              <a:t> </a:t>
            </a:r>
            <a:r>
              <a:rPr lang="de-AT" dirty="0" err="1" smtClean="0"/>
              <a:t>prospective</a:t>
            </a:r>
            <a:r>
              <a:rPr lang="de-AT" dirty="0" smtClean="0"/>
              <a:t> </a:t>
            </a:r>
            <a:r>
              <a:rPr lang="de-AT" dirty="0" err="1" smtClean="0"/>
              <a:t>employers</a:t>
            </a:r>
            <a:endParaRPr lang="de-AT" dirty="0" smtClean="0"/>
          </a:p>
          <a:p>
            <a:r>
              <a:rPr lang="de-AT" dirty="0"/>
              <a:t> </a:t>
            </a:r>
            <a:r>
              <a:rPr lang="de-AT" dirty="0" err="1" smtClean="0"/>
              <a:t>gain</a:t>
            </a:r>
            <a:r>
              <a:rPr lang="de-AT" dirty="0" smtClean="0"/>
              <a:t> </a:t>
            </a:r>
            <a:r>
              <a:rPr lang="de-AT" dirty="0" err="1" smtClean="0"/>
              <a:t>knowlede</a:t>
            </a:r>
            <a:r>
              <a:rPr lang="de-AT" dirty="0" smtClean="0"/>
              <a:t> </a:t>
            </a:r>
            <a:r>
              <a:rPr lang="de-AT" dirty="0" err="1" smtClean="0"/>
              <a:t>about</a:t>
            </a:r>
            <a:r>
              <a:rPr lang="de-AT" dirty="0" smtClean="0"/>
              <a:t> all </a:t>
            </a:r>
            <a:r>
              <a:rPr lang="de-AT" dirty="0" err="1" smtClean="0"/>
              <a:t>aspects</a:t>
            </a:r>
            <a:r>
              <a:rPr lang="de-AT" dirty="0" smtClean="0"/>
              <a:t> </a:t>
            </a:r>
            <a:r>
              <a:rPr lang="de-AT" dirty="0" err="1" smtClean="0"/>
              <a:t>of</a:t>
            </a:r>
            <a:r>
              <a:rPr lang="de-AT" dirty="0" smtClean="0"/>
              <a:t> </a:t>
            </a:r>
            <a:r>
              <a:rPr lang="de-AT" dirty="0" err="1" smtClean="0"/>
              <a:t>the</a:t>
            </a:r>
            <a:r>
              <a:rPr lang="de-AT" dirty="0" smtClean="0"/>
              <a:t> </a:t>
            </a:r>
            <a:r>
              <a:rPr lang="de-AT" dirty="0" err="1" smtClean="0"/>
              <a:t>Danube</a:t>
            </a:r>
            <a:r>
              <a:rPr lang="de-AT" dirty="0" smtClean="0"/>
              <a:t> Region </a:t>
            </a:r>
          </a:p>
          <a:p>
            <a:r>
              <a:rPr lang="de-AT" dirty="0"/>
              <a:t> </a:t>
            </a:r>
            <a:r>
              <a:rPr lang="de-AT" dirty="0" err="1" smtClean="0"/>
              <a:t>build</a:t>
            </a:r>
            <a:r>
              <a:rPr lang="de-AT" dirty="0" smtClean="0"/>
              <a:t> </a:t>
            </a:r>
            <a:r>
              <a:rPr lang="de-AT" dirty="0" err="1" smtClean="0"/>
              <a:t>up</a:t>
            </a:r>
            <a:r>
              <a:rPr lang="de-AT" dirty="0" smtClean="0"/>
              <a:t> a </a:t>
            </a:r>
            <a:r>
              <a:rPr lang="de-AT" dirty="0" err="1" smtClean="0"/>
              <a:t>network</a:t>
            </a:r>
            <a:r>
              <a:rPr lang="de-AT" dirty="0" smtClean="0"/>
              <a:t> </a:t>
            </a:r>
            <a:r>
              <a:rPr lang="de-AT" dirty="0" err="1" smtClean="0"/>
              <a:t>of</a:t>
            </a:r>
            <a:r>
              <a:rPr lang="de-AT" dirty="0" smtClean="0"/>
              <a:t> </a:t>
            </a:r>
            <a:r>
              <a:rPr lang="de-AT" dirty="0" err="1" smtClean="0"/>
              <a:t>companies</a:t>
            </a:r>
            <a:r>
              <a:rPr lang="de-AT" dirty="0" smtClean="0"/>
              <a:t> </a:t>
            </a:r>
            <a:r>
              <a:rPr lang="de-AT" dirty="0" err="1" smtClean="0"/>
              <a:t>interested</a:t>
            </a:r>
            <a:r>
              <a:rPr lang="de-AT" dirty="0" smtClean="0"/>
              <a:t> in </a:t>
            </a:r>
            <a:r>
              <a:rPr lang="de-AT" dirty="0" err="1" smtClean="0"/>
              <a:t>hiring</a:t>
            </a:r>
            <a:r>
              <a:rPr lang="de-AT" dirty="0" smtClean="0"/>
              <a:t> </a:t>
            </a:r>
            <a:r>
              <a:rPr lang="de-AT" dirty="0" err="1" smtClean="0"/>
              <a:t>graduates</a:t>
            </a:r>
            <a:endParaRPr lang="de-AT" dirty="0" smtClean="0"/>
          </a:p>
          <a:p>
            <a:r>
              <a:rPr lang="de-AT" dirty="0"/>
              <a:t> </a:t>
            </a:r>
            <a:r>
              <a:rPr lang="de-AT" dirty="0" err="1" smtClean="0"/>
              <a:t>compare</a:t>
            </a:r>
            <a:r>
              <a:rPr lang="de-AT" dirty="0" smtClean="0"/>
              <a:t> </a:t>
            </a:r>
            <a:r>
              <a:rPr lang="de-AT" dirty="0" err="1" smtClean="0"/>
              <a:t>job</a:t>
            </a:r>
            <a:r>
              <a:rPr lang="de-AT" dirty="0" smtClean="0"/>
              <a:t> </a:t>
            </a:r>
            <a:r>
              <a:rPr lang="de-AT" dirty="0" err="1" smtClean="0"/>
              <a:t>center</a:t>
            </a:r>
            <a:r>
              <a:rPr lang="de-AT" dirty="0" smtClean="0"/>
              <a:t> </a:t>
            </a:r>
            <a:r>
              <a:rPr lang="de-AT" dirty="0" err="1" smtClean="0"/>
              <a:t>practices</a:t>
            </a:r>
            <a:r>
              <a:rPr lang="de-AT" dirty="0" smtClean="0"/>
              <a:t> in different countries</a:t>
            </a:r>
          </a:p>
          <a:p>
            <a:r>
              <a:rPr lang="de-AT" dirty="0"/>
              <a:t> </a:t>
            </a:r>
            <a:r>
              <a:rPr lang="de-AT" dirty="0" err="1" smtClean="0"/>
              <a:t>investigate</a:t>
            </a:r>
            <a:r>
              <a:rPr lang="de-AT" dirty="0" smtClean="0"/>
              <a:t> </a:t>
            </a:r>
            <a:r>
              <a:rPr lang="de-AT" dirty="0" err="1" smtClean="0"/>
              <a:t>job</a:t>
            </a:r>
            <a:r>
              <a:rPr lang="de-AT" dirty="0" smtClean="0"/>
              <a:t> </a:t>
            </a:r>
            <a:r>
              <a:rPr lang="de-AT" dirty="0" err="1" smtClean="0"/>
              <a:t>creation</a:t>
            </a:r>
            <a:r>
              <a:rPr lang="de-AT" dirty="0" smtClean="0"/>
              <a:t> </a:t>
            </a:r>
            <a:r>
              <a:rPr lang="de-AT" dirty="0" err="1" smtClean="0"/>
              <a:t>schemes</a:t>
            </a:r>
            <a:endParaRPr lang="de-AT" dirty="0" smtClean="0"/>
          </a:p>
          <a:p>
            <a:r>
              <a:rPr lang="de-AT" dirty="0" smtClean="0"/>
              <a:t> </a:t>
            </a:r>
            <a:r>
              <a:rPr lang="de-AT" dirty="0" err="1" smtClean="0"/>
              <a:t>set</a:t>
            </a:r>
            <a:r>
              <a:rPr lang="de-AT" dirty="0" smtClean="0"/>
              <a:t> </a:t>
            </a:r>
            <a:r>
              <a:rPr lang="de-AT" dirty="0" err="1" smtClean="0"/>
              <a:t>up</a:t>
            </a:r>
            <a:r>
              <a:rPr lang="de-AT" dirty="0" smtClean="0"/>
              <a:t> an online </a:t>
            </a:r>
            <a:r>
              <a:rPr lang="de-AT" dirty="0" err="1" smtClean="0"/>
              <a:t>careers</a:t>
            </a:r>
            <a:r>
              <a:rPr lang="de-AT" dirty="0" smtClean="0"/>
              <a:t>´ </a:t>
            </a:r>
            <a:r>
              <a:rPr lang="de-AT" dirty="0" err="1" smtClean="0"/>
              <a:t>forum</a:t>
            </a:r>
            <a:endParaRPr lang="de-AT" dirty="0" smtClean="0"/>
          </a:p>
          <a:p>
            <a:r>
              <a:rPr lang="de-AT" dirty="0"/>
              <a:t> </a:t>
            </a:r>
            <a:r>
              <a:rPr lang="de-AT" dirty="0" err="1" smtClean="0"/>
              <a:t>cooperation</a:t>
            </a:r>
            <a:r>
              <a:rPr lang="de-AT" dirty="0" smtClean="0"/>
              <a:t> </a:t>
            </a:r>
            <a:r>
              <a:rPr lang="de-AT" dirty="0" err="1" smtClean="0"/>
              <a:t>with</a:t>
            </a:r>
            <a:r>
              <a:rPr lang="de-AT" dirty="0" smtClean="0"/>
              <a:t> </a:t>
            </a:r>
            <a:r>
              <a:rPr lang="de-AT" dirty="0" err="1" smtClean="0"/>
              <a:t>careers</a:t>
            </a:r>
            <a:r>
              <a:rPr lang="de-AT" dirty="0" smtClean="0"/>
              <a:t>´ </a:t>
            </a:r>
            <a:r>
              <a:rPr lang="de-AT" dirty="0" err="1" smtClean="0"/>
              <a:t>agencies</a:t>
            </a:r>
            <a:endParaRPr lang="de-AT"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1251" y="51033"/>
            <a:ext cx="5976450" cy="1707123"/>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486" y="4902804"/>
            <a:ext cx="5130514" cy="2100556"/>
          </a:xfrm>
          <a:prstGeom prst="rect">
            <a:avLst/>
          </a:prstGeom>
        </p:spPr>
      </p:pic>
    </p:spTree>
    <p:extLst>
      <p:ext uri="{BB962C8B-B14F-4D97-AF65-F5344CB8AC3E}">
        <p14:creationId xmlns:p14="http://schemas.microsoft.com/office/powerpoint/2010/main" val="249294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rgbClr val="C00000"/>
                </a:solidFill>
              </a:rPr>
              <a:t>SCHOOLS</a:t>
            </a:r>
            <a:endParaRPr lang="de-AT" dirty="0">
              <a:solidFill>
                <a:srgbClr val="C00000"/>
              </a:solidFill>
            </a:endParaRPr>
          </a:p>
        </p:txBody>
      </p:sp>
      <p:sp>
        <p:nvSpPr>
          <p:cNvPr id="3" name="Inhaltsplatzhalter 2"/>
          <p:cNvSpPr>
            <a:spLocks noGrp="1"/>
          </p:cNvSpPr>
          <p:nvPr>
            <p:ph idx="1"/>
          </p:nvPr>
        </p:nvSpPr>
        <p:spPr/>
        <p:txBody>
          <a:bodyPr/>
          <a:lstStyle/>
          <a:p>
            <a:r>
              <a:rPr lang="en-US" b="1" dirty="0" err="1" smtClean="0">
                <a:solidFill>
                  <a:schemeClr val="accent1">
                    <a:lumMod val="75000"/>
                  </a:schemeClr>
                </a:solidFill>
              </a:rPr>
              <a:t>Gimnazium</a:t>
            </a:r>
            <a:r>
              <a:rPr lang="en-US" b="1" dirty="0" smtClean="0">
                <a:solidFill>
                  <a:schemeClr val="accent1">
                    <a:lumMod val="75000"/>
                  </a:schemeClr>
                </a:solidFill>
              </a:rPr>
              <a:t> </a:t>
            </a:r>
            <a:r>
              <a:rPr lang="en-US" b="1" dirty="0" err="1">
                <a:solidFill>
                  <a:schemeClr val="accent1">
                    <a:lumMod val="75000"/>
                  </a:schemeClr>
                </a:solidFill>
              </a:rPr>
              <a:t>Sturovo</a:t>
            </a:r>
            <a:r>
              <a:rPr lang="en-US" b="1" dirty="0">
                <a:solidFill>
                  <a:schemeClr val="accent1">
                    <a:lumMod val="75000"/>
                  </a:schemeClr>
                </a:solidFill>
              </a:rPr>
              <a:t>,</a:t>
            </a:r>
            <a:endParaRPr lang="de-AT" dirty="0">
              <a:solidFill>
                <a:schemeClr val="accent1">
                  <a:lumMod val="75000"/>
                </a:schemeClr>
              </a:solidFill>
            </a:endParaRPr>
          </a:p>
          <a:p>
            <a:r>
              <a:rPr lang="en-US" b="1" dirty="0">
                <a:solidFill>
                  <a:schemeClr val="accent1">
                    <a:lumMod val="75000"/>
                  </a:schemeClr>
                </a:solidFill>
              </a:rPr>
              <a:t>OA a </a:t>
            </a:r>
            <a:r>
              <a:rPr lang="en-US" b="1" dirty="0" smtClean="0">
                <a:solidFill>
                  <a:schemeClr val="accent1">
                    <a:lumMod val="75000"/>
                  </a:schemeClr>
                </a:solidFill>
              </a:rPr>
              <a:t>VOSE </a:t>
            </a:r>
            <a:r>
              <a:rPr lang="en-US" b="1" dirty="0" err="1" smtClean="0">
                <a:solidFill>
                  <a:schemeClr val="accent1">
                    <a:lumMod val="75000"/>
                  </a:schemeClr>
                </a:solidFill>
              </a:rPr>
              <a:t>Tábor</a:t>
            </a:r>
            <a:r>
              <a:rPr lang="en-US" b="1" dirty="0">
                <a:solidFill>
                  <a:schemeClr val="accent1">
                    <a:lumMod val="75000"/>
                  </a:schemeClr>
                </a:solidFill>
              </a:rPr>
              <a:t>,</a:t>
            </a:r>
            <a:endParaRPr lang="de-AT" dirty="0">
              <a:solidFill>
                <a:schemeClr val="accent1">
                  <a:lumMod val="75000"/>
                </a:schemeClr>
              </a:solidFill>
            </a:endParaRPr>
          </a:p>
          <a:p>
            <a:r>
              <a:rPr lang="en-US" b="1" dirty="0" err="1">
                <a:solidFill>
                  <a:schemeClr val="accent1">
                    <a:lumMod val="75000"/>
                  </a:schemeClr>
                </a:solidFill>
              </a:rPr>
              <a:t>Ekonomska</a:t>
            </a:r>
            <a:r>
              <a:rPr lang="en-US" b="1" dirty="0">
                <a:solidFill>
                  <a:schemeClr val="accent1">
                    <a:lumMod val="75000"/>
                  </a:schemeClr>
                </a:solidFill>
              </a:rPr>
              <a:t> Sola Ljubljana,</a:t>
            </a:r>
            <a:endParaRPr lang="de-AT" dirty="0">
              <a:solidFill>
                <a:schemeClr val="accent1">
                  <a:lumMod val="75000"/>
                </a:schemeClr>
              </a:solidFill>
            </a:endParaRPr>
          </a:p>
          <a:p>
            <a:r>
              <a:rPr lang="en-US" b="1" dirty="0">
                <a:solidFill>
                  <a:schemeClr val="accent1">
                    <a:lumMod val="75000"/>
                  </a:schemeClr>
                </a:solidFill>
              </a:rPr>
              <a:t> </a:t>
            </a:r>
            <a:r>
              <a:rPr lang="en-US" b="1" dirty="0" err="1">
                <a:solidFill>
                  <a:schemeClr val="accent1">
                    <a:lumMod val="75000"/>
                  </a:schemeClr>
                </a:solidFill>
              </a:rPr>
              <a:t>Colegiul</a:t>
            </a:r>
            <a:r>
              <a:rPr lang="en-US" b="1" dirty="0">
                <a:solidFill>
                  <a:schemeClr val="accent1">
                    <a:lumMod val="75000"/>
                  </a:schemeClr>
                </a:solidFill>
              </a:rPr>
              <a:t> National </a:t>
            </a:r>
            <a:r>
              <a:rPr lang="en-US" b="1" dirty="0" err="1">
                <a:solidFill>
                  <a:schemeClr val="accent1">
                    <a:lumMod val="75000"/>
                  </a:schemeClr>
                </a:solidFill>
              </a:rPr>
              <a:t>Coreolan</a:t>
            </a:r>
            <a:r>
              <a:rPr lang="en-US" b="1" dirty="0">
                <a:solidFill>
                  <a:schemeClr val="accent1">
                    <a:lumMod val="75000"/>
                  </a:schemeClr>
                </a:solidFill>
              </a:rPr>
              <a:t> </a:t>
            </a:r>
            <a:r>
              <a:rPr lang="en-US" b="1" dirty="0" err="1">
                <a:solidFill>
                  <a:schemeClr val="accent1">
                    <a:lumMod val="75000"/>
                  </a:schemeClr>
                </a:solidFill>
              </a:rPr>
              <a:t>Brediceanu</a:t>
            </a:r>
            <a:r>
              <a:rPr lang="en-US" b="1" dirty="0">
                <a:solidFill>
                  <a:schemeClr val="accent1">
                    <a:lumMod val="75000"/>
                  </a:schemeClr>
                </a:solidFill>
              </a:rPr>
              <a:t>, </a:t>
            </a:r>
            <a:r>
              <a:rPr lang="en-US" b="1" dirty="0" err="1">
                <a:solidFill>
                  <a:schemeClr val="accent1">
                    <a:lumMod val="75000"/>
                  </a:schemeClr>
                </a:solidFill>
              </a:rPr>
              <a:t>Lugoj</a:t>
            </a:r>
            <a:r>
              <a:rPr lang="en-US" b="1" dirty="0">
                <a:solidFill>
                  <a:schemeClr val="accent1">
                    <a:lumMod val="75000"/>
                  </a:schemeClr>
                </a:solidFill>
              </a:rPr>
              <a:t>,</a:t>
            </a:r>
            <a:endParaRPr lang="de-AT" dirty="0">
              <a:solidFill>
                <a:schemeClr val="accent1">
                  <a:lumMod val="75000"/>
                </a:schemeClr>
              </a:solidFill>
            </a:endParaRPr>
          </a:p>
          <a:p>
            <a:r>
              <a:rPr lang="en-US" b="1" dirty="0">
                <a:solidFill>
                  <a:schemeClr val="accent1">
                    <a:lumMod val="75000"/>
                  </a:schemeClr>
                </a:solidFill>
              </a:rPr>
              <a:t> </a:t>
            </a:r>
            <a:r>
              <a:rPr lang="bg-BG" b="1" dirty="0">
                <a:solidFill>
                  <a:schemeClr val="accent1">
                    <a:lumMod val="75000"/>
                  </a:schemeClr>
                </a:solidFill>
              </a:rPr>
              <a:t>Profesionalna gimnazia Asen Zlatarov</a:t>
            </a:r>
            <a:r>
              <a:rPr lang="en-US" b="1" dirty="0">
                <a:solidFill>
                  <a:schemeClr val="accent1">
                    <a:lumMod val="75000"/>
                  </a:schemeClr>
                </a:solidFill>
              </a:rPr>
              <a:t> </a:t>
            </a:r>
            <a:r>
              <a:rPr lang="en-US" b="1" dirty="0" smtClean="0">
                <a:solidFill>
                  <a:schemeClr val="accent1">
                    <a:lumMod val="75000"/>
                  </a:schemeClr>
                </a:solidFill>
              </a:rPr>
              <a:t>– Vidin</a:t>
            </a:r>
          </a:p>
          <a:p>
            <a:r>
              <a:rPr lang="en-US" b="1" dirty="0" err="1" smtClean="0">
                <a:solidFill>
                  <a:schemeClr val="accent1">
                    <a:lumMod val="75000"/>
                  </a:schemeClr>
                </a:solidFill>
              </a:rPr>
              <a:t>Pápai</a:t>
            </a:r>
            <a:r>
              <a:rPr lang="en-US" b="1" dirty="0" smtClean="0">
                <a:solidFill>
                  <a:schemeClr val="accent1">
                    <a:lumMod val="75000"/>
                  </a:schemeClr>
                </a:solidFill>
              </a:rPr>
              <a:t> </a:t>
            </a:r>
            <a:r>
              <a:rPr lang="en-US" b="1" dirty="0" err="1" smtClean="0">
                <a:solidFill>
                  <a:schemeClr val="accent1">
                    <a:lumMod val="75000"/>
                  </a:schemeClr>
                </a:solidFill>
              </a:rPr>
              <a:t>Gazdasági</a:t>
            </a:r>
            <a:r>
              <a:rPr lang="en-US" b="1" dirty="0" smtClean="0">
                <a:solidFill>
                  <a:schemeClr val="accent1">
                    <a:lumMod val="75000"/>
                  </a:schemeClr>
                </a:solidFill>
              </a:rPr>
              <a:t> </a:t>
            </a:r>
            <a:r>
              <a:rPr lang="en-US" b="1" dirty="0" err="1" smtClean="0">
                <a:solidFill>
                  <a:schemeClr val="accent1">
                    <a:lumMod val="75000"/>
                  </a:schemeClr>
                </a:solidFill>
              </a:rPr>
              <a:t>Szakközépiskola</a:t>
            </a:r>
            <a:r>
              <a:rPr lang="en-US" b="1" dirty="0" smtClean="0">
                <a:solidFill>
                  <a:schemeClr val="accent1">
                    <a:lumMod val="75000"/>
                  </a:schemeClr>
                </a:solidFill>
              </a:rPr>
              <a:t> </a:t>
            </a:r>
            <a:r>
              <a:rPr lang="en-US" b="1" dirty="0" err="1" smtClean="0">
                <a:solidFill>
                  <a:schemeClr val="accent1">
                    <a:lumMod val="75000"/>
                  </a:schemeClr>
                </a:solidFill>
              </a:rPr>
              <a:t>és</a:t>
            </a:r>
            <a:r>
              <a:rPr lang="en-US" b="1" dirty="0" smtClean="0">
                <a:solidFill>
                  <a:schemeClr val="accent1">
                    <a:lumMod val="75000"/>
                  </a:schemeClr>
                </a:solidFill>
              </a:rPr>
              <a:t> </a:t>
            </a:r>
            <a:r>
              <a:rPr lang="en-US" b="1" dirty="0" err="1" smtClean="0">
                <a:solidFill>
                  <a:schemeClr val="accent1">
                    <a:lumMod val="75000"/>
                  </a:schemeClr>
                </a:solidFill>
              </a:rPr>
              <a:t>Kollégium</a:t>
            </a:r>
            <a:endParaRPr lang="en-US" b="1" dirty="0" smtClean="0">
              <a:solidFill>
                <a:schemeClr val="accent1">
                  <a:lumMod val="75000"/>
                </a:schemeClr>
              </a:solidFill>
            </a:endParaRPr>
          </a:p>
          <a:p>
            <a:r>
              <a:rPr lang="en-US" b="1" dirty="0" smtClean="0">
                <a:solidFill>
                  <a:schemeClr val="accent1">
                    <a:lumMod val="75000"/>
                  </a:schemeClr>
                </a:solidFill>
              </a:rPr>
              <a:t>BHAK Linz/LIBS</a:t>
            </a:r>
            <a:endParaRPr lang="de-AT" dirty="0">
              <a:solidFill>
                <a:schemeClr val="accent1">
                  <a:lumMod val="75000"/>
                </a:schemeClr>
              </a:solidFill>
            </a:endParaRPr>
          </a:p>
          <a:p>
            <a:endParaRPr lang="de-AT" dirty="0">
              <a:solidFill>
                <a:schemeClr val="accent1">
                  <a:lumMod val="75000"/>
                </a:schemeClr>
              </a:solidFil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326" y="110133"/>
            <a:ext cx="6426043" cy="1835545"/>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4985195"/>
            <a:ext cx="5821680" cy="2383536"/>
          </a:xfrm>
          <a:prstGeom prst="rect">
            <a:avLst/>
          </a:prstGeom>
        </p:spPr>
      </p:pic>
    </p:spTree>
    <p:extLst>
      <p:ext uri="{BB962C8B-B14F-4D97-AF65-F5344CB8AC3E}">
        <p14:creationId xmlns:p14="http://schemas.microsoft.com/office/powerpoint/2010/main" val="2792907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6000" b="1" dirty="0" smtClean="0">
                <a:solidFill>
                  <a:schemeClr val="accent1">
                    <a:lumMod val="75000"/>
                  </a:schemeClr>
                </a:solidFill>
              </a:rPr>
              <a:t>LANGUAGES</a:t>
            </a:r>
            <a:endParaRPr lang="de-AT" sz="6000" b="1" dirty="0">
              <a:solidFill>
                <a:schemeClr val="accent1">
                  <a:lumMod val="75000"/>
                </a:schemeClr>
              </a:solidFill>
            </a:endParaRPr>
          </a:p>
        </p:txBody>
      </p:sp>
      <p:sp>
        <p:nvSpPr>
          <p:cNvPr id="3" name="Inhaltsplatzhalter 2"/>
          <p:cNvSpPr>
            <a:spLocks noGrp="1"/>
          </p:cNvSpPr>
          <p:nvPr>
            <p:ph idx="1"/>
          </p:nvPr>
        </p:nvSpPr>
        <p:spPr/>
        <p:txBody>
          <a:bodyPr>
            <a:normAutofit/>
          </a:bodyPr>
          <a:lstStyle/>
          <a:p>
            <a:r>
              <a:rPr lang="de-AT" dirty="0" smtClean="0"/>
              <a:t> </a:t>
            </a:r>
            <a:r>
              <a:rPr lang="de-AT" b="1" dirty="0" err="1" smtClean="0">
                <a:solidFill>
                  <a:schemeClr val="accent2">
                    <a:lumMod val="75000"/>
                  </a:schemeClr>
                </a:solidFill>
              </a:rPr>
              <a:t>Slovak</a:t>
            </a:r>
            <a:r>
              <a:rPr lang="de-AT" b="1" dirty="0" smtClean="0">
                <a:solidFill>
                  <a:schemeClr val="accent2">
                    <a:lumMod val="75000"/>
                  </a:schemeClr>
                </a:solidFill>
              </a:rPr>
              <a:t>		</a:t>
            </a:r>
            <a:r>
              <a:rPr lang="de-AT" b="1" dirty="0" err="1" smtClean="0">
                <a:solidFill>
                  <a:schemeClr val="accent6">
                    <a:lumMod val="75000"/>
                  </a:schemeClr>
                </a:solidFill>
              </a:rPr>
              <a:t>Hungarian</a:t>
            </a:r>
            <a:r>
              <a:rPr lang="de-AT" b="1" dirty="0" smtClean="0">
                <a:solidFill>
                  <a:schemeClr val="accent2">
                    <a:lumMod val="75000"/>
                  </a:schemeClr>
                </a:solidFill>
              </a:rPr>
              <a:t>         </a:t>
            </a:r>
            <a:r>
              <a:rPr lang="de-AT" b="1" dirty="0" err="1" smtClean="0">
                <a:solidFill>
                  <a:srgbClr val="FFC000"/>
                </a:solidFill>
              </a:rPr>
              <a:t>Romanian</a:t>
            </a:r>
            <a:r>
              <a:rPr lang="de-AT" b="1" dirty="0" smtClean="0">
                <a:solidFill>
                  <a:schemeClr val="accent2">
                    <a:lumMod val="75000"/>
                  </a:schemeClr>
                </a:solidFill>
              </a:rPr>
              <a:t>	</a:t>
            </a:r>
            <a:r>
              <a:rPr lang="de-AT" b="1" dirty="0" smtClean="0">
                <a:solidFill>
                  <a:srgbClr val="FF0000"/>
                </a:solidFill>
              </a:rPr>
              <a:t>German</a:t>
            </a:r>
          </a:p>
          <a:p>
            <a:r>
              <a:rPr lang="de-AT" b="1" dirty="0">
                <a:solidFill>
                  <a:schemeClr val="accent2">
                    <a:lumMod val="75000"/>
                  </a:schemeClr>
                </a:solidFill>
              </a:rPr>
              <a:t> </a:t>
            </a:r>
            <a:r>
              <a:rPr lang="de-AT" b="1" dirty="0" smtClean="0">
                <a:solidFill>
                  <a:schemeClr val="accent2">
                    <a:lumMod val="75000"/>
                  </a:schemeClr>
                </a:solidFill>
              </a:rPr>
              <a:t>Czech</a:t>
            </a:r>
          </a:p>
          <a:p>
            <a:r>
              <a:rPr lang="de-AT" b="1" dirty="0" smtClean="0">
                <a:solidFill>
                  <a:schemeClr val="accent2">
                    <a:lumMod val="75000"/>
                  </a:schemeClr>
                </a:solidFill>
              </a:rPr>
              <a:t> </a:t>
            </a:r>
            <a:r>
              <a:rPr lang="de-AT" b="1" dirty="0" err="1" smtClean="0">
                <a:solidFill>
                  <a:schemeClr val="accent2">
                    <a:lumMod val="75000"/>
                  </a:schemeClr>
                </a:solidFill>
              </a:rPr>
              <a:t>Slovenian</a:t>
            </a:r>
            <a:endParaRPr lang="de-AT" b="1" dirty="0" smtClean="0">
              <a:solidFill>
                <a:schemeClr val="accent2">
                  <a:lumMod val="75000"/>
                </a:schemeClr>
              </a:solidFill>
            </a:endParaRPr>
          </a:p>
          <a:p>
            <a:r>
              <a:rPr lang="de-AT" b="1" dirty="0" smtClean="0">
                <a:solidFill>
                  <a:schemeClr val="accent2">
                    <a:lumMod val="75000"/>
                  </a:schemeClr>
                </a:solidFill>
              </a:rPr>
              <a:t> </a:t>
            </a:r>
            <a:r>
              <a:rPr lang="de-AT" b="1" dirty="0" err="1" smtClean="0">
                <a:solidFill>
                  <a:schemeClr val="accent2">
                    <a:lumMod val="75000"/>
                  </a:schemeClr>
                </a:solidFill>
              </a:rPr>
              <a:t>Bulgarian</a:t>
            </a:r>
            <a:endParaRPr lang="de-AT" b="1" dirty="0" smtClean="0">
              <a:solidFill>
                <a:schemeClr val="accent2">
                  <a:lumMod val="75000"/>
                </a:schemeClr>
              </a:solidFill>
            </a:endParaRPr>
          </a:p>
          <a:p>
            <a:pPr lvl="3"/>
            <a:r>
              <a:rPr lang="de-AT" sz="8600" b="1" dirty="0" smtClean="0">
                <a:effectLst>
                  <a:outerShdw blurRad="38100" dist="38100" dir="2700000" algn="tl">
                    <a:srgbClr val="000000">
                      <a:alpha val="43137"/>
                    </a:srgbClr>
                  </a:outerShdw>
                </a:effectLst>
              </a:rPr>
              <a:t>ENGLISH</a:t>
            </a:r>
          </a:p>
          <a:p>
            <a:endParaRPr lang="de-AT" dirty="0"/>
          </a:p>
        </p:txBody>
      </p:sp>
      <p:pic>
        <p:nvPicPr>
          <p:cNvPr id="4"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1713" y="4031087"/>
            <a:ext cx="3414988" cy="2280813"/>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5957" y="0"/>
            <a:ext cx="6426043" cy="1835545"/>
          </a:xfrm>
          <a:prstGeom prst="rect">
            <a:avLst/>
          </a:prstGeom>
        </p:spPr>
      </p:pic>
    </p:spTree>
    <p:extLst>
      <p:ext uri="{BB962C8B-B14F-4D97-AF65-F5344CB8AC3E}">
        <p14:creationId xmlns:p14="http://schemas.microsoft.com/office/powerpoint/2010/main" val="2235348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sz="9600" b="1" dirty="0" smtClean="0">
                <a:solidFill>
                  <a:schemeClr val="accent6">
                    <a:lumMod val="75000"/>
                  </a:schemeClr>
                </a:solidFill>
              </a:rPr>
              <a:t>PROGRAMMES:</a:t>
            </a:r>
            <a:endParaRPr lang="de-AT" sz="9600" b="1" dirty="0">
              <a:solidFill>
                <a:schemeClr val="accent6">
                  <a:lumMod val="75000"/>
                </a:schemeClr>
              </a:solidFill>
            </a:endParaRPr>
          </a:p>
        </p:txBody>
      </p:sp>
      <p:sp>
        <p:nvSpPr>
          <p:cNvPr id="3" name="Inhaltsplatzhalter 2"/>
          <p:cNvSpPr>
            <a:spLocks noGrp="1"/>
          </p:cNvSpPr>
          <p:nvPr>
            <p:ph idx="1"/>
          </p:nvPr>
        </p:nvSpPr>
        <p:spPr/>
        <p:txBody>
          <a:bodyPr/>
          <a:lstStyle/>
          <a:p>
            <a:pPr marL="0" indent="0">
              <a:buNone/>
            </a:pPr>
            <a:endParaRPr lang="de-AT" sz="9600" dirty="0" smtClean="0"/>
          </a:p>
          <a:p>
            <a:pPr marL="0" indent="0">
              <a:buNone/>
            </a:pPr>
            <a:r>
              <a:rPr lang="de-AT" sz="9600" dirty="0" smtClean="0"/>
              <a:t> EUSDR</a:t>
            </a:r>
            <a:endParaRPr lang="de-AT" sz="96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717" y="1452381"/>
            <a:ext cx="6426043" cy="1835545"/>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3287926"/>
            <a:ext cx="5821680" cy="2383536"/>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56" y="4697649"/>
            <a:ext cx="3277347" cy="990826"/>
          </a:xfrm>
          <a:prstGeom prst="rect">
            <a:avLst/>
          </a:prstGeom>
        </p:spPr>
      </p:pic>
    </p:spTree>
    <p:extLst>
      <p:ext uri="{BB962C8B-B14F-4D97-AF65-F5344CB8AC3E}">
        <p14:creationId xmlns:p14="http://schemas.microsoft.com/office/powerpoint/2010/main" val="2811857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Words>
  <Application>Microsoft Office PowerPoint</Application>
  <PresentationFormat>Breitbild</PresentationFormat>
  <Paragraphs>92</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Calibri Light</vt:lpstr>
      <vt:lpstr>Office Theme</vt:lpstr>
      <vt:lpstr>ESCAPE</vt:lpstr>
      <vt:lpstr>PowerPoint-Präsentation</vt:lpstr>
      <vt:lpstr>LEARNING TOGETHER</vt:lpstr>
      <vt:lpstr>CLIL Content and Language Integrated Learning</vt:lpstr>
      <vt:lpstr>PROMOTING TOURISM</vt:lpstr>
      <vt:lpstr>EMPLOYABILITY</vt:lpstr>
      <vt:lpstr>SCHOOLS</vt:lpstr>
      <vt:lpstr>LANGUAGES</vt:lpstr>
      <vt:lpstr>PROGRAMMES:</vt:lpstr>
      <vt:lpstr>Associated Schools via:</vt:lpstr>
      <vt:lpstr>EUSDR COUNTRIES</vt:lpstr>
      <vt:lpstr>DANUBE EUSDR</vt:lpstr>
      <vt:lpstr>What is the EUSDR? </vt:lpstr>
      <vt:lpstr>PA 09 | People &amp; Skills</vt:lpstr>
      <vt:lpstr>Some Targets of Priority Area 9 </vt:lpstr>
      <vt:lpstr>Danube Region Seminar June 2014 Vienna</vt:lpstr>
      <vt:lpstr>Useful 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ESCAPE</dc:title>
  <dc:creator>Michael Huber-Kirchberger</dc:creator>
  <cp:lastModifiedBy>Michael Huber-Kirchberger</cp:lastModifiedBy>
  <cp:revision>34</cp:revision>
  <dcterms:created xsi:type="dcterms:W3CDTF">2015-01-28T17:25:25Z</dcterms:created>
  <dcterms:modified xsi:type="dcterms:W3CDTF">2015-02-01T09:55:07Z</dcterms:modified>
</cp:coreProperties>
</file>