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5" r:id="rId10"/>
    <p:sldId id="264" r:id="rId11"/>
    <p:sldId id="266" r:id="rId12"/>
    <p:sldId id="268" r:id="rId13"/>
    <p:sldId id="269" r:id="rId14"/>
    <p:sldId id="270" r:id="rId1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9" d="100"/>
          <a:sy n="59" d="100"/>
        </p:scale>
        <p:origin x="-2412" y="-1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F3EB1EFB-3928-4317-A0A6-A1CA59DD16FF}" type="datetimeFigureOut">
              <a:rPr lang="de-DE" smtClean="0"/>
              <a:t>06.02.2015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45B6C30-82C2-4143-BE85-9BEADB7DB55E}" type="slidenum">
              <a:rPr lang="de-DE" smtClean="0"/>
              <a:t>‹Nr.›</a:t>
            </a:fld>
            <a:endParaRPr lang="de-DE"/>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F3EB1EFB-3928-4317-A0A6-A1CA59DD16FF}" type="datetimeFigureOut">
              <a:rPr lang="de-DE" smtClean="0"/>
              <a:t>06.02.2015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45B6C30-82C2-4143-BE85-9BEADB7DB55E}" type="slidenum">
              <a:rPr lang="de-DE" smtClean="0"/>
              <a:t>‹Nr.›</a:t>
            </a:fld>
            <a:endParaRPr lang="de-D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F3EB1EFB-3928-4317-A0A6-A1CA59DD16FF}" type="datetimeFigureOut">
              <a:rPr lang="de-DE" smtClean="0"/>
              <a:t>06.02.2015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45B6C30-82C2-4143-BE85-9BEADB7DB55E}" type="slidenum">
              <a:rPr lang="de-DE" smtClean="0"/>
              <a:t>‹Nr.›</a:t>
            </a:fld>
            <a:endParaRPr lang="de-D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F3EB1EFB-3928-4317-A0A6-A1CA59DD16FF}" type="datetimeFigureOut">
              <a:rPr lang="de-DE" smtClean="0"/>
              <a:t>06.02.2015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45B6C30-82C2-4143-BE85-9BEADB7DB55E}" type="slidenum">
              <a:rPr lang="de-DE" smtClean="0"/>
              <a:t>‹Nr.›</a:t>
            </a:fld>
            <a:endParaRPr lang="de-D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95" name="Title 94"/>
          <p:cNvSpPr>
            <a:spLocks noGrp="1"/>
          </p:cNvSpPr>
          <p:nvPr>
            <p:ph type="title"/>
          </p:nvPr>
        </p:nvSpPr>
        <p:spPr>
          <a:xfrm>
            <a:off x="457200" y="4463568"/>
            <a:ext cx="8305800" cy="1143000"/>
          </a:xfrm>
        </p:spPr>
        <p:txBody>
          <a:bodyPr/>
          <a:lstStyle/>
          <a:p>
            <a:r>
              <a:rPr lang="de-DE" smtClean="0"/>
              <a:t>Titelmasterformat durch Klicken bearbeiten</a:t>
            </a:r>
            <a:endParaRPr lang="en-US"/>
          </a:p>
        </p:txBody>
      </p:sp>
      <p:sp>
        <p:nvSpPr>
          <p:cNvPr id="2" name="Date Placeholder 1"/>
          <p:cNvSpPr>
            <a:spLocks noGrp="1"/>
          </p:cNvSpPr>
          <p:nvPr>
            <p:ph type="dt" sz="half" idx="10"/>
          </p:nvPr>
        </p:nvSpPr>
        <p:spPr/>
        <p:txBody>
          <a:bodyPr/>
          <a:lstStyle/>
          <a:p>
            <a:fld id="{F3EB1EFB-3928-4317-A0A6-A1CA59DD16FF}" type="datetimeFigureOut">
              <a:rPr lang="de-DE" smtClean="0"/>
              <a:t>06.02.2015</a:t>
            </a:fld>
            <a:endParaRPr lang="de-DE"/>
          </a:p>
        </p:txBody>
      </p:sp>
      <p:sp>
        <p:nvSpPr>
          <p:cNvPr id="91" name="Footer Placeholder 90"/>
          <p:cNvSpPr>
            <a:spLocks noGrp="1"/>
          </p:cNvSpPr>
          <p:nvPr>
            <p:ph type="ftr" sz="quarter" idx="11"/>
          </p:nvPr>
        </p:nvSpPr>
        <p:spPr/>
        <p:txBody>
          <a:bodyPr/>
          <a:lstStyle/>
          <a:p>
            <a:endParaRPr lang="de-DE"/>
          </a:p>
        </p:txBody>
      </p:sp>
      <p:sp>
        <p:nvSpPr>
          <p:cNvPr id="92" name="Slide Number Placeholder 91"/>
          <p:cNvSpPr>
            <a:spLocks noGrp="1"/>
          </p:cNvSpPr>
          <p:nvPr>
            <p:ph type="sldNum" sz="quarter" idx="12"/>
          </p:nvPr>
        </p:nvSpPr>
        <p:spPr/>
        <p:txBody>
          <a:bodyPr/>
          <a:lstStyle/>
          <a:p>
            <a:fld id="{045B6C30-82C2-4143-BE85-9BEADB7DB55E}" type="slidenum">
              <a:rPr lang="de-DE" smtClean="0"/>
              <a:t>‹Nr.›</a:t>
            </a:fld>
            <a:endParaRPr lang="de-DE"/>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e Placeholder 4"/>
          <p:cNvSpPr>
            <a:spLocks noGrp="1"/>
          </p:cNvSpPr>
          <p:nvPr>
            <p:ph type="dt" sz="half" idx="10"/>
          </p:nvPr>
        </p:nvSpPr>
        <p:spPr/>
        <p:txBody>
          <a:bodyPr/>
          <a:lstStyle/>
          <a:p>
            <a:fld id="{F3EB1EFB-3928-4317-A0A6-A1CA59DD16FF}" type="datetimeFigureOut">
              <a:rPr lang="de-DE" smtClean="0"/>
              <a:t>06.02.2015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45B6C30-82C2-4143-BE85-9BEADB7DB55E}" type="slidenum">
              <a:rPr lang="de-DE" smtClean="0"/>
              <a:t>‹Nr.›</a:t>
            </a:fld>
            <a:endParaRPr lang="de-D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e Placeholder 6"/>
          <p:cNvSpPr>
            <a:spLocks noGrp="1"/>
          </p:cNvSpPr>
          <p:nvPr>
            <p:ph type="dt" sz="half" idx="10"/>
          </p:nvPr>
        </p:nvSpPr>
        <p:spPr/>
        <p:txBody>
          <a:bodyPr/>
          <a:lstStyle/>
          <a:p>
            <a:fld id="{F3EB1EFB-3928-4317-A0A6-A1CA59DD16FF}" type="datetimeFigureOut">
              <a:rPr lang="de-DE" smtClean="0"/>
              <a:t>06.02.2015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45B6C30-82C2-4143-BE85-9BEADB7DB55E}" type="slidenum">
              <a:rPr lang="de-DE" smtClean="0"/>
              <a:t>‹Nr.›</a:t>
            </a:fld>
            <a:endParaRPr lang="de-D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fld id="{F3EB1EFB-3928-4317-A0A6-A1CA59DD16FF}" type="datetimeFigureOut">
              <a:rPr lang="de-DE" smtClean="0"/>
              <a:t>06.02.2015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45B6C30-82C2-4143-BE85-9BEADB7DB55E}" type="slidenum">
              <a:rPr lang="de-DE" smtClean="0"/>
              <a:t>‹Nr.›</a:t>
            </a:fld>
            <a:endParaRPr lang="de-D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B1EFB-3928-4317-A0A6-A1CA59DD16FF}" type="datetimeFigureOut">
              <a:rPr lang="de-DE" smtClean="0"/>
              <a:t>06.02.2015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45B6C30-82C2-4143-BE85-9BEADB7DB55E}" type="slidenum">
              <a:rPr lang="de-DE" smtClean="0"/>
              <a:t>‹Nr.›</a:t>
            </a:fld>
            <a:endParaRPr lang="de-D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F3EB1EFB-3928-4317-A0A6-A1CA59DD16FF}" type="datetimeFigureOut">
              <a:rPr lang="de-DE" smtClean="0"/>
              <a:t>06.02.2015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45B6C30-82C2-4143-BE85-9BEADB7DB55E}" type="slidenum">
              <a:rPr lang="de-DE" smtClean="0"/>
              <a:t>‹Nr.›</a:t>
            </a:fld>
            <a:endParaRPr lang="de-DE"/>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5" name="Date Placeholder 4"/>
          <p:cNvSpPr>
            <a:spLocks noGrp="1"/>
          </p:cNvSpPr>
          <p:nvPr>
            <p:ph type="dt" sz="half" idx="10"/>
          </p:nvPr>
        </p:nvSpPr>
        <p:spPr/>
        <p:txBody>
          <a:bodyPr/>
          <a:lstStyle/>
          <a:p>
            <a:fld id="{F3EB1EFB-3928-4317-A0A6-A1CA59DD16FF}" type="datetimeFigureOut">
              <a:rPr lang="de-DE" smtClean="0"/>
              <a:t>06.02.2015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45B6C30-82C2-4143-BE85-9BEADB7DB55E}" type="slidenum">
              <a:rPr lang="de-DE" smtClean="0"/>
              <a:t>‹Nr.›</a:t>
            </a:fld>
            <a:endParaRPr lang="de-DE"/>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F3EB1EFB-3928-4317-A0A6-A1CA59DD16FF}" type="datetimeFigureOut">
              <a:rPr lang="de-DE" smtClean="0"/>
              <a:t>06.02.2015</a:t>
            </a:fld>
            <a:endParaRPr lang="de-DE"/>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de-DE"/>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045B6C30-82C2-4143-BE85-9BEADB7DB55E}" type="slidenum">
              <a:rPr lang="de-DE" smtClean="0"/>
              <a:t>‹Nr.›</a:t>
            </a:fld>
            <a:endParaRPr lang="de-D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2060848"/>
            <a:ext cx="4419600" cy="1600327"/>
          </a:xfrm>
        </p:spPr>
        <p:txBody>
          <a:bodyPr/>
          <a:lstStyle/>
          <a:p>
            <a:r>
              <a:rPr lang="de-DE" dirty="0" smtClean="0"/>
              <a:t>INFRASTRUCTURE</a:t>
            </a:r>
            <a:br>
              <a:rPr lang="de-DE" dirty="0" smtClean="0"/>
            </a:br>
            <a:r>
              <a:rPr lang="de-DE" dirty="0" smtClean="0"/>
              <a:t>AND TRANSPORT</a:t>
            </a:r>
            <a:endParaRPr lang="de-DE" dirty="0"/>
          </a:p>
        </p:txBody>
      </p:sp>
      <p:sp>
        <p:nvSpPr>
          <p:cNvPr id="3" name="Untertitel 2"/>
          <p:cNvSpPr>
            <a:spLocks noGrp="1"/>
          </p:cNvSpPr>
          <p:nvPr>
            <p:ph type="subTitle" idx="1"/>
          </p:nvPr>
        </p:nvSpPr>
        <p:spPr/>
        <p:txBody>
          <a:bodyPr>
            <a:normAutofit/>
          </a:bodyPr>
          <a:lstStyle/>
          <a:p>
            <a:r>
              <a:rPr lang="de-DE" dirty="0" smtClean="0"/>
              <a:t>The </a:t>
            </a:r>
            <a:r>
              <a:rPr lang="de-DE" dirty="0" err="1" smtClean="0"/>
              <a:t>future</a:t>
            </a:r>
            <a:r>
              <a:rPr lang="de-DE" dirty="0" smtClean="0"/>
              <a:t> </a:t>
            </a:r>
            <a:r>
              <a:rPr lang="de-DE" dirty="0" err="1" smtClean="0"/>
              <a:t>is</a:t>
            </a:r>
            <a:r>
              <a:rPr lang="de-DE" dirty="0" smtClean="0"/>
              <a:t> </a:t>
            </a:r>
            <a:r>
              <a:rPr lang="de-DE" dirty="0" err="1" smtClean="0"/>
              <a:t>near</a:t>
            </a:r>
            <a:r>
              <a:rPr lang="de-DE" dirty="0" smtClean="0"/>
              <a:t>.</a:t>
            </a:r>
          </a:p>
        </p:txBody>
      </p:sp>
    </p:spTree>
    <p:extLst>
      <p:ext uri="{BB962C8B-B14F-4D97-AF65-F5344CB8AC3E}">
        <p14:creationId xmlns:p14="http://schemas.microsoft.com/office/powerpoint/2010/main" val="3162319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EU PRIORITY CORRIDORS</a:t>
            </a:r>
            <a:endParaRPr lang="de-DE" dirty="0"/>
          </a:p>
        </p:txBody>
      </p:sp>
      <p:sp>
        <p:nvSpPr>
          <p:cNvPr id="3" name="Inhaltsplatzhalter 2"/>
          <p:cNvSpPr>
            <a:spLocks noGrp="1"/>
          </p:cNvSpPr>
          <p:nvPr>
            <p:ph idx="1"/>
          </p:nvPr>
        </p:nvSpPr>
        <p:spPr/>
        <p:txBody>
          <a:bodyPr/>
          <a:lstStyle/>
          <a:p>
            <a:r>
              <a:rPr lang="en-US" dirty="0" smtClean="0"/>
              <a:t>For electricity</a:t>
            </a:r>
            <a:r>
              <a:rPr lang="en-US" dirty="0"/>
              <a:t>:</a:t>
            </a:r>
          </a:p>
          <a:p>
            <a:pPr lvl="1"/>
            <a:r>
              <a:rPr lang="en-US" i="1" dirty="0" smtClean="0"/>
              <a:t>Transmission </a:t>
            </a:r>
            <a:r>
              <a:rPr lang="en-US" i="1" dirty="0"/>
              <a:t>lines in South Western Europe such as between Spain and France to transport power between EU countries</a:t>
            </a:r>
          </a:p>
          <a:p>
            <a:pPr lvl="1"/>
            <a:r>
              <a:rPr lang="en-US" i="1" dirty="0" smtClean="0"/>
              <a:t>Integration </a:t>
            </a:r>
            <a:r>
              <a:rPr lang="en-US" i="1" dirty="0"/>
              <a:t>of the Baltic electricity market – Lithuania, Latvia, and Estonia – with the rest of the EU</a:t>
            </a:r>
          </a:p>
          <a:p>
            <a:endParaRPr lang="de-DE"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933056"/>
            <a:ext cx="3292886" cy="2192513"/>
          </a:xfrm>
          <a:prstGeom prst="roundRect">
            <a:avLst>
              <a:gd name="adj" fmla="val 31708"/>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130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EU PRIORITY CORRIDORS</a:t>
            </a:r>
            <a:endParaRPr lang="de-DE" dirty="0"/>
          </a:p>
        </p:txBody>
      </p:sp>
      <p:sp>
        <p:nvSpPr>
          <p:cNvPr id="3" name="Inhaltsplatzhalter 2"/>
          <p:cNvSpPr>
            <a:spLocks noGrp="1"/>
          </p:cNvSpPr>
          <p:nvPr>
            <p:ph idx="1"/>
          </p:nvPr>
        </p:nvSpPr>
        <p:spPr/>
        <p:txBody>
          <a:bodyPr/>
          <a:lstStyle/>
          <a:p>
            <a:r>
              <a:rPr lang="en-US" dirty="0" smtClean="0"/>
              <a:t>For </a:t>
            </a:r>
            <a:r>
              <a:rPr lang="en-US" dirty="0"/>
              <a:t>gas:</a:t>
            </a:r>
          </a:p>
          <a:p>
            <a:pPr lvl="1"/>
            <a:r>
              <a:rPr lang="en-US" i="1" dirty="0" smtClean="0"/>
              <a:t>The </a:t>
            </a:r>
            <a:r>
              <a:rPr lang="en-US" i="1" dirty="0"/>
              <a:t>Southern Corridor to deliver gas directly from the Caspian Sea to Europe</a:t>
            </a:r>
          </a:p>
          <a:p>
            <a:pPr lvl="1"/>
            <a:r>
              <a:rPr lang="en-US" i="1" dirty="0"/>
              <a:t>North-South gas pipelines in Central Eastern and South Eastern Europe including regional connections in the Baltic Sea region, the Adriatic and Aegean Seas, the Eastern Mediterranean Sea, and the Black Sea, to help diversify gas sources and increase security of supply</a:t>
            </a:r>
            <a:endParaRPr lang="de-DE" i="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197623"/>
            <a:ext cx="2672415" cy="21956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358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EU PRIORITY CORRIDORS</a:t>
            </a:r>
            <a:endParaRPr lang="de-DE" dirty="0"/>
          </a:p>
        </p:txBody>
      </p:sp>
      <p:sp>
        <p:nvSpPr>
          <p:cNvPr id="3" name="Inhaltsplatzhalter 2"/>
          <p:cNvSpPr>
            <a:spLocks noGrp="1"/>
          </p:cNvSpPr>
          <p:nvPr>
            <p:ph idx="1"/>
          </p:nvPr>
        </p:nvSpPr>
        <p:spPr/>
        <p:txBody>
          <a:bodyPr/>
          <a:lstStyle/>
          <a:p>
            <a:r>
              <a:rPr lang="en-US" dirty="0" smtClean="0"/>
              <a:t>For </a:t>
            </a:r>
            <a:r>
              <a:rPr lang="en-US" dirty="0"/>
              <a:t>oil:</a:t>
            </a:r>
          </a:p>
          <a:p>
            <a:pPr lvl="1"/>
            <a:r>
              <a:rPr lang="en-US" i="1" dirty="0"/>
              <a:t>improving interoperability in the oil supply connections in Central Eastern Europe to increase security of supply and reduce environmental risk</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068960"/>
            <a:ext cx="4128975"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6390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EU PRIORITY CORRIDORS</a:t>
            </a:r>
            <a:endParaRPr lang="de-DE" dirty="0"/>
          </a:p>
        </p:txBody>
      </p:sp>
      <p:sp>
        <p:nvSpPr>
          <p:cNvPr id="3" name="Inhaltsplatzhalter 2"/>
          <p:cNvSpPr>
            <a:spLocks noGrp="1"/>
          </p:cNvSpPr>
          <p:nvPr>
            <p:ph idx="1"/>
          </p:nvPr>
        </p:nvSpPr>
        <p:spPr/>
        <p:txBody>
          <a:bodyPr/>
          <a:lstStyle/>
          <a:p>
            <a:r>
              <a:rPr lang="en-US" dirty="0"/>
              <a:t>EU thematic areas that relate to the entire EU:</a:t>
            </a:r>
          </a:p>
          <a:p>
            <a:pPr lvl="1"/>
            <a:r>
              <a:rPr lang="en-US" i="1" dirty="0"/>
              <a:t>increased deployment of smart grids to help integrate renewable energy and allow consumers to better regulate their energy consumption</a:t>
            </a:r>
          </a:p>
          <a:p>
            <a:pPr lvl="1"/>
            <a:r>
              <a:rPr lang="en-US" i="1" dirty="0"/>
              <a:t>the construction of electricity highways – large grids that allow electricity to be transported over long distances across Europe (ex: from wind farms in the North and Baltic Seas to storage facilities in Scandinavia and the Alps)</a:t>
            </a:r>
          </a:p>
          <a:p>
            <a:pPr lvl="1"/>
            <a:r>
              <a:rPr lang="en-US" i="1" dirty="0"/>
              <a:t>the development of transport infrastructure for captured CO</a:t>
            </a:r>
            <a:r>
              <a:rPr lang="en-US" i="1" baseline="-25000" dirty="0"/>
              <a:t>2   </a:t>
            </a:r>
            <a:endParaRPr lang="en-US" i="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186663"/>
            <a:ext cx="6552728" cy="23363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0671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78919" y1="7692" x2="78919" y2="7692"/>
                        <a14:foregroundMark x1="55135" y1="34080" x2="55135" y2="34080"/>
                        <a14:foregroundMark x1="74775" y1="20935" x2="74775" y2="20935"/>
                        <a14:foregroundMark x1="42342" y1="17624" x2="42342" y2="17624"/>
                        <a14:foregroundMark x1="32072" y1="13340" x2="56396" y2="15969"/>
                        <a14:foregroundMark x1="55135" y1="20935" x2="35676" y2="26193"/>
                        <a14:foregroundMark x1="34414" y1="24830" x2="33874" y2="14314"/>
                        <a14:foregroundMark x1="53333" y1="16261" x2="58919" y2="23564"/>
                        <a14:foregroundMark x1="69910" y1="25803" x2="80901" y2="16261"/>
                        <a14:foregroundMark x1="41802" y1="11977" x2="41261" y2="26193"/>
                        <a14:foregroundMark x1="58919" y1="54138" x2="54054" y2="23564"/>
                        <a14:foregroundMark x1="49730" y1="62123" x2="58198" y2="77215"/>
                        <a14:foregroundMark x1="54595" y1="82863" x2="53333" y2="88121"/>
                        <a14:foregroundMark x1="60000" y1="90068" x2="71712" y2="96397"/>
                        <a14:foregroundMark x1="72252" y1="96397" x2="72252" y2="96397"/>
                        <a14:foregroundMark x1="76577" y1="95716" x2="76577" y2="95716"/>
                        <a14:foregroundMark x1="12613" y1="82473" x2="11351" y2="85784"/>
                        <a14:foregroundMark x1="13694" y1="86465" x2="13694" y2="86465"/>
                        <a14:foregroundMark x1="8829" y1="86173" x2="8829" y2="86173"/>
                        <a14:foregroundMark x1="22883" y1="38072" x2="22883" y2="57838"/>
                        <a14:foregroundMark x1="13694" y1="73320" x2="32072" y2="3408"/>
                        <a14:foregroundMark x1="20541" y1="19572" x2="11892" y2="48588"/>
                      </a14:backgroundRemoval>
                    </a14:imgEffect>
                  </a14:imgLayer>
                </a14:imgProps>
              </a:ext>
              <a:ext uri="{28A0092B-C50C-407E-A947-70E740481C1C}">
                <a14:useLocalDpi xmlns:a14="http://schemas.microsoft.com/office/drawing/2010/main" val="0"/>
              </a:ext>
            </a:extLst>
          </a:blip>
          <a:srcRect/>
          <a:stretch>
            <a:fillRect/>
          </a:stretch>
        </p:blipFill>
        <p:spPr bwMode="auto">
          <a:xfrm rot="19789983">
            <a:off x="7961824" y="4909529"/>
            <a:ext cx="1463925"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normAutofit fontScale="90000"/>
          </a:bodyPr>
          <a:lstStyle/>
          <a:p>
            <a:r>
              <a:rPr lang="de-DE" dirty="0" smtClean="0"/>
              <a:t>THE END. </a:t>
            </a:r>
            <a:br>
              <a:rPr lang="de-DE" dirty="0" smtClean="0"/>
            </a:br>
            <a:r>
              <a:rPr lang="de-DE" dirty="0" smtClean="0"/>
              <a:t>THANK YOU FOR YOUR ATTENTITON!</a:t>
            </a:r>
            <a:endParaRPr lang="de-DE" dirty="0"/>
          </a:p>
        </p:txBody>
      </p:sp>
      <p:sp>
        <p:nvSpPr>
          <p:cNvPr id="3" name="Inhaltsplatzhalter 2"/>
          <p:cNvSpPr>
            <a:spLocks noGrp="1"/>
          </p:cNvSpPr>
          <p:nvPr>
            <p:ph idx="1"/>
          </p:nvPr>
        </p:nvSpPr>
        <p:spPr/>
        <p:txBody>
          <a:bodyPr/>
          <a:lstStyle/>
          <a:p>
            <a:pPr>
              <a:lnSpc>
                <a:spcPct val="200000"/>
              </a:lnSpc>
            </a:pPr>
            <a:r>
              <a:rPr lang="de-DE" dirty="0"/>
              <a:t>Nina </a:t>
            </a:r>
            <a:r>
              <a:rPr lang="de-DE" dirty="0" err="1"/>
              <a:t>Petrova</a:t>
            </a:r>
            <a:r>
              <a:rPr lang="de-DE" dirty="0"/>
              <a:t> </a:t>
            </a:r>
          </a:p>
          <a:p>
            <a:pPr>
              <a:lnSpc>
                <a:spcPct val="200000"/>
              </a:lnSpc>
            </a:pPr>
            <a:r>
              <a:rPr lang="de-DE" dirty="0"/>
              <a:t>Katerina </a:t>
            </a:r>
            <a:r>
              <a:rPr lang="de-DE" dirty="0" err="1" smtClean="0"/>
              <a:t>Durisova</a:t>
            </a:r>
            <a:endParaRPr lang="de-DE" dirty="0" smtClean="0"/>
          </a:p>
          <a:p>
            <a:pPr>
              <a:lnSpc>
                <a:spcPct val="200000"/>
              </a:lnSpc>
            </a:pPr>
            <a:r>
              <a:rPr lang="de-DE" dirty="0" err="1" smtClean="0"/>
              <a:t>Comanescu</a:t>
            </a:r>
            <a:r>
              <a:rPr lang="de-DE" dirty="0" smtClean="0"/>
              <a:t> Orlando Denis	</a:t>
            </a:r>
          </a:p>
          <a:p>
            <a:pPr>
              <a:lnSpc>
                <a:spcPct val="200000"/>
              </a:lnSpc>
            </a:pPr>
            <a:r>
              <a:rPr lang="de-DE" dirty="0" smtClean="0"/>
              <a:t>Viktor </a:t>
            </a:r>
            <a:r>
              <a:rPr lang="de-DE" dirty="0" err="1" smtClean="0"/>
              <a:t>Kr</a:t>
            </a:r>
            <a:r>
              <a:rPr lang="sk-SK" dirty="0" smtClean="0"/>
              <a:t>č</a:t>
            </a:r>
            <a:endParaRPr lang="de-DE" dirty="0"/>
          </a:p>
          <a:p>
            <a:pPr>
              <a:lnSpc>
                <a:spcPct val="200000"/>
              </a:lnSpc>
            </a:pPr>
            <a:r>
              <a:rPr lang="de-DE" dirty="0" smtClean="0"/>
              <a:t>Erik </a:t>
            </a:r>
            <a:r>
              <a:rPr lang="de-DE" dirty="0" err="1" smtClean="0"/>
              <a:t>Udvardi</a:t>
            </a:r>
            <a:endParaRPr lang="de-DE" dirty="0"/>
          </a:p>
        </p:txBody>
      </p:sp>
      <p:sp>
        <p:nvSpPr>
          <p:cNvPr id="4" name="Rechteck 3"/>
          <p:cNvSpPr/>
          <p:nvPr/>
        </p:nvSpPr>
        <p:spPr>
          <a:xfrm rot="20518287">
            <a:off x="3633834" y="4754459"/>
            <a:ext cx="6315450"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Bye Girls </a:t>
            </a:r>
            <a:r>
              <a:rPr lang="de-DE"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and</a:t>
            </a:r>
            <a:r>
              <a:rPr lang="de-DE"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de-DE"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Boys</a:t>
            </a:r>
            <a:r>
              <a:rPr lang="de-DE"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de-DE"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12553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4000"/>
                                        <p:tgtEl>
                                          <p:spTgt spid="8194"/>
                                        </p:tgtEl>
                                      </p:cBhvr>
                                    </p:animEffect>
                                    <p:anim calcmode="lin" valueType="num">
                                      <p:cBhvr>
                                        <p:cTn id="13" dur="4000" fill="hold"/>
                                        <p:tgtEl>
                                          <p:spTgt spid="8194"/>
                                        </p:tgtEl>
                                        <p:attrNameLst>
                                          <p:attrName>ppt_x</p:attrName>
                                        </p:attrNameLst>
                                      </p:cBhvr>
                                      <p:tavLst>
                                        <p:tav tm="0">
                                          <p:val>
                                            <p:strVal val="#ppt_x"/>
                                          </p:val>
                                        </p:tav>
                                        <p:tav tm="100000">
                                          <p:val>
                                            <p:strVal val="#ppt_x"/>
                                          </p:val>
                                        </p:tav>
                                      </p:tavLst>
                                    </p:anim>
                                    <p:anim calcmode="lin" valueType="num">
                                      <p:cBhvr>
                                        <p:cTn id="14" dur="4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8229600" cy="1143000"/>
          </a:xfrm>
        </p:spPr>
        <p:txBody>
          <a:bodyPr/>
          <a:lstStyle/>
          <a:p>
            <a:r>
              <a:rPr lang="de-DE" dirty="0" smtClean="0"/>
              <a:t>TRANSPORTATION </a:t>
            </a:r>
            <a:endParaRPr lang="de-DE" dirty="0"/>
          </a:p>
        </p:txBody>
      </p:sp>
      <p:sp>
        <p:nvSpPr>
          <p:cNvPr id="3" name="Inhaltsplatzhalter 2"/>
          <p:cNvSpPr>
            <a:spLocks noGrp="1"/>
          </p:cNvSpPr>
          <p:nvPr>
            <p:ph idx="1"/>
          </p:nvPr>
        </p:nvSpPr>
        <p:spPr>
          <a:xfrm>
            <a:off x="395536" y="1556792"/>
            <a:ext cx="8229600" cy="4597971"/>
          </a:xfrm>
        </p:spPr>
        <p:txBody>
          <a:bodyPr>
            <a:normAutofit/>
          </a:bodyPr>
          <a:lstStyle/>
          <a:p>
            <a:r>
              <a:rPr lang="en-US" dirty="0"/>
              <a:t>Most transport media in use today are generally fossil fuel powered. </a:t>
            </a:r>
            <a:endParaRPr lang="en-US" dirty="0" smtClean="0"/>
          </a:p>
          <a:p>
            <a:r>
              <a:rPr lang="en-US" dirty="0" smtClean="0"/>
              <a:t>The </a:t>
            </a:r>
            <a:r>
              <a:rPr lang="en-US" dirty="0"/>
              <a:t>reason for this is the ease of use and the existence of mature technologies harnessing this fuel source. </a:t>
            </a:r>
            <a:endParaRPr lang="en-US" dirty="0" smtClean="0"/>
          </a:p>
          <a:p>
            <a:r>
              <a:rPr lang="en-US" dirty="0" smtClean="0"/>
              <a:t>Many </a:t>
            </a:r>
            <a:r>
              <a:rPr lang="en-US" dirty="0"/>
              <a:t>ideas exist which try to either harness renewable forms of energy, more efficiently use fossil fuel, or use human power, or some hybrid of these, to move people and things</a:t>
            </a:r>
            <a:r>
              <a:rPr lang="en-US" dirty="0" smtClean="0"/>
              <a:t>.</a:t>
            </a:r>
            <a:r>
              <a:rPr lang="de-DE" dirty="0"/>
              <a:t> </a:t>
            </a:r>
            <a:endParaRPr lang="de-DE" dirty="0" smtClean="0"/>
          </a:p>
        </p:txBody>
      </p:sp>
    </p:spTree>
    <p:extLst>
      <p:ext uri="{BB962C8B-B14F-4D97-AF65-F5344CB8AC3E}">
        <p14:creationId xmlns:p14="http://schemas.microsoft.com/office/powerpoint/2010/main" val="34621771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654" y="4285354"/>
            <a:ext cx="3193116" cy="2016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nhaltsplatzhalter 2"/>
          <p:cNvSpPr>
            <a:spLocks noGrp="1"/>
          </p:cNvSpPr>
          <p:nvPr>
            <p:ph idx="1"/>
          </p:nvPr>
        </p:nvSpPr>
        <p:spPr>
          <a:xfrm>
            <a:off x="457200" y="1844824"/>
            <a:ext cx="8229600" cy="4281339"/>
          </a:xfrm>
        </p:spPr>
        <p:txBody>
          <a:bodyPr/>
          <a:lstStyle/>
          <a:p>
            <a:r>
              <a:rPr lang="de-DE" dirty="0"/>
              <a:t>Dual-mode </a:t>
            </a:r>
            <a:r>
              <a:rPr lang="de-DE" dirty="0" err="1"/>
              <a:t>vehicle</a:t>
            </a:r>
            <a:r>
              <a:rPr lang="de-DE" dirty="0"/>
              <a:t> </a:t>
            </a:r>
          </a:p>
          <a:p>
            <a:r>
              <a:rPr lang="de-DE" dirty="0"/>
              <a:t>Hyperloop</a:t>
            </a:r>
          </a:p>
          <a:p>
            <a:r>
              <a:rPr lang="de-DE" dirty="0"/>
              <a:t>Intelligent Transportation System</a:t>
            </a:r>
          </a:p>
          <a:p>
            <a:r>
              <a:rPr lang="de-DE" dirty="0" smtClean="0"/>
              <a:t>Jet </a:t>
            </a:r>
            <a:r>
              <a:rPr lang="de-DE" dirty="0"/>
              <a:t>pack</a:t>
            </a:r>
          </a:p>
          <a:p>
            <a:r>
              <a:rPr lang="de-DE" dirty="0"/>
              <a:t>Launch </a:t>
            </a:r>
            <a:r>
              <a:rPr lang="de-DE" dirty="0" err="1"/>
              <a:t>loop</a:t>
            </a:r>
            <a:endParaRPr lang="de-DE" dirty="0"/>
          </a:p>
          <a:p>
            <a:r>
              <a:rPr lang="de-DE" dirty="0"/>
              <a:t>Orbital ring</a:t>
            </a:r>
            <a:endParaRPr lang="en-US" dirty="0"/>
          </a:p>
          <a:p>
            <a:endParaRPr lang="de-DE" dirty="0"/>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79912" y="332656"/>
            <a:ext cx="4757924" cy="26501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061" b="96212" l="10000" r="90000"/>
                    </a14:imgEffect>
                  </a14:imgLayer>
                </a14:imgProps>
              </a:ext>
              <a:ext uri="{28A0092B-C50C-407E-A947-70E740481C1C}">
                <a14:useLocalDpi xmlns:a14="http://schemas.microsoft.com/office/drawing/2010/main" val="0"/>
              </a:ext>
            </a:extLst>
          </a:blip>
          <a:srcRect/>
          <a:stretch>
            <a:fillRect/>
          </a:stretch>
        </p:blipFill>
        <p:spPr bwMode="auto">
          <a:xfrm>
            <a:off x="4211960" y="2708920"/>
            <a:ext cx="5423222" cy="3520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246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p:cTn id="30" dur="500" fill="hold"/>
                                        <p:tgtEl>
                                          <p:spTgt spid="1028"/>
                                        </p:tgtEl>
                                        <p:attrNameLst>
                                          <p:attrName>ppt_w</p:attrName>
                                        </p:attrNameLst>
                                      </p:cBhvr>
                                      <p:tavLst>
                                        <p:tav tm="0">
                                          <p:val>
                                            <p:fltVal val="0"/>
                                          </p:val>
                                        </p:tav>
                                        <p:tav tm="100000">
                                          <p:val>
                                            <p:strVal val="#ppt_w"/>
                                          </p:val>
                                        </p:tav>
                                      </p:tavLst>
                                    </p:anim>
                                    <p:anim calcmode="lin" valueType="num">
                                      <p:cBhvr>
                                        <p:cTn id="31" dur="500" fill="hold"/>
                                        <p:tgtEl>
                                          <p:spTgt spid="1028"/>
                                        </p:tgtEl>
                                        <p:attrNameLst>
                                          <p:attrName>ppt_h</p:attrName>
                                        </p:attrNameLst>
                                      </p:cBhvr>
                                      <p:tavLst>
                                        <p:tav tm="0">
                                          <p:val>
                                            <p:fltVal val="0"/>
                                          </p:val>
                                        </p:tav>
                                        <p:tav tm="100000">
                                          <p:val>
                                            <p:strVal val="#ppt_h"/>
                                          </p:val>
                                        </p:tav>
                                      </p:tavLst>
                                    </p:anim>
                                    <p:animEffect transition="in" filter="fade">
                                      <p:cBhvr>
                                        <p:cTn id="32" dur="500"/>
                                        <p:tgtEl>
                                          <p:spTgt spid="1028"/>
                                        </p:tgtEl>
                                      </p:cBhvr>
                                    </p:animEffect>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1026"/>
                                        </p:tgtEl>
                                        <p:attrNameLst>
                                          <p:attrName>style.visibility</p:attrName>
                                        </p:attrNameLst>
                                      </p:cBhvr>
                                      <p:to>
                                        <p:strVal val="visible"/>
                                      </p:to>
                                    </p:set>
                                    <p:anim calcmode="lin" valueType="num">
                                      <p:cBhvr additive="base">
                                        <p:cTn id="36" dur="500" fill="hold"/>
                                        <p:tgtEl>
                                          <p:spTgt spid="1026"/>
                                        </p:tgtEl>
                                        <p:attrNameLst>
                                          <p:attrName>ppt_x</p:attrName>
                                        </p:attrNameLst>
                                      </p:cBhvr>
                                      <p:tavLst>
                                        <p:tav tm="0">
                                          <p:val>
                                            <p:strVal val="1+#ppt_w/2"/>
                                          </p:val>
                                        </p:tav>
                                        <p:tav tm="100000">
                                          <p:val>
                                            <p:strVal val="#ppt_x"/>
                                          </p:val>
                                        </p:tav>
                                      </p:tavLst>
                                    </p:anim>
                                    <p:anim calcmode="lin" valueType="num">
                                      <p:cBhvr additive="base">
                                        <p:cTn id="37" dur="500" fill="hold"/>
                                        <p:tgtEl>
                                          <p:spTgt spid="1026"/>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1027"/>
                                        </p:tgtEl>
                                        <p:attrNameLst>
                                          <p:attrName>style.visibility</p:attrName>
                                        </p:attrNameLst>
                                      </p:cBhvr>
                                      <p:to>
                                        <p:strVal val="visible"/>
                                      </p:to>
                                    </p:set>
                                    <p:anim calcmode="lin" valueType="num">
                                      <p:cBhvr additive="base">
                                        <p:cTn id="41" dur="1500" fill="hold"/>
                                        <p:tgtEl>
                                          <p:spTgt spid="1027"/>
                                        </p:tgtEl>
                                        <p:attrNameLst>
                                          <p:attrName>ppt_x</p:attrName>
                                        </p:attrNameLst>
                                      </p:cBhvr>
                                      <p:tavLst>
                                        <p:tav tm="0">
                                          <p:val>
                                            <p:strVal val="#ppt_x"/>
                                          </p:val>
                                        </p:tav>
                                        <p:tav tm="100000">
                                          <p:val>
                                            <p:strVal val="#ppt_x"/>
                                          </p:val>
                                        </p:tav>
                                      </p:tavLst>
                                    </p:anim>
                                    <p:anim calcmode="lin" valueType="num">
                                      <p:cBhvr additive="base">
                                        <p:cTn id="42" dur="1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udent\Desktop\tram-for-public-transportation-in-futur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82211"/>
            <a:ext cx="812975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339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INFRASTRUCTURE</a:t>
            </a:r>
            <a:endParaRPr lang="de-DE" dirty="0"/>
          </a:p>
        </p:txBody>
      </p:sp>
      <p:sp>
        <p:nvSpPr>
          <p:cNvPr id="3" name="Inhaltsplatzhalter 2"/>
          <p:cNvSpPr>
            <a:spLocks noGrp="1"/>
          </p:cNvSpPr>
          <p:nvPr>
            <p:ph idx="1"/>
          </p:nvPr>
        </p:nvSpPr>
        <p:spPr/>
        <p:txBody>
          <a:bodyPr/>
          <a:lstStyle/>
          <a:p>
            <a:r>
              <a:rPr lang="en-US" dirty="0"/>
              <a:t>Today's infrastructures - the artery systems of our society - are often strained beyond their originally intended capacities e.g. for private and public transport. Furthermore, large parts of the utility networks require significant refurbishment and adaptation activities.</a:t>
            </a:r>
            <a:endParaRPr lang="de-DE" dirty="0"/>
          </a:p>
        </p:txBody>
      </p:sp>
      <p:pic>
        <p:nvPicPr>
          <p:cNvPr id="2050" name="Picture 2" descr="https://www.wien.gv.at/english/transportation-urbanplanning/images/ul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861048"/>
            <a:ext cx="4352484" cy="2448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807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20688"/>
            <a:ext cx="8229600" cy="5505475"/>
          </a:xfrm>
        </p:spPr>
        <p:txBody>
          <a:bodyPr/>
          <a:lstStyle/>
          <a:p>
            <a:r>
              <a:rPr lang="en-US" dirty="0" smtClean="0"/>
              <a:t>In the future underground </a:t>
            </a:r>
            <a:r>
              <a:rPr lang="en-US" dirty="0"/>
              <a:t>construction will be more </a:t>
            </a:r>
            <a:r>
              <a:rPr lang="en-US" dirty="0" err="1"/>
              <a:t>costeffective</a:t>
            </a:r>
            <a:r>
              <a:rPr lang="en-US" dirty="0"/>
              <a:t>, safer and more environmentally friendly. </a:t>
            </a:r>
            <a:endParaRPr lang="en-US" dirty="0" smtClean="0"/>
          </a:p>
          <a:p>
            <a:r>
              <a:rPr lang="en-US" dirty="0" smtClean="0"/>
              <a:t>The </a:t>
            </a:r>
            <a:r>
              <a:rPr lang="en-US" dirty="0"/>
              <a:t>consequence of this will be that underground space will be increasingly used to alleviate pressing problems that will confront the European society in the next 20 years: </a:t>
            </a:r>
            <a:endParaRPr lang="en-US" dirty="0" smtClean="0"/>
          </a:p>
          <a:p>
            <a:pPr lvl="1"/>
            <a:r>
              <a:rPr lang="en-US" i="1" dirty="0" smtClean="0"/>
              <a:t>Traffic </a:t>
            </a:r>
            <a:r>
              <a:rPr lang="en-US" i="1" dirty="0"/>
              <a:t>congestion (freight transport is expected to increase by 60% from 2004 to 2020), </a:t>
            </a:r>
            <a:endParaRPr lang="en-US" i="1" dirty="0" smtClean="0"/>
          </a:p>
          <a:p>
            <a:pPr lvl="1"/>
            <a:r>
              <a:rPr lang="en-US" i="1" dirty="0" smtClean="0"/>
              <a:t>Increasing </a:t>
            </a:r>
            <a:r>
              <a:rPr lang="en-US" i="1" dirty="0"/>
              <a:t>urbanization (mega cities), </a:t>
            </a:r>
            <a:endParaRPr lang="en-US" i="1" dirty="0" smtClean="0"/>
          </a:p>
          <a:p>
            <a:pPr lvl="1"/>
            <a:r>
              <a:rPr lang="en-US" i="1" dirty="0" smtClean="0"/>
              <a:t>Lack </a:t>
            </a:r>
            <a:r>
              <a:rPr lang="en-US" i="1" dirty="0"/>
              <a:t>of space and pollution of air and water. </a:t>
            </a:r>
            <a:endParaRPr lang="en-US" i="1" dirty="0" smtClean="0"/>
          </a:p>
          <a:p>
            <a:pPr lvl="1"/>
            <a:r>
              <a:rPr lang="en-US" i="1" dirty="0" smtClean="0"/>
              <a:t>In </a:t>
            </a:r>
            <a:r>
              <a:rPr lang="en-US" i="1" dirty="0"/>
              <a:t>addition, European industry will be more competitive in the world market</a:t>
            </a:r>
            <a:r>
              <a:rPr lang="en-US" i="1" dirty="0" smtClean="0"/>
              <a:t>.</a:t>
            </a:r>
            <a:endParaRPr lang="en-US" i="1" dirty="0" smtClean="0"/>
          </a:p>
        </p:txBody>
      </p:sp>
    </p:spTree>
    <p:extLst>
      <p:ext uri="{BB962C8B-B14F-4D97-AF65-F5344CB8AC3E}">
        <p14:creationId xmlns:p14="http://schemas.microsoft.com/office/powerpoint/2010/main" val="2541427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PLANS FOR THE EU INFRASTRUCTURE</a:t>
            </a:r>
            <a:endParaRPr lang="de-DE" dirty="0"/>
          </a:p>
        </p:txBody>
      </p:sp>
      <p:sp>
        <p:nvSpPr>
          <p:cNvPr id="3" name="Inhaltsplatzhalter 2"/>
          <p:cNvSpPr>
            <a:spLocks noGrp="1"/>
          </p:cNvSpPr>
          <p:nvPr>
            <p:ph idx="1"/>
          </p:nvPr>
        </p:nvSpPr>
        <p:spPr/>
        <p:txBody>
          <a:bodyPr/>
          <a:lstStyle/>
          <a:p>
            <a:r>
              <a:rPr lang="en-US" dirty="0"/>
              <a:t>Infrastructures are expected to provide reliable service for very long periods of time, covering major technology changes, spanning several generations and experiencing dramatic evolutions of the individual and collective aspirations for quality of life. The increasing demand for mobility and supply is driven first by demographic growth, but also by a number of factors such as </a:t>
            </a:r>
            <a:r>
              <a:rPr lang="en-US" dirty="0" err="1"/>
              <a:t>urbanisation</a:t>
            </a:r>
            <a:r>
              <a:rPr lang="en-US" dirty="0"/>
              <a:t> or macro economic development. Climate change is another major driver which will force us to alter our </a:t>
            </a:r>
            <a:r>
              <a:rPr lang="en-US" dirty="0" err="1"/>
              <a:t>behavioural</a:t>
            </a:r>
            <a:r>
              <a:rPr lang="en-US" dirty="0"/>
              <a:t> patterns regarding consumption of energy, supply and transport of goods, and even our leisure time.</a:t>
            </a:r>
            <a:endParaRPr lang="de-DE" dirty="0"/>
          </a:p>
        </p:txBody>
      </p:sp>
    </p:spTree>
    <p:extLst>
      <p:ext uri="{BB962C8B-B14F-4D97-AF65-F5344CB8AC3E}">
        <p14:creationId xmlns:p14="http://schemas.microsoft.com/office/powerpoint/2010/main" val="3097462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PLANS FOR THE EU INFRASTRUCTURE</a:t>
            </a:r>
          </a:p>
        </p:txBody>
      </p:sp>
      <p:sp>
        <p:nvSpPr>
          <p:cNvPr id="3" name="Inhaltsplatzhalter 2"/>
          <p:cNvSpPr>
            <a:spLocks noGrp="1"/>
          </p:cNvSpPr>
          <p:nvPr>
            <p:ph idx="1"/>
          </p:nvPr>
        </p:nvSpPr>
        <p:spPr/>
        <p:txBody>
          <a:bodyPr/>
          <a:lstStyle/>
          <a:p>
            <a:r>
              <a:rPr lang="en-US" dirty="0"/>
              <a:t>Modern energy infrastructure is crucial for the EU to integrate its energy market and to meet its energy and climate goals. To upgrade Europe's infrastructure, the European Commission has estimated that around €200 billion is needed during the current decade for transmission grids and gas pipelines</a:t>
            </a:r>
            <a:r>
              <a:rPr lang="en-US" dirty="0" smtClean="0"/>
              <a:t>.</a:t>
            </a:r>
          </a:p>
        </p:txBody>
      </p:sp>
    </p:spTree>
    <p:extLst>
      <p:ext uri="{BB962C8B-B14F-4D97-AF65-F5344CB8AC3E}">
        <p14:creationId xmlns:p14="http://schemas.microsoft.com/office/powerpoint/2010/main" val="3407129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PLANS FOR THE EU INFRASTRUCTURE</a:t>
            </a:r>
          </a:p>
        </p:txBody>
      </p:sp>
      <p:sp>
        <p:nvSpPr>
          <p:cNvPr id="3" name="Inhaltsplatzhalter 2"/>
          <p:cNvSpPr>
            <a:spLocks noGrp="1"/>
          </p:cNvSpPr>
          <p:nvPr>
            <p:ph idx="1"/>
          </p:nvPr>
        </p:nvSpPr>
        <p:spPr/>
        <p:txBody>
          <a:bodyPr/>
          <a:lstStyle/>
          <a:p>
            <a:r>
              <a:rPr lang="en-US" dirty="0"/>
              <a:t>The construction of new power grids and other infrastructure projects affects the environment and the daily lives of those who live nearby. Projects should therefore be implemented in a way that achieves a high level of support amongst the local population.</a:t>
            </a:r>
            <a:endParaRPr lang="de-DE" dirty="0"/>
          </a:p>
          <a:p>
            <a:endParaRPr lang="de-D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501008"/>
            <a:ext cx="4329893"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631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troh">
  <a:themeElements>
    <a:clrScheme name="Stro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Galathea">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ro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0</TotalTime>
  <Words>656</Words>
  <Application>Microsoft Office PowerPoint</Application>
  <PresentationFormat>Bildschirmpräsentation (4:3)</PresentationFormat>
  <Paragraphs>49</Paragraphs>
  <Slides>14</Slides>
  <Notes>0</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Stroh</vt:lpstr>
      <vt:lpstr>INFRASTRUCTURE AND TRANSPORT</vt:lpstr>
      <vt:lpstr>TRANSPORTATION </vt:lpstr>
      <vt:lpstr>PowerPoint-Präsentation</vt:lpstr>
      <vt:lpstr>PowerPoint-Präsentation</vt:lpstr>
      <vt:lpstr>INFRASTRUCTURE</vt:lpstr>
      <vt:lpstr>PowerPoint-Präsentation</vt:lpstr>
      <vt:lpstr>PLANS FOR THE EU INFRASTRUCTURE</vt:lpstr>
      <vt:lpstr>PLANS FOR THE EU INFRASTRUCTURE</vt:lpstr>
      <vt:lpstr>PLANS FOR THE EU INFRASTRUCTURE</vt:lpstr>
      <vt:lpstr>EU PRIORITY CORRIDORS</vt:lpstr>
      <vt:lpstr>EU PRIORITY CORRIDORS</vt:lpstr>
      <vt:lpstr>EU PRIORITY CORRIDORS</vt:lpstr>
      <vt:lpstr>EU PRIORITY CORRIDORS</vt:lpstr>
      <vt:lpstr>THE END.  THANK YOU FOR YOUR ATTENTITON!</vt:lpstr>
    </vt:vector>
  </TitlesOfParts>
  <Company>hak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Admin</dc:creator>
  <cp:lastModifiedBy>student</cp:lastModifiedBy>
  <cp:revision>28</cp:revision>
  <dcterms:created xsi:type="dcterms:W3CDTF">2015-02-04T11:02:49Z</dcterms:created>
  <dcterms:modified xsi:type="dcterms:W3CDTF">2015-02-06T08:27:03Z</dcterms:modified>
</cp:coreProperties>
</file>