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20"/>
  </p:notesMasterIdLst>
  <p:sldIdLst>
    <p:sldId id="257" r:id="rId2"/>
    <p:sldId id="256" r:id="rId3"/>
    <p:sldId id="269" r:id="rId4"/>
    <p:sldId id="262" r:id="rId5"/>
    <p:sldId id="258" r:id="rId6"/>
    <p:sldId id="270" r:id="rId7"/>
    <p:sldId id="271" r:id="rId8"/>
    <p:sldId id="272" r:id="rId9"/>
    <p:sldId id="259" r:id="rId10"/>
    <p:sldId id="264" r:id="rId11"/>
    <p:sldId id="266" r:id="rId12"/>
    <p:sldId id="267" r:id="rId13"/>
    <p:sldId id="260" r:id="rId14"/>
    <p:sldId id="261" r:id="rId15"/>
    <p:sldId id="268" r:id="rId16"/>
    <p:sldId id="263" r:id="rId17"/>
    <p:sldId id="26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SHARE OF ENERGY SOURCES IN CZECH REPUBLIC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8211812323450502"/>
                  <c:y val="5.0041724946359396E-2"/>
                </c:manualLayout>
              </c:layout>
              <c:tx>
                <c:rich>
                  <a:bodyPr/>
                  <a:lstStyle/>
                  <a:p>
                    <a:fld id="{52F9C605-4FEB-4F07-B125-34FBB0BE31E1}" type="CATEGORYNAME">
                      <a:rPr lang="en-US" sz="1400" b="1"/>
                      <a:pPr/>
                      <a:t>[NÁZEV KATEGORIE]</a:t>
                    </a:fld>
                    <a:r>
                      <a:rPr lang="en-US" sz="1400" b="1" dirty="0"/>
                      <a:t>
</a:t>
                    </a:r>
                    <a:fld id="{A43B4C47-DD63-4F0C-BA9F-27CB5A2F1815}" type="PERCENTAGE">
                      <a:rPr lang="en-US" sz="1400" b="1"/>
                      <a:pPr/>
                      <a:t>[PROCENTO]</a:t>
                    </a:fld>
                    <a:endParaRPr lang="en-US" sz="1400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403679026433094"/>
                  <c:y val="-0.24735692749639043"/>
                </c:manualLayout>
              </c:layout>
              <c:tx>
                <c:rich>
                  <a:bodyPr/>
                  <a:lstStyle/>
                  <a:p>
                    <a:fld id="{6796541F-54C8-4713-987A-273DCDFDC0E8}" type="CATEGORYNAME">
                      <a:rPr lang="en-US" sz="1400" b="1"/>
                      <a:pPr/>
                      <a:t>[NÁZEV KATEGORIE]</a:t>
                    </a:fld>
                    <a:r>
                      <a:rPr lang="en-US" sz="1400" b="1" baseline="0" dirty="0"/>
                      <a:t>
</a:t>
                    </a:r>
                    <a:fld id="{A81C82B8-8F94-4C60-8576-BBCEB32FD230}" type="PERCENTAGE">
                      <a:rPr lang="en-US" sz="1400" b="1" baseline="0"/>
                      <a:pPr/>
                      <a:t>[PROCENTO]</a:t>
                    </a:fld>
                    <a:endParaRPr lang="en-US" sz="1400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447822163288583"/>
                  <c:y val="0.120249790837921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20A61D-8E05-4BF6-ADAF-A72E77C7C956}" type="CATEGORYNAME">
                      <a:rPr lang="en-US" sz="1400" b="1"/>
                      <a:pPr>
                        <a:defRPr/>
                      </a:pPr>
                      <a:t>[NÁZEV KATEGORIE]</a:t>
                    </a:fld>
                    <a:r>
                      <a:rPr lang="en-US" sz="1400" b="1" baseline="0" dirty="0"/>
                      <a:t>
</a:t>
                    </a:r>
                    <a:fld id="{6FFBFE3C-A432-4AF2-9CB0-1CFECCA4B9D8}" type="PERCENTAGE">
                      <a:rPr lang="en-US" sz="1400" b="1" baseline="0"/>
                      <a:pPr>
                        <a:defRPr/>
                      </a:pPr>
                      <a:t>[PROCENTO]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05813909478346"/>
                      <c:h val="0.1211313075733061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8658233284638789E-2"/>
                  <c:y val="5.6924594719927009E-2"/>
                </c:manualLayout>
              </c:layout>
              <c:tx>
                <c:rich>
                  <a:bodyPr/>
                  <a:lstStyle/>
                  <a:p>
                    <a:fld id="{5D758E4C-703F-4210-B250-FB21ADCCAD25}" type="CATEGORYNAME">
                      <a:rPr lang="en-US" sz="1400" b="1"/>
                      <a:pPr/>
                      <a:t>[NÁZEV KATEGORIE]</a:t>
                    </a:fld>
                    <a:r>
                      <a:rPr lang="en-US" sz="1400" b="1" baseline="0" dirty="0"/>
                      <a:t>
</a:t>
                    </a:r>
                    <a:fld id="{166BB89E-98D0-4177-AEF6-B1DA318E63A8}" type="PERCENTAGE">
                      <a:rPr lang="en-US" sz="1400" b="1" baseline="0"/>
                      <a:pPr/>
                      <a:t>[PROCENTO]</a:t>
                    </a:fld>
                    <a:endParaRPr lang="en-US" sz="1400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COAL</c:v>
                </c:pt>
                <c:pt idx="1">
                  <c:v>NUCLEAR</c:v>
                </c:pt>
                <c:pt idx="2">
                  <c:v>RENEWABLE</c:v>
                </c:pt>
                <c:pt idx="3">
                  <c:v>OTHER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 formatCode="0%">
                  <c:v>46</c:v>
                </c:pt>
                <c:pt idx="1">
                  <c:v>36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SHARE OF RENEWABLE ENERGY SOURCES IN PARTNER COUNTRIES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543267716535433"/>
                  <c:y val="0.1689271549626504"/>
                </c:manualLayout>
              </c:layout>
              <c:tx>
                <c:rich>
                  <a:bodyPr/>
                  <a:lstStyle/>
                  <a:p>
                    <a:fld id="{2A516FF2-DDC9-4589-A5DE-0A17BBE44A39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5545967B-F833-460D-A1BB-A8C410918221}" type="VALUE">
                      <a:rPr lang="en-US" baseline="0" smtClean="0"/>
                      <a:pPr/>
                      <a:t>[HODNOTA]</a:t>
                    </a:fld>
                    <a:r>
                      <a:rPr lang="en-US" baseline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9429699803149611"/>
                  <c:y val="-0.17493896561645142"/>
                </c:manualLayout>
              </c:layout>
              <c:tx>
                <c:rich>
                  <a:bodyPr/>
                  <a:lstStyle/>
                  <a:p>
                    <a:fld id="{1E318336-78D9-4E7A-871D-1A933195CE00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  <a:fld id="{985D8842-A14B-4352-A9AA-0B1239F931AC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 smtClean="0"/>
                      <a:t>%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2985236220472441E-2"/>
                  <c:y val="-0.24831918994099481"/>
                </c:manualLayout>
              </c:layout>
              <c:tx>
                <c:rich>
                  <a:bodyPr/>
                  <a:lstStyle/>
                  <a:p>
                    <a:fld id="{FB5C7A5A-277E-4DC2-A1B4-6A263703AE7A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EC99CF8D-2FCF-4122-838E-A96571EC30C7}" type="VALUE">
                      <a:rPr lang="en-US" baseline="0" smtClean="0"/>
                      <a:pPr/>
                      <a:t>[HODNOTA]</a:t>
                    </a:fld>
                    <a:r>
                      <a:rPr lang="en-US" baseline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5528789370078741"/>
                  <c:y val="-0.14895729890764647"/>
                </c:manualLayout>
              </c:layout>
              <c:tx>
                <c:rich>
                  <a:bodyPr/>
                  <a:lstStyle/>
                  <a:p>
                    <a:fld id="{EFAEBD14-3F25-451C-8D1A-E140ACE64328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  <a:fld id="{11E95044-A0F1-4BAF-AC32-100563B4104F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857645177165354"/>
                  <c:y val="5.8481357130821941E-2"/>
                </c:manualLayout>
              </c:layout>
              <c:tx>
                <c:rich>
                  <a:bodyPr/>
                  <a:lstStyle/>
                  <a:p>
                    <a:fld id="{BE73F7AD-3F43-4DC3-BE23-964828FEE680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  <a:fld id="{D6DC53E3-E391-4393-9995-0E99C4F58829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5690071358267715"/>
                  <c:y val="9.7448320777047195E-2"/>
                </c:manualLayout>
              </c:layout>
              <c:tx>
                <c:rich>
                  <a:bodyPr/>
                  <a:lstStyle/>
                  <a:p>
                    <a:fld id="{A86484D1-230B-4DC3-806B-B75ED7928AB2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  <a:fld id="{28F055F4-05B7-481E-9AE0-DA56343FEA44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633527312992126"/>
                  <c:y val="0.10570367213929183"/>
                </c:manualLayout>
              </c:layout>
              <c:tx>
                <c:rich>
                  <a:bodyPr/>
                  <a:lstStyle/>
                  <a:p>
                    <a:fld id="{446743E0-8F53-4D47-8DF6-182F30CA81B2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  <a:fld id="{BDDAAD77-E0A0-4F71-8EEF-5128669111AB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AUSTRIA</c:v>
                </c:pt>
                <c:pt idx="1">
                  <c:v>ROMANIA</c:v>
                </c:pt>
                <c:pt idx="2">
                  <c:v>SLOVENIA</c:v>
                </c:pt>
                <c:pt idx="3">
                  <c:v>BULGARIA</c:v>
                </c:pt>
                <c:pt idx="4">
                  <c:v>CZECHIA</c:v>
                </c:pt>
                <c:pt idx="5">
                  <c:v>SLOVAKIA</c:v>
                </c:pt>
                <c:pt idx="6">
                  <c:v>HUNGARY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33</c:v>
                </c:pt>
                <c:pt idx="1">
                  <c:v>24</c:v>
                </c:pt>
                <c:pt idx="2">
                  <c:v>22</c:v>
                </c:pt>
                <c:pt idx="3">
                  <c:v>19</c:v>
                </c:pt>
                <c:pt idx="4">
                  <c:v>12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7D02-5295-48CF-ACED-3CA892FBFB26}" type="datetimeFigureOut">
              <a:rPr lang="cs-CZ" smtClean="0"/>
              <a:t>09.10.2015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A07C-D3B0-47F2-ABA8-70E98BAA6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72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Definitions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energy</a:t>
            </a:r>
            <a:r>
              <a:rPr lang="cs-CZ" baseline="0" dirty="0" smtClean="0"/>
              <a:t>: -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made natural </a:t>
            </a:r>
            <a:r>
              <a:rPr lang="cs-CZ" baseline="0" dirty="0" err="1" smtClean="0"/>
              <a:t>resources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especially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provide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electricity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heat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work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machines</a:t>
            </a:r>
            <a:endParaRPr lang="cs-CZ" baseline="0" dirty="0" smtClean="0"/>
          </a:p>
          <a:p>
            <a:r>
              <a:rPr lang="cs-CZ" baseline="0" dirty="0" smtClean="0"/>
              <a:t>                                    -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move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objects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position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another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07C-D3B0-47F2-ABA8-70E98BAA643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4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Non-</a:t>
            </a:r>
            <a:r>
              <a:rPr lang="cs-CZ" dirty="0" err="1" smtClean="0"/>
              <a:t>renewable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a natural </a:t>
            </a:r>
            <a:r>
              <a:rPr lang="cs-CZ" dirty="0" err="1" smtClean="0"/>
              <a:t>resource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cannot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remade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exists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llimited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quantity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fossil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fuels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coal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oil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natural </a:t>
            </a:r>
            <a:r>
              <a:rPr lang="cs-CZ" baseline="0" dirty="0" err="1" smtClean="0"/>
              <a:t>gas</a:t>
            </a:r>
            <a:r>
              <a:rPr lang="cs-CZ" baseline="0" dirty="0" smtClean="0"/>
              <a:t>). </a:t>
            </a:r>
            <a:r>
              <a:rPr lang="cs-CZ" baseline="0" dirty="0" err="1" smtClean="0"/>
              <a:t>Another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disadvantage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pollute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environment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used</a:t>
            </a:r>
            <a:r>
              <a:rPr lang="cs-CZ" baseline="0" dirty="0" smtClean="0"/>
              <a:t>.</a:t>
            </a:r>
          </a:p>
          <a:p>
            <a:r>
              <a:rPr lang="cs-CZ" baseline="0" dirty="0" err="1" smtClean="0"/>
              <a:t>Fossil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fuels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carbon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based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materials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formed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over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millons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years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ancient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plants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animals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07C-D3B0-47F2-ABA8-70E98BAA643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59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07C-D3B0-47F2-ABA8-70E98BAA643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Solar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coming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sun,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solar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plants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convert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sunlight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into</a:t>
            </a:r>
            <a:r>
              <a:rPr lang="cs-CZ" baseline="0" dirty="0" smtClean="0"/>
              <a:t> elektricity </a:t>
            </a:r>
            <a:r>
              <a:rPr lang="cs-CZ" baseline="0" dirty="0" err="1" smtClean="0"/>
              <a:t>using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photovoltaic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panels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In </a:t>
            </a:r>
            <a:r>
              <a:rPr lang="cs-CZ" baseline="0" dirty="0" err="1" smtClean="0"/>
              <a:t>Europe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have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photovoltaic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system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makes</a:t>
            </a:r>
            <a:r>
              <a:rPr lang="cs-CZ" baseline="0" dirty="0" smtClean="0"/>
              <a:t> 69%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worldwide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capacity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This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energy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sufficient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cover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needs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20 </a:t>
            </a:r>
            <a:r>
              <a:rPr lang="cs-CZ" baseline="0" dirty="0" err="1" smtClean="0"/>
              <a:t>million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households</a:t>
            </a:r>
            <a:r>
              <a:rPr lang="cs-CZ" baseline="0" dirty="0" smtClean="0"/>
              <a:t>.</a:t>
            </a:r>
          </a:p>
          <a:p>
            <a:r>
              <a:rPr lang="cs-CZ" baseline="0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another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system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widely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used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Europe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namely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solar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panels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use </a:t>
            </a:r>
            <a:r>
              <a:rPr lang="cs-CZ" baseline="0" dirty="0" err="1" smtClean="0"/>
              <a:t>solar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energy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provide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space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heating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</a:t>
            </a:r>
            <a:r>
              <a:rPr lang="cs-CZ" baseline="0" dirty="0" smtClean="0"/>
              <a:t> spot </a:t>
            </a:r>
            <a:r>
              <a:rPr lang="cs-CZ" baseline="0" dirty="0" err="1" smtClean="0"/>
              <a:t>them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roofs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numerous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houses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07C-D3B0-47F2-ABA8-70E98BAA643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01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Nowadays</a:t>
            </a:r>
            <a:r>
              <a:rPr lang="cs-CZ" dirty="0" smtClean="0"/>
              <a:t> </a:t>
            </a:r>
            <a:r>
              <a:rPr lang="cs-CZ" dirty="0" err="1" smtClean="0"/>
              <a:t>wind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made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air </a:t>
            </a:r>
            <a:r>
              <a:rPr lang="cs-CZ" baseline="0" dirty="0" err="1" smtClean="0"/>
              <a:t>flow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moves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blades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turbines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Electrical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energy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generated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wind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farms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are very </a:t>
            </a:r>
            <a:r>
              <a:rPr lang="cs-CZ" baseline="0" dirty="0" err="1" smtClean="0"/>
              <a:t>often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located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offshore</a:t>
            </a:r>
            <a:r>
              <a:rPr lang="cs-CZ" baseline="0" dirty="0" smtClean="0"/>
              <a:t>, in </a:t>
            </a:r>
            <a:r>
              <a:rPr lang="cs-CZ" baseline="0" dirty="0" err="1" smtClean="0"/>
              <a:t>mountainous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areas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bur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you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find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elsewhere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past </a:t>
            </a:r>
            <a:r>
              <a:rPr lang="cs-CZ" baseline="0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mills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creating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mechanical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energy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Holland</a:t>
            </a:r>
            <a:r>
              <a:rPr lang="cs-CZ" baseline="0" dirty="0" smtClean="0"/>
              <a:t> -&gt; dry </a:t>
            </a:r>
            <a:r>
              <a:rPr lang="cs-CZ" baseline="0" dirty="0" err="1" smtClean="0"/>
              <a:t>fields</a:t>
            </a:r>
            <a:r>
              <a:rPr lang="cs-CZ" baseline="0" dirty="0" smtClean="0"/>
              <a:t>/</a:t>
            </a:r>
            <a:r>
              <a:rPr lang="cs-CZ" baseline="0" dirty="0" err="1" smtClean="0"/>
              <a:t>polders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our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areas</a:t>
            </a:r>
            <a:r>
              <a:rPr lang="cs-CZ" baseline="0" dirty="0" smtClean="0"/>
              <a:t> -&gt; make </a:t>
            </a:r>
            <a:r>
              <a:rPr lang="cs-CZ" baseline="0" dirty="0" err="1" smtClean="0"/>
              <a:t>flour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grain: </a:t>
            </a:r>
            <a:r>
              <a:rPr lang="cs-CZ" baseline="0" dirty="0" err="1" smtClean="0"/>
              <a:t>wheat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rye</a:t>
            </a:r>
            <a:r>
              <a:rPr lang="cs-CZ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07C-D3B0-47F2-ABA8-70E98BAA643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8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uses</a:t>
            </a:r>
            <a:r>
              <a:rPr lang="cs-CZ" dirty="0" smtClean="0"/>
              <a:t> </a:t>
            </a:r>
            <a:r>
              <a:rPr lang="cs-CZ" dirty="0" err="1" smtClean="0"/>
              <a:t>nuclear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reactions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release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nuclear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energy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generate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produce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electricity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Nuclear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reactors</a:t>
            </a:r>
            <a:r>
              <a:rPr lang="cs-CZ" baseline="0" dirty="0" smtClean="0"/>
              <a:t> use uranium </a:t>
            </a:r>
            <a:r>
              <a:rPr lang="cs-CZ" baseline="0" dirty="0" err="1" smtClean="0"/>
              <a:t>rods</a:t>
            </a:r>
            <a:r>
              <a:rPr lang="cs-CZ" baseline="0" dirty="0" smtClean="0"/>
              <a:t> as </a:t>
            </a:r>
            <a:r>
              <a:rPr lang="cs-CZ" baseline="0" dirty="0" err="1" smtClean="0"/>
              <a:t>fuel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heat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generated</a:t>
            </a:r>
            <a:r>
              <a:rPr lang="cs-CZ" baseline="0" dirty="0" smtClean="0"/>
              <a:t> by </a:t>
            </a:r>
            <a:r>
              <a:rPr lang="cs-CZ" baseline="0" dirty="0" err="1" smtClean="0"/>
              <a:t>nuclear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fission</a:t>
            </a:r>
            <a:r>
              <a:rPr lang="cs-CZ" baseline="0" dirty="0" smtClean="0"/>
              <a:t>.</a:t>
            </a:r>
          </a:p>
          <a:p>
            <a:r>
              <a:rPr lang="cs-CZ" baseline="0" dirty="0" err="1" smtClean="0"/>
              <a:t>The</a:t>
            </a:r>
            <a:r>
              <a:rPr lang="cs-CZ" baseline="0" dirty="0" smtClean="0"/>
              <a:t> Czech Republic has 2 </a:t>
            </a:r>
            <a:r>
              <a:rPr lang="cs-CZ" baseline="0" dirty="0" err="1" smtClean="0"/>
              <a:t>nuclear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stations</a:t>
            </a:r>
            <a:r>
              <a:rPr lang="cs-CZ" baseline="0" dirty="0" smtClean="0"/>
              <a:t>, Dukovany not far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Brno and Temelín,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some</a:t>
            </a:r>
            <a:r>
              <a:rPr lang="cs-CZ" baseline="0" dirty="0" smtClean="0"/>
              <a:t> 40 km </a:t>
            </a:r>
            <a:r>
              <a:rPr lang="cs-CZ" baseline="0" dirty="0" err="1" smtClean="0"/>
              <a:t>south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Tábor.</a:t>
            </a:r>
          </a:p>
          <a:p>
            <a:r>
              <a:rPr lang="cs-CZ" baseline="0" dirty="0" smtClean="0"/>
              <a:t>Temelín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smaller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newer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one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with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two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reactors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four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cooling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towers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country </a:t>
            </a:r>
            <a:r>
              <a:rPr lang="cs-CZ" baseline="0" dirty="0" err="1" smtClean="0"/>
              <a:t>isn´t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planning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build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nuclear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plants</a:t>
            </a:r>
            <a:r>
              <a:rPr lang="cs-CZ" baseline="0" dirty="0" smtClean="0"/>
              <a:t>, but </a:t>
            </a:r>
            <a:r>
              <a:rPr lang="cs-CZ" baseline="0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plan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enlarge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both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them</a:t>
            </a:r>
            <a:r>
              <a:rPr lang="cs-CZ" baseline="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07C-D3B0-47F2-ABA8-70E98BAA643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55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Dlouhé stráně in </a:t>
            </a:r>
            <a:r>
              <a:rPr lang="cs-CZ" dirty="0" err="1" smtClean="0"/>
              <a:t>the</a:t>
            </a:r>
            <a:r>
              <a:rPr lang="cs-CZ" baseline="0" dirty="0" smtClean="0"/>
              <a:t> Jeseníky </a:t>
            </a:r>
            <a:r>
              <a:rPr lang="cs-CZ" baseline="0" dirty="0" err="1" smtClean="0"/>
              <a:t>Mountains</a:t>
            </a:r>
            <a:r>
              <a:rPr lang="cs-CZ" baseline="0" dirty="0" smtClean="0"/>
              <a:t>,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north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country. </a:t>
            </a:r>
            <a:r>
              <a:rPr lang="cs-CZ" baseline="0" dirty="0" err="1" smtClean="0"/>
              <a:t>There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two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reservoirs</a:t>
            </a:r>
            <a:r>
              <a:rPr lang="cs-CZ" baseline="0" dirty="0" smtClean="0"/>
              <a:t>, top and </a:t>
            </a:r>
            <a:r>
              <a:rPr lang="cs-CZ" baseline="0" dirty="0" err="1" smtClean="0"/>
              <a:t>bottom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Water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pumped</a:t>
            </a:r>
            <a:r>
              <a:rPr lang="cs-CZ" baseline="0" dirty="0" smtClean="0"/>
              <a:t> up to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top </a:t>
            </a:r>
            <a:r>
              <a:rPr lang="cs-CZ" baseline="0" dirty="0" err="1" smtClean="0"/>
              <a:t>reservoir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at</a:t>
            </a:r>
            <a:r>
              <a:rPr lang="cs-CZ" baseline="0" dirty="0" smtClean="0"/>
              <a:t> night </a:t>
            </a:r>
            <a:r>
              <a:rPr lang="cs-CZ" baseline="0" dirty="0" err="1" smtClean="0"/>
              <a:t>when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demand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low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Then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sudden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demand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gates</a:t>
            </a:r>
            <a:r>
              <a:rPr lang="cs-CZ" baseline="0" dirty="0" smtClean="0"/>
              <a:t> open and </a:t>
            </a:r>
            <a:r>
              <a:rPr lang="cs-CZ" baseline="0" dirty="0" err="1" smtClean="0"/>
              <a:t>water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rushes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down</a:t>
            </a:r>
            <a:r>
              <a:rPr lang="cs-CZ" baseline="0" dirty="0" smtClean="0"/>
              <a:t> to drive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turbine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Finally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collected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bottom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reservoir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ready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pumped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back</a:t>
            </a:r>
            <a:r>
              <a:rPr lang="cs-CZ" baseline="0" dirty="0" smtClean="0"/>
              <a:t>. </a:t>
            </a:r>
          </a:p>
          <a:p>
            <a:r>
              <a:rPr lang="cs-CZ" baseline="0" dirty="0" err="1" smtClean="0"/>
              <a:t>Technical</a:t>
            </a:r>
            <a:r>
              <a:rPr lang="cs-CZ" baseline="0" dirty="0" smtClean="0"/>
              <a:t>  </a:t>
            </a:r>
            <a:r>
              <a:rPr lang="cs-CZ" baseline="0" dirty="0" err="1" smtClean="0"/>
              <a:t>info</a:t>
            </a:r>
            <a:r>
              <a:rPr lang="cs-CZ" baseline="0" dirty="0" smtClean="0"/>
              <a:t>: top </a:t>
            </a:r>
            <a:r>
              <a:rPr lang="cs-CZ" baseline="0" dirty="0" err="1" smtClean="0"/>
              <a:t>reservoir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at</a:t>
            </a:r>
            <a:r>
              <a:rPr lang="cs-CZ" baseline="0" dirty="0" smtClean="0"/>
              <a:t> 1, 350 m and has </a:t>
            </a:r>
            <a:r>
              <a:rPr lang="cs-CZ" baseline="0" dirty="0" err="1" smtClean="0"/>
              <a:t>capacity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2.7 mil. m3; underground </a:t>
            </a:r>
            <a:r>
              <a:rPr lang="cs-CZ" baseline="0" dirty="0" err="1" smtClean="0"/>
              <a:t>tunnels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about</a:t>
            </a:r>
            <a:r>
              <a:rPr lang="cs-CZ" baseline="0" dirty="0" smtClean="0"/>
              <a:t> 2 km long.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07C-D3B0-47F2-ABA8-70E98BAA643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5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2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02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3594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1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0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800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514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0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6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1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1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1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0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2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1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niprohlidky.cez.cz/cez-temelin-aj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niprohlidky.cez.cz/cez-dlouhe-stran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learnenglish.britishcouncil.org/en/britain-great/green-great-part-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hyperlink" Target="http://www.cez.cz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lideshare.net/" TargetMode="External"/><Relationship Id="rId4" Type="http://schemas.openxmlformats.org/officeDocument/2006/relationships/hyperlink" Target="https://commons.wikimedia.org/wiki/File:Schneebergerhof_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tu.be/1cysaOnlv_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32" y="876214"/>
            <a:ext cx="4681728" cy="304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14" y="876214"/>
            <a:ext cx="4062098" cy="304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6"/>
          <a:stretch/>
        </p:blipFill>
        <p:spPr>
          <a:xfrm>
            <a:off x="4879840" y="3026535"/>
            <a:ext cx="2242177" cy="2938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30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49252" y="971335"/>
            <a:ext cx="9787942" cy="517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WORKSHEET FOR ENERGY WORKSHOP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these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 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past?	 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	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7"/>
          <a:stretch/>
        </p:blipFill>
        <p:spPr>
          <a:xfrm>
            <a:off x="5933736" y="4468395"/>
            <a:ext cx="2648312" cy="16717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37" y="4475748"/>
            <a:ext cx="1253811" cy="16717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05" y="868304"/>
            <a:ext cx="2226972" cy="2226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/>
          <a:stretch/>
        </p:blipFill>
        <p:spPr>
          <a:xfrm>
            <a:off x="3072960" y="4475748"/>
            <a:ext cx="2436969" cy="16717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71" y="4694739"/>
            <a:ext cx="1993006" cy="123376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92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NUCLEAR POWER STATION TEMELÍN CZECH REPUBLIC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>
                <a:hlinkClick r:id="rId3"/>
              </a:rPr>
              <a:t>Virtual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guide</a:t>
            </a:r>
            <a:r>
              <a:rPr lang="cs-CZ" dirty="0" smtClean="0">
                <a:hlinkClick r:id="rId3"/>
              </a:rPr>
              <a:t> Temelín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Opened</a:t>
            </a:r>
            <a:r>
              <a:rPr lang="cs-CZ" dirty="0" smtClean="0"/>
              <a:t> in 2000, 40 km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Tábor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 </a:t>
            </a:r>
            <a:r>
              <a:rPr lang="cs-CZ" dirty="0" err="1" smtClean="0"/>
              <a:t>reactors</a:t>
            </a:r>
            <a:r>
              <a:rPr lang="cs-CZ" dirty="0" smtClean="0"/>
              <a:t> and 4 </a:t>
            </a:r>
            <a:r>
              <a:rPr lang="cs-CZ" dirty="0" err="1" smtClean="0"/>
              <a:t>cooling</a:t>
            </a:r>
            <a:r>
              <a:rPr lang="cs-CZ" dirty="0" smtClean="0"/>
              <a:t> </a:t>
            </a:r>
            <a:r>
              <a:rPr lang="cs-CZ" dirty="0" err="1" smtClean="0"/>
              <a:t>towers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216400"/>
            <a:ext cx="10058400" cy="17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6996" y="904860"/>
            <a:ext cx="10038006" cy="1258792"/>
          </a:xfrm>
        </p:spPr>
        <p:txBody>
          <a:bodyPr>
            <a:noAutofit/>
          </a:bodyPr>
          <a:lstStyle/>
          <a:p>
            <a:r>
              <a:rPr lang="cs-CZ" sz="3600" dirty="0" smtClean="0"/>
              <a:t>PUMPED STORAGE HYDROPOWER STATION, DLOUHÉ STRÁNĚ, CZECH REPUBLIC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9819601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>
                <a:hlinkClick r:id="rId3"/>
              </a:rPr>
              <a:t>Virtual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guide</a:t>
            </a:r>
            <a:r>
              <a:rPr lang="cs-CZ" dirty="0" smtClean="0">
                <a:hlinkClick r:id="rId3"/>
              </a:rPr>
              <a:t> Dlouhé stráně</a:t>
            </a:r>
            <a:r>
              <a:rPr lang="cs-CZ" dirty="0" smtClean="0"/>
              <a:t> - </a:t>
            </a:r>
            <a:r>
              <a:rPr lang="cs-CZ" dirty="0" err="1" smtClean="0"/>
              <a:t>opened</a:t>
            </a:r>
            <a:r>
              <a:rPr lang="cs-CZ" dirty="0" smtClean="0"/>
              <a:t> in 1996, Jeseníky </a:t>
            </a:r>
            <a:r>
              <a:rPr lang="cs-CZ" dirty="0" err="1" smtClean="0"/>
              <a:t>Mountains</a:t>
            </a:r>
            <a:r>
              <a:rPr lang="cs-CZ" dirty="0" smtClean="0"/>
              <a:t>, </a:t>
            </a:r>
            <a:r>
              <a:rPr lang="cs-CZ" dirty="0" err="1" smtClean="0"/>
              <a:t>North</a:t>
            </a:r>
            <a:r>
              <a:rPr lang="cs-CZ" dirty="0"/>
              <a:t> </a:t>
            </a:r>
            <a:r>
              <a:rPr lang="cs-CZ" dirty="0" smtClean="0"/>
              <a:t>Moravia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0" y="3342214"/>
            <a:ext cx="4086322" cy="2533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60" y="3342214"/>
            <a:ext cx="3381410" cy="2545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28" y="3654990"/>
            <a:ext cx="2534231" cy="1908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58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SHARE OF ENERGY SOURCES IN THE CZECH REPUBLIC</a:t>
            </a:r>
            <a:endParaRPr lang="cs-CZ" dirty="0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46690"/>
              </p:ext>
            </p:extLst>
          </p:nvPr>
        </p:nvGraphicFramePr>
        <p:xfrm>
          <a:off x="1295402" y="2459865"/>
          <a:ext cx="9960733" cy="372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0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 20"/>
          <p:cNvGraphicFramePr/>
          <p:nvPr>
            <p:extLst>
              <p:ext uri="{D42A27DB-BD31-4B8C-83A1-F6EECF244321}">
                <p14:modId xmlns:p14="http://schemas.microsoft.com/office/powerpoint/2010/main" val="9912334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9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07603" y="1930757"/>
            <a:ext cx="31037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GREEN ENERGY</a:t>
            </a:r>
          </a:p>
          <a:p>
            <a:endParaRPr lang="cs-CZ" sz="2800" dirty="0" smtClean="0"/>
          </a:p>
          <a:p>
            <a:r>
              <a:rPr lang="cs-CZ" sz="2800" dirty="0" smtClean="0"/>
              <a:t>GREEN CITIES</a:t>
            </a:r>
          </a:p>
          <a:p>
            <a:endParaRPr lang="cs-CZ" sz="2800" dirty="0"/>
          </a:p>
          <a:p>
            <a:r>
              <a:rPr lang="cs-CZ" sz="2800" dirty="0" smtClean="0"/>
              <a:t>GREEN TOURISM</a:t>
            </a:r>
          </a:p>
          <a:p>
            <a:endParaRPr lang="cs-CZ" sz="2800" dirty="0"/>
          </a:p>
          <a:p>
            <a:r>
              <a:rPr lang="cs-CZ" sz="2800" dirty="0" smtClean="0"/>
              <a:t>GREEN EVENTS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4" y="901521"/>
            <a:ext cx="2510307" cy="25103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3" y="4094409"/>
            <a:ext cx="2510307" cy="18827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1"/>
          <a:stretch/>
        </p:blipFill>
        <p:spPr>
          <a:xfrm>
            <a:off x="8256936" y="901521"/>
            <a:ext cx="3019662" cy="19962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49" y="3321901"/>
            <a:ext cx="1990456" cy="2655238"/>
          </a:xfrm>
          <a:prstGeom prst="rect">
            <a:avLst/>
          </a:prstGeom>
        </p:spPr>
      </p:pic>
      <p:sp>
        <p:nvSpPr>
          <p:cNvPr id="8" name="Obousměrná vodorovná šipka 7"/>
          <p:cNvSpPr/>
          <p:nvPr/>
        </p:nvSpPr>
        <p:spPr>
          <a:xfrm>
            <a:off x="4760935" y="5383810"/>
            <a:ext cx="2597073" cy="579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ousměrná vodorovná šipka 8"/>
          <p:cNvSpPr/>
          <p:nvPr/>
        </p:nvSpPr>
        <p:spPr>
          <a:xfrm>
            <a:off x="4760935" y="1006698"/>
            <a:ext cx="2597073" cy="579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1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79444" y="678331"/>
            <a:ext cx="9601200" cy="938380"/>
          </a:xfrm>
        </p:spPr>
        <p:txBody>
          <a:bodyPr/>
          <a:lstStyle/>
          <a:p>
            <a:r>
              <a:rPr lang="cs-CZ" dirty="0" smtClean="0"/>
              <a:t>GREEN EVENT – OLYMPIC GAMES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84596" y="1608117"/>
            <a:ext cx="10186987" cy="3430587"/>
          </a:xfrm>
        </p:spPr>
        <p:txBody>
          <a:bodyPr>
            <a:normAutofit/>
          </a:bodyPr>
          <a:lstStyle/>
          <a:p>
            <a:r>
              <a:rPr lang="cs-CZ" sz="2600" dirty="0">
                <a:hlinkClick r:id="rId2"/>
              </a:rPr>
              <a:t>http://</a:t>
            </a:r>
            <a:r>
              <a:rPr lang="cs-CZ" sz="2600" dirty="0" smtClean="0">
                <a:hlinkClick r:id="rId2"/>
              </a:rPr>
              <a:t>learnenglish.britishcouncil.org/en/britain-great/green-great-part-2</a:t>
            </a:r>
            <a:endParaRPr lang="cs-CZ" sz="2600" dirty="0" smtClean="0"/>
          </a:p>
          <a:p>
            <a:endParaRPr lang="cs-CZ" sz="2600" dirty="0"/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5" name="Zástupný symbol pro obsah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6" y="2669193"/>
            <a:ext cx="3425782" cy="25498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05268" y="2488888"/>
            <a:ext cx="7486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VIDEO ON THE GREEN </a:t>
            </a:r>
            <a:r>
              <a:rPr lang="cs-CZ" b="1" dirty="0" smtClean="0"/>
              <a:t>GAMES</a:t>
            </a:r>
            <a:endParaRPr lang="cs-CZ" dirty="0"/>
          </a:p>
          <a:p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sentences</a:t>
            </a:r>
            <a:r>
              <a:rPr lang="cs-CZ" dirty="0"/>
              <a:t> are </a:t>
            </a:r>
            <a:r>
              <a:rPr lang="cs-CZ" b="1" dirty="0" err="1"/>
              <a:t>true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false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1 </a:t>
            </a:r>
            <a:r>
              <a:rPr lang="cs-CZ" dirty="0" err="1"/>
              <a:t>Wind</a:t>
            </a:r>
            <a:r>
              <a:rPr lang="cs-CZ" dirty="0"/>
              <a:t> </a:t>
            </a:r>
            <a:r>
              <a:rPr lang="cs-CZ" dirty="0" err="1"/>
              <a:t>farms</a:t>
            </a:r>
            <a:r>
              <a:rPr lang="cs-CZ" dirty="0"/>
              <a:t> are </a:t>
            </a:r>
            <a:r>
              <a:rPr lang="cs-CZ" dirty="0" err="1"/>
              <a:t>increasingly</a:t>
            </a:r>
            <a:r>
              <a:rPr lang="cs-CZ" dirty="0"/>
              <a:t> </a:t>
            </a:r>
            <a:r>
              <a:rPr lang="cs-CZ" dirty="0" err="1"/>
              <a:t>widespread</a:t>
            </a:r>
            <a:r>
              <a:rPr lang="cs-CZ" dirty="0"/>
              <a:t> </a:t>
            </a:r>
            <a:r>
              <a:rPr lang="cs-CZ" dirty="0" err="1"/>
              <a:t>offshore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on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 smtClean="0"/>
              <a:t>ground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2 </a:t>
            </a:r>
            <a:r>
              <a:rPr lang="cs-CZ" dirty="0"/>
              <a:t>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turbine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Quiet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 smtClean="0"/>
              <a:t>cities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/>
              <a:t>tight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.</a:t>
            </a:r>
          </a:p>
          <a:p>
            <a:r>
              <a:rPr lang="cs-CZ" dirty="0"/>
              <a:t>3 Richard </a:t>
            </a:r>
            <a:r>
              <a:rPr lang="cs-CZ" dirty="0" err="1"/>
              <a:t>thinks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turbines</a:t>
            </a:r>
            <a:r>
              <a:rPr lang="cs-CZ" dirty="0"/>
              <a:t> are </a:t>
            </a:r>
            <a:r>
              <a:rPr lang="cs-CZ" dirty="0" err="1"/>
              <a:t>beautiful</a:t>
            </a:r>
            <a:r>
              <a:rPr lang="cs-CZ" dirty="0"/>
              <a:t>, but </a:t>
            </a:r>
            <a:r>
              <a:rPr lang="cs-CZ" dirty="0" err="1"/>
              <a:t>wouldn´t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to </a:t>
            </a:r>
            <a:r>
              <a:rPr lang="cs-CZ" dirty="0"/>
              <a:t>live </a:t>
            </a:r>
            <a:r>
              <a:rPr lang="cs-CZ" dirty="0" err="1"/>
              <a:t>near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	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noise</a:t>
            </a:r>
            <a:r>
              <a:rPr lang="cs-CZ" dirty="0"/>
              <a:t>.</a:t>
            </a:r>
          </a:p>
          <a:p>
            <a:r>
              <a:rPr lang="cs-CZ" dirty="0"/>
              <a:t>4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priority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design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Park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5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Park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built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area </a:t>
            </a:r>
            <a:r>
              <a:rPr lang="cs-CZ" dirty="0" err="1"/>
              <a:t>of</a:t>
            </a:r>
            <a:r>
              <a:rPr lang="cs-CZ" dirty="0"/>
              <a:t> open </a:t>
            </a:r>
            <a:r>
              <a:rPr lang="cs-CZ" dirty="0" err="1" smtClean="0"/>
              <a:t>countryside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6 </a:t>
            </a:r>
            <a:r>
              <a:rPr lang="cs-CZ" dirty="0" err="1"/>
              <a:t>Local</a:t>
            </a:r>
            <a:r>
              <a:rPr lang="cs-CZ" dirty="0"/>
              <a:t> London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green technology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Olympic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THANK YOU FOR YOUR ATTENTION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26" y="2665927"/>
            <a:ext cx="5051065" cy="3366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9398447" y="5108658"/>
            <a:ext cx="1921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Alena Jandlová</a:t>
            </a:r>
          </a:p>
          <a:p>
            <a:r>
              <a:rPr lang="cs-CZ" dirty="0" smtClean="0"/>
              <a:t>OA a VOŠE Tábor</a:t>
            </a:r>
          </a:p>
          <a:p>
            <a:r>
              <a:rPr lang="cs-CZ" dirty="0" smtClean="0"/>
              <a:t>Czech </a:t>
            </a:r>
            <a:r>
              <a:rPr lang="cs-CZ" dirty="0"/>
              <a:t>R</a:t>
            </a:r>
            <a:r>
              <a:rPr lang="cs-CZ" dirty="0" smtClean="0"/>
              <a:t>epublic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2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photos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 smtClean="0"/>
              <a:t>Dlouhé stráně (</a:t>
            </a:r>
            <a:r>
              <a:rPr lang="cs-CZ" sz="1600" dirty="0" smtClean="0">
                <a:hlinkClick r:id="rId2"/>
              </a:rPr>
              <a:t>www.cez.cz</a:t>
            </a:r>
            <a:r>
              <a:rPr lang="cs-CZ" sz="1600" dirty="0" smtClean="0"/>
              <a:t>)</a:t>
            </a:r>
          </a:p>
          <a:p>
            <a:r>
              <a:rPr lang="cs-CZ" sz="1600" dirty="0" err="1" smtClean="0"/>
              <a:t>Olympics</a:t>
            </a:r>
            <a:r>
              <a:rPr lang="cs-CZ" sz="1600" dirty="0" smtClean="0"/>
              <a:t> (</a:t>
            </a:r>
            <a:r>
              <a:rPr lang="cs-CZ" sz="1600" dirty="0" err="1" smtClean="0"/>
              <a:t>Matt</a:t>
            </a:r>
            <a:r>
              <a:rPr lang="cs-CZ" sz="1600" dirty="0" smtClean="0"/>
              <a:t> </a:t>
            </a:r>
            <a:r>
              <a:rPr lang="cs-CZ" sz="1600" dirty="0" err="1" smtClean="0"/>
              <a:t>Lancashire</a:t>
            </a:r>
            <a:r>
              <a:rPr lang="cs-CZ" sz="1600" dirty="0" smtClean="0"/>
              <a:t>, commons.wikimedia.org)</a:t>
            </a:r>
          </a:p>
          <a:p>
            <a:r>
              <a:rPr lang="cs-CZ" sz="1600" dirty="0" err="1" smtClean="0"/>
              <a:t>Greenery</a:t>
            </a:r>
            <a:r>
              <a:rPr lang="cs-CZ" sz="1600" dirty="0" smtClean="0"/>
              <a:t> London (David </a:t>
            </a:r>
            <a:r>
              <a:rPr lang="cs-CZ" sz="1600" dirty="0" err="1" smtClean="0"/>
              <a:t>Williams</a:t>
            </a:r>
            <a:r>
              <a:rPr lang="cs-CZ" sz="1600" dirty="0" smtClean="0"/>
              <a:t>, commons.wikimedia.org)</a:t>
            </a:r>
          </a:p>
          <a:p>
            <a:r>
              <a:rPr lang="cs-CZ" sz="1600" dirty="0" err="1" smtClean="0"/>
              <a:t>Windfarm</a:t>
            </a:r>
            <a:r>
              <a:rPr lang="cs-CZ" sz="1600" dirty="0" smtClean="0"/>
              <a:t>-sun (</a:t>
            </a:r>
            <a:r>
              <a:rPr lang="cs-CZ" sz="1600" dirty="0" err="1" smtClean="0"/>
              <a:t>Jurgen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Sanddeben</a:t>
            </a:r>
            <a:r>
              <a:rPr lang="cs-CZ" sz="1600" dirty="0" smtClean="0"/>
              <a:t>, commons.wikimedia.com)</a:t>
            </a:r>
          </a:p>
          <a:p>
            <a:r>
              <a:rPr lang="cs-CZ" sz="1600" dirty="0" err="1" smtClean="0"/>
              <a:t>Light</a:t>
            </a:r>
            <a:r>
              <a:rPr lang="cs-CZ" sz="1600" dirty="0" smtClean="0"/>
              <a:t> </a:t>
            </a:r>
            <a:r>
              <a:rPr lang="cs-CZ" sz="1600" dirty="0" err="1" smtClean="0"/>
              <a:t>bulb-tree</a:t>
            </a:r>
            <a:r>
              <a:rPr lang="cs-CZ" sz="1600" dirty="0" smtClean="0"/>
              <a:t> (MattWalker69, flickr.com)</a:t>
            </a:r>
          </a:p>
          <a:p>
            <a:r>
              <a:rPr lang="cs-CZ" sz="1600" dirty="0" err="1" smtClean="0"/>
              <a:t>Energy</a:t>
            </a:r>
            <a:r>
              <a:rPr lang="cs-CZ" sz="1600" dirty="0" smtClean="0"/>
              <a:t> symbol (</a:t>
            </a:r>
            <a:r>
              <a:rPr lang="cs-CZ" sz="1600" dirty="0" err="1" smtClean="0"/>
              <a:t>neetalparekh</a:t>
            </a:r>
            <a:r>
              <a:rPr lang="cs-CZ" sz="1600" dirty="0" smtClean="0"/>
              <a:t>, flickr.com)</a:t>
            </a:r>
          </a:p>
          <a:p>
            <a:r>
              <a:rPr lang="cs-CZ" sz="1600" dirty="0" smtClean="0"/>
              <a:t>Solar and </a:t>
            </a:r>
            <a:r>
              <a:rPr lang="cs-CZ" sz="1600" dirty="0" err="1" smtClean="0"/>
              <a:t>wind</a:t>
            </a:r>
            <a:r>
              <a:rPr lang="cs-CZ" sz="1600" dirty="0" smtClean="0"/>
              <a:t> (</a:t>
            </a:r>
            <a:r>
              <a:rPr lang="en-US" sz="1600" dirty="0"/>
              <a:t>Photographer: Armin </a:t>
            </a:r>
            <a:r>
              <a:rPr lang="en-US" sz="1600" dirty="0" err="1"/>
              <a:t>Kübelbeck</a:t>
            </a:r>
            <a:r>
              <a:rPr lang="en-US" sz="1600" dirty="0"/>
              <a:t>, </a:t>
            </a:r>
            <a:r>
              <a:rPr lang="en-US" sz="1600" dirty="0">
                <a:hlinkClick r:id="rId3"/>
              </a:rPr>
              <a:t>CC-BY-SA</a:t>
            </a:r>
            <a:r>
              <a:rPr lang="en-US" sz="1600" dirty="0"/>
              <a:t>, </a:t>
            </a:r>
            <a:r>
              <a:rPr lang="en-US" sz="1600" u="sng" dirty="0">
                <a:hlinkClick r:id="rId4"/>
              </a:rPr>
              <a:t>Wikimedia </a:t>
            </a:r>
            <a:r>
              <a:rPr lang="en-US" sz="1600" u="sng" dirty="0" smtClean="0">
                <a:hlinkClick r:id="rId4"/>
              </a:rPr>
              <a:t>Commons</a:t>
            </a:r>
            <a:r>
              <a:rPr lang="cs-CZ" sz="1600" u="sng" dirty="0" smtClean="0"/>
              <a:t>)</a:t>
            </a:r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 err="1" smtClean="0"/>
              <a:t>Coal</a:t>
            </a:r>
            <a:r>
              <a:rPr lang="cs-CZ" sz="1600" dirty="0" smtClean="0"/>
              <a:t>, </a:t>
            </a:r>
            <a:r>
              <a:rPr lang="cs-CZ" sz="1600" dirty="0" err="1" smtClean="0"/>
              <a:t>oil</a:t>
            </a:r>
            <a:r>
              <a:rPr lang="cs-CZ" sz="1600" dirty="0" smtClean="0"/>
              <a:t>, </a:t>
            </a:r>
            <a:r>
              <a:rPr lang="cs-CZ" sz="1600" dirty="0" err="1" smtClean="0"/>
              <a:t>gas</a:t>
            </a:r>
            <a:r>
              <a:rPr lang="cs-CZ" sz="1600" dirty="0" smtClean="0"/>
              <a:t> (</a:t>
            </a:r>
            <a:r>
              <a:rPr lang="cs-CZ" sz="1600" dirty="0" smtClean="0">
                <a:hlinkClick r:id="rId5"/>
              </a:rPr>
              <a:t>www.slideshare.net</a:t>
            </a:r>
            <a:r>
              <a:rPr lang="cs-CZ" sz="1600" dirty="0" smtClean="0"/>
              <a:t>)</a:t>
            </a:r>
          </a:p>
          <a:p>
            <a:r>
              <a:rPr lang="cs-CZ" sz="1600" dirty="0" err="1" smtClean="0"/>
              <a:t>Photovoltaic</a:t>
            </a:r>
            <a:r>
              <a:rPr lang="cs-CZ" sz="1600" dirty="0" smtClean="0"/>
              <a:t> plant (Petr Opletal, cs.wikipedia.org)</a:t>
            </a:r>
          </a:p>
          <a:p>
            <a:r>
              <a:rPr lang="cs-CZ" sz="1600" dirty="0" err="1" smtClean="0"/>
              <a:t>Pumped</a:t>
            </a:r>
            <a:r>
              <a:rPr lang="cs-CZ" sz="1600" dirty="0" smtClean="0"/>
              <a:t> </a:t>
            </a:r>
            <a:r>
              <a:rPr lang="cs-CZ" sz="1600" dirty="0" err="1" smtClean="0"/>
              <a:t>storage</a:t>
            </a:r>
            <a:r>
              <a:rPr lang="cs-CZ" sz="1600" dirty="0" smtClean="0"/>
              <a:t> </a:t>
            </a:r>
            <a:r>
              <a:rPr lang="cs-CZ" sz="1600" dirty="0" err="1" smtClean="0"/>
              <a:t>icon</a:t>
            </a:r>
            <a:r>
              <a:rPr lang="cs-CZ" sz="1600" dirty="0" smtClean="0"/>
              <a:t> (en.wikipedia.org)</a:t>
            </a:r>
          </a:p>
          <a:p>
            <a:r>
              <a:rPr lang="cs-CZ" sz="1600" dirty="0" err="1" smtClean="0"/>
              <a:t>Baloon</a:t>
            </a:r>
            <a:r>
              <a:rPr lang="cs-CZ" sz="1600" dirty="0" smtClean="0"/>
              <a:t>, </a:t>
            </a:r>
            <a:r>
              <a:rPr lang="cs-CZ" sz="1600" dirty="0" err="1" smtClean="0"/>
              <a:t>bicycle</a:t>
            </a:r>
            <a:r>
              <a:rPr lang="cs-CZ" sz="1600" dirty="0" smtClean="0"/>
              <a:t>, </a:t>
            </a:r>
            <a:r>
              <a:rPr lang="cs-CZ" sz="1600" dirty="0" err="1" smtClean="0"/>
              <a:t>old</a:t>
            </a:r>
            <a:r>
              <a:rPr lang="cs-CZ" sz="1600" dirty="0" smtClean="0"/>
              <a:t> </a:t>
            </a:r>
            <a:r>
              <a:rPr lang="cs-CZ" sz="1600" dirty="0" err="1" smtClean="0"/>
              <a:t>water</a:t>
            </a:r>
            <a:r>
              <a:rPr lang="cs-CZ" sz="1600" dirty="0" smtClean="0"/>
              <a:t> </a:t>
            </a:r>
            <a:r>
              <a:rPr lang="cs-CZ" sz="1600" dirty="0" err="1" smtClean="0"/>
              <a:t>mill</a:t>
            </a:r>
            <a:r>
              <a:rPr lang="cs-CZ" sz="1600" dirty="0" smtClean="0"/>
              <a:t>, </a:t>
            </a:r>
            <a:r>
              <a:rPr lang="cs-CZ" sz="1600" dirty="0" err="1" smtClean="0"/>
              <a:t>old</a:t>
            </a:r>
            <a:r>
              <a:rPr lang="cs-CZ" sz="1600" dirty="0" smtClean="0"/>
              <a:t> </a:t>
            </a:r>
            <a:r>
              <a:rPr lang="cs-CZ" sz="1600" dirty="0" err="1" smtClean="0"/>
              <a:t>wind</a:t>
            </a:r>
            <a:r>
              <a:rPr lang="cs-CZ" sz="1600" dirty="0" smtClean="0"/>
              <a:t> </a:t>
            </a:r>
            <a:r>
              <a:rPr lang="cs-CZ" sz="1600" dirty="0" err="1" smtClean="0"/>
              <a:t>mill</a:t>
            </a:r>
            <a:r>
              <a:rPr lang="cs-CZ" sz="1600" dirty="0" smtClean="0"/>
              <a:t>, </a:t>
            </a:r>
            <a:r>
              <a:rPr lang="cs-CZ" sz="1600" dirty="0" err="1" smtClean="0"/>
              <a:t>Sumava</a:t>
            </a:r>
            <a:r>
              <a:rPr lang="cs-CZ" sz="1600" dirty="0" smtClean="0"/>
              <a:t> (pixabay.com)</a:t>
            </a:r>
          </a:p>
          <a:p>
            <a:r>
              <a:rPr lang="cs-CZ" sz="1600" dirty="0" smtClean="0"/>
              <a:t>Lipno plant, Temelín, </a:t>
            </a:r>
            <a:r>
              <a:rPr lang="cs-CZ" sz="1600" dirty="0" err="1" smtClean="0"/>
              <a:t>Ostruzna</a:t>
            </a:r>
            <a:r>
              <a:rPr lang="cs-CZ" sz="1600" dirty="0" smtClean="0"/>
              <a:t> </a:t>
            </a:r>
            <a:r>
              <a:rPr lang="cs-CZ" sz="1600" dirty="0" err="1" smtClean="0"/>
              <a:t>plants</a:t>
            </a:r>
            <a:r>
              <a:rPr lang="cs-CZ" sz="1600" dirty="0" smtClean="0"/>
              <a:t> (public </a:t>
            </a:r>
            <a:r>
              <a:rPr lang="cs-CZ" sz="1600" dirty="0" err="1" smtClean="0"/>
              <a:t>domain</a:t>
            </a:r>
            <a:r>
              <a:rPr lang="cs-CZ" sz="1600" dirty="0" smtClean="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549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103889"/>
          </a:xfrm>
        </p:spPr>
        <p:txBody>
          <a:bodyPr/>
          <a:lstStyle/>
          <a:p>
            <a:r>
              <a:rPr lang="cs-CZ" dirty="0" smtClean="0"/>
              <a:t>ENERGY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5251255" y="3657598"/>
            <a:ext cx="1697953" cy="1197738"/>
          </a:xfrm>
        </p:spPr>
        <p:txBody>
          <a:bodyPr/>
          <a:lstStyle/>
          <a:p>
            <a:r>
              <a:rPr lang="cs-CZ" dirty="0" smtClean="0"/>
              <a:t>L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83" y="3657598"/>
            <a:ext cx="1600305" cy="1600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08" y="3777254"/>
            <a:ext cx="1360991" cy="1360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91" y="3777253"/>
            <a:ext cx="1869172" cy="13609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9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Energy</a:t>
            </a:r>
            <a:r>
              <a:rPr lang="cs-CZ" dirty="0" smtClean="0"/>
              <a:t>: non-</a:t>
            </a:r>
            <a:r>
              <a:rPr lang="cs-CZ" dirty="0" err="1" smtClean="0"/>
              <a:t>renewable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renewable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 video on </a:t>
            </a:r>
            <a:r>
              <a:rPr lang="cs-CZ" dirty="0" err="1" smtClean="0"/>
              <a:t>renewable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Share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in partner </a:t>
            </a:r>
            <a:r>
              <a:rPr lang="cs-CZ" dirty="0" err="1" smtClean="0"/>
              <a:t>countries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 video on a green </a:t>
            </a:r>
            <a:r>
              <a:rPr lang="cs-CZ" dirty="0" err="1" smtClean="0"/>
              <a:t>event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9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NON- RENEWABLE ENERGY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fossil</a:t>
            </a:r>
            <a:r>
              <a:rPr lang="cs-CZ" dirty="0" smtClean="0"/>
              <a:t> </a:t>
            </a:r>
            <a:r>
              <a:rPr lang="cs-CZ" dirty="0" err="1" smtClean="0"/>
              <a:t>fuels</a:t>
            </a:r>
            <a:r>
              <a:rPr lang="cs-CZ" dirty="0" smtClean="0"/>
              <a:t> (</a:t>
            </a:r>
            <a:r>
              <a:rPr lang="cs-CZ" dirty="0" err="1" smtClean="0"/>
              <a:t>coal</a:t>
            </a:r>
            <a:r>
              <a:rPr lang="cs-CZ" dirty="0" smtClean="0"/>
              <a:t>, </a:t>
            </a:r>
            <a:r>
              <a:rPr lang="cs-CZ" dirty="0" err="1" smtClean="0"/>
              <a:t>oil</a:t>
            </a:r>
            <a:r>
              <a:rPr lang="cs-CZ" dirty="0" smtClean="0"/>
              <a:t>, </a:t>
            </a:r>
            <a:r>
              <a:rPr lang="cs-CZ" dirty="0" err="1" smtClean="0"/>
              <a:t>gas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exist</a:t>
            </a:r>
            <a:r>
              <a:rPr lang="cs-CZ" dirty="0" smtClean="0"/>
              <a:t> in limited </a:t>
            </a:r>
            <a:r>
              <a:rPr lang="cs-CZ" dirty="0" err="1" smtClean="0"/>
              <a:t>quantity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millions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pollute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58" y="2560511"/>
            <a:ext cx="3300818" cy="33099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82" y="4667733"/>
            <a:ext cx="1768699" cy="1202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36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RENEWABLE</a:t>
            </a:r>
            <a:r>
              <a:rPr lang="cs-CZ" dirty="0"/>
              <a:t> </a:t>
            </a:r>
            <a:r>
              <a:rPr lang="cs-CZ" dirty="0" smtClean="0"/>
              <a:t>(GREEN, SUSTAINABLE)</a:t>
            </a:r>
            <a:br>
              <a:rPr lang="cs-CZ" dirty="0" smtClean="0"/>
            </a:br>
            <a:r>
              <a:rPr lang="cs-CZ" dirty="0" smtClean="0"/>
              <a:t>ENERGY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Generated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clean</a:t>
            </a:r>
            <a:r>
              <a:rPr lang="cs-CZ" dirty="0" smtClean="0"/>
              <a:t> natural </a:t>
            </a:r>
            <a:r>
              <a:rPr lang="cs-CZ" dirty="0" err="1" smtClean="0"/>
              <a:t>sources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run </a:t>
            </a:r>
            <a:r>
              <a:rPr lang="cs-CZ" dirty="0" err="1" smtClean="0"/>
              <a:t>out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Sun, </a:t>
            </a:r>
            <a:r>
              <a:rPr lang="cs-CZ" dirty="0" err="1" smtClean="0"/>
              <a:t>wind</a:t>
            </a:r>
            <a:r>
              <a:rPr lang="cs-CZ" dirty="0" smtClean="0"/>
              <a:t> and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made </a:t>
            </a:r>
            <a:r>
              <a:rPr lang="cs-CZ" dirty="0" err="1" smtClean="0"/>
              <a:t>again</a:t>
            </a:r>
            <a:r>
              <a:rPr lang="cs-CZ" dirty="0" smtClean="0"/>
              <a:t> and </a:t>
            </a:r>
            <a:r>
              <a:rPr lang="cs-CZ" dirty="0" err="1" smtClean="0"/>
              <a:t>again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77" y="2560320"/>
            <a:ext cx="3309937" cy="3309937"/>
          </a:xfr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86" y="4215288"/>
            <a:ext cx="2507087" cy="18803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33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63" y="1039292"/>
            <a:ext cx="6531242" cy="4897484"/>
          </a:xfrm>
        </p:spPr>
      </p:pic>
      <p:sp>
        <p:nvSpPr>
          <p:cNvPr id="16" name="TextovéPole 15"/>
          <p:cNvSpPr txBox="1"/>
          <p:nvPr/>
        </p:nvSpPr>
        <p:spPr>
          <a:xfrm>
            <a:off x="1009934" y="1039292"/>
            <a:ext cx="33846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WATER POWER</a:t>
            </a:r>
          </a:p>
          <a:p>
            <a:endParaRPr lang="cs-CZ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Electricity</a:t>
            </a:r>
            <a:r>
              <a:rPr lang="cs-CZ" sz="2400" dirty="0" smtClean="0"/>
              <a:t> </a:t>
            </a:r>
            <a:r>
              <a:rPr lang="cs-CZ" sz="2400" dirty="0" err="1"/>
              <a:t>g</a:t>
            </a:r>
            <a:r>
              <a:rPr lang="cs-CZ" sz="2400" dirty="0" err="1" smtClean="0"/>
              <a:t>enerated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falling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Former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 </a:t>
            </a:r>
            <a:r>
              <a:rPr lang="cs-CZ" sz="2400" dirty="0" err="1" smtClean="0"/>
              <a:t>mills</a:t>
            </a:r>
            <a:r>
              <a:rPr lang="cs-CZ" sz="2400" dirty="0" smtClean="0"/>
              <a:t> </a:t>
            </a:r>
            <a:r>
              <a:rPr lang="cs-CZ" sz="2400" dirty="0" err="1" smtClean="0"/>
              <a:t>created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mechanical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No 1 </a:t>
            </a:r>
            <a:r>
              <a:rPr lang="cs-CZ" sz="2400" dirty="0" err="1" smtClean="0"/>
              <a:t>renewable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 in </a:t>
            </a:r>
            <a:r>
              <a:rPr lang="cs-CZ" sz="2400" dirty="0" err="1" smtClean="0"/>
              <a:t>Czechia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Largest</a:t>
            </a:r>
            <a:r>
              <a:rPr lang="cs-CZ" sz="2400" dirty="0" smtClean="0"/>
              <a:t> </a:t>
            </a:r>
            <a:r>
              <a:rPr lang="cs-CZ" sz="2400" dirty="0" err="1" smtClean="0"/>
              <a:t>power</a:t>
            </a:r>
            <a:r>
              <a:rPr lang="cs-CZ" sz="2400" dirty="0" smtClean="0"/>
              <a:t> </a:t>
            </a:r>
            <a:r>
              <a:rPr lang="cs-CZ" sz="2400" dirty="0" err="1" smtClean="0"/>
              <a:t>stations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Moldau</a:t>
            </a:r>
            <a:r>
              <a:rPr lang="cs-CZ" sz="2400" dirty="0" smtClean="0"/>
              <a:t> River</a:t>
            </a:r>
          </a:p>
        </p:txBody>
      </p:sp>
    </p:spTree>
    <p:extLst>
      <p:ext uri="{BB962C8B-B14F-4D97-AF65-F5344CB8AC3E}">
        <p14:creationId xmlns:p14="http://schemas.microsoft.com/office/powerpoint/2010/main" val="3986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3"/>
          <a:stretch/>
        </p:blipFill>
        <p:spPr>
          <a:xfrm>
            <a:off x="4586595" y="1050925"/>
            <a:ext cx="6718300" cy="4773613"/>
          </a:xfr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160060" y="1050924"/>
            <a:ext cx="32754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SOLAR POWER</a:t>
            </a:r>
          </a:p>
          <a:p>
            <a:endParaRPr lang="cs-CZ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Comes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sun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Photovoltaic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/>
              <a:t> </a:t>
            </a:r>
            <a:r>
              <a:rPr lang="cs-CZ" sz="2400" dirty="0" err="1" smtClean="0"/>
              <a:t>generates</a:t>
            </a:r>
            <a:r>
              <a:rPr lang="cs-CZ" sz="2400" dirty="0" smtClean="0"/>
              <a:t> </a:t>
            </a:r>
            <a:r>
              <a:rPr lang="cs-CZ" sz="2400" dirty="0" err="1" smtClean="0"/>
              <a:t>electricity</a:t>
            </a:r>
            <a:r>
              <a:rPr lang="cs-CZ" sz="2400" dirty="0" smtClean="0"/>
              <a:t>,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</a:t>
            </a:r>
            <a:r>
              <a:rPr lang="cs-CZ" sz="2400" dirty="0" err="1" smtClean="0"/>
              <a:t>makes</a:t>
            </a:r>
            <a:r>
              <a:rPr lang="cs-CZ" sz="2400" dirty="0" smtClean="0"/>
              <a:t> 69%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worldwide</a:t>
            </a:r>
            <a:r>
              <a:rPr lang="cs-CZ" sz="2400" dirty="0" smtClean="0"/>
              <a:t> </a:t>
            </a:r>
            <a:r>
              <a:rPr lang="cs-CZ" sz="2400" dirty="0" err="1" smtClean="0"/>
              <a:t>capacity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Solar </a:t>
            </a:r>
            <a:r>
              <a:rPr lang="cs-CZ" sz="2400" dirty="0" err="1" smtClean="0"/>
              <a:t>panels</a:t>
            </a:r>
            <a:r>
              <a:rPr lang="cs-CZ" sz="2400" dirty="0" smtClean="0"/>
              <a:t> </a:t>
            </a:r>
            <a:r>
              <a:rPr lang="cs-CZ" sz="2400" dirty="0" err="1" smtClean="0"/>
              <a:t>provide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space</a:t>
            </a:r>
            <a:r>
              <a:rPr lang="cs-CZ" sz="2400" dirty="0" smtClean="0"/>
              <a:t> </a:t>
            </a:r>
            <a:r>
              <a:rPr lang="cs-CZ" sz="2400" dirty="0" err="1" smtClean="0"/>
              <a:t>heating</a:t>
            </a:r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20" y="1022659"/>
            <a:ext cx="6520644" cy="4889666"/>
          </a:xfrm>
        </p:spPr>
      </p:pic>
      <p:sp>
        <p:nvSpPr>
          <p:cNvPr id="6" name="TextovéPole 5"/>
          <p:cNvSpPr txBox="1"/>
          <p:nvPr/>
        </p:nvSpPr>
        <p:spPr>
          <a:xfrm>
            <a:off x="1296539" y="1022659"/>
            <a:ext cx="3002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WIND POWER</a:t>
            </a:r>
          </a:p>
          <a:p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Air </a:t>
            </a:r>
            <a:r>
              <a:rPr lang="cs-CZ" sz="2400" dirty="0" err="1" smtClean="0"/>
              <a:t>flow</a:t>
            </a:r>
            <a:r>
              <a:rPr lang="cs-CZ" sz="2400" dirty="0" smtClean="0"/>
              <a:t> </a:t>
            </a:r>
            <a:r>
              <a:rPr lang="cs-CZ" sz="2400" dirty="0" err="1" smtClean="0"/>
              <a:t>moves</a:t>
            </a:r>
            <a:r>
              <a:rPr lang="cs-CZ" sz="2400" dirty="0" smtClean="0"/>
              <a:t> </a:t>
            </a:r>
            <a:r>
              <a:rPr lang="cs-CZ" sz="2400" dirty="0" err="1" smtClean="0"/>
              <a:t>blades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wind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turbines</a:t>
            </a:r>
            <a:r>
              <a:rPr lang="cs-CZ" sz="2400" dirty="0" smtClean="0"/>
              <a:t> on </a:t>
            </a:r>
            <a:r>
              <a:rPr lang="cs-CZ" sz="2400" dirty="0" err="1" smtClean="0"/>
              <a:t>wind</a:t>
            </a:r>
            <a:r>
              <a:rPr lang="cs-CZ" sz="2400" dirty="0" smtClean="0"/>
              <a:t> </a:t>
            </a:r>
            <a:r>
              <a:rPr lang="cs-CZ" sz="2400" dirty="0" err="1" smtClean="0"/>
              <a:t>farms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Creates</a:t>
            </a:r>
            <a:r>
              <a:rPr lang="cs-CZ" sz="2400" dirty="0" smtClean="0"/>
              <a:t> </a:t>
            </a:r>
            <a:r>
              <a:rPr lang="cs-CZ" sz="2400" dirty="0" err="1" smtClean="0"/>
              <a:t>electricity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Location</a:t>
            </a:r>
            <a:r>
              <a:rPr lang="cs-CZ" sz="2400" dirty="0" smtClean="0"/>
              <a:t>: </a:t>
            </a:r>
            <a:r>
              <a:rPr lang="cs-CZ" sz="2400" dirty="0" err="1" smtClean="0"/>
              <a:t>offshore</a:t>
            </a:r>
            <a:r>
              <a:rPr lang="cs-CZ" sz="2400" dirty="0" smtClean="0"/>
              <a:t>, </a:t>
            </a:r>
            <a:r>
              <a:rPr lang="cs-CZ" sz="2400" dirty="0" err="1" smtClean="0"/>
              <a:t>mountainous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 smtClean="0"/>
              <a:t>areas</a:t>
            </a:r>
            <a:r>
              <a:rPr lang="cs-CZ" sz="2400" dirty="0" smtClean="0"/>
              <a:t>, </a:t>
            </a:r>
            <a:r>
              <a:rPr lang="cs-CZ" sz="2400" dirty="0" err="1" smtClean="0"/>
              <a:t>elsewhere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65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RENEWABLE ENERGY IN THE </a:t>
            </a:r>
            <a:r>
              <a:rPr lang="cs-CZ" dirty="0"/>
              <a:t>EU</a:t>
            </a:r>
            <a:br>
              <a:rPr lang="cs-CZ" dirty="0"/>
            </a:br>
            <a:r>
              <a:rPr lang="cs-CZ" dirty="0">
                <a:hlinkClick r:id="rId2"/>
              </a:rPr>
              <a:t>https://youtu.be/1cysaOnlv_E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36" y="2693924"/>
            <a:ext cx="4681728" cy="304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00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665</TotalTime>
  <Words>871</Words>
  <Application>Microsoft Office PowerPoint</Application>
  <PresentationFormat>Širokoúhlá obrazovka</PresentationFormat>
  <Paragraphs>118</Paragraphs>
  <Slides>18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Wingdings</vt:lpstr>
      <vt:lpstr>Organický</vt:lpstr>
      <vt:lpstr>Prezentace aplikace PowerPoint</vt:lpstr>
      <vt:lpstr>ENERGY</vt:lpstr>
      <vt:lpstr>CONTENT</vt:lpstr>
      <vt:lpstr>NON- RENEWABLE ENERGY</vt:lpstr>
      <vt:lpstr>RENEWABLE (GREEN, SUSTAINABLE) ENERGY</vt:lpstr>
      <vt:lpstr>Prezentace aplikace PowerPoint</vt:lpstr>
      <vt:lpstr>Prezentace aplikace PowerPoint</vt:lpstr>
      <vt:lpstr>Prezentace aplikace PowerPoint</vt:lpstr>
      <vt:lpstr>RENEWABLE ENERGY IN THE EU https://youtu.be/1cysaOnlv_E</vt:lpstr>
      <vt:lpstr>Prezentace aplikace PowerPoint</vt:lpstr>
      <vt:lpstr>NUCLEAR POWER STATION TEMELÍN CZECH REPUBLIC</vt:lpstr>
      <vt:lpstr>PUMPED STORAGE HYDROPOWER STATION, DLOUHÉ STRÁNĚ, CZECH REPUBLIC</vt:lpstr>
      <vt:lpstr>SHARE OF ENERGY SOURCES IN THE CZECH REPUBLIC</vt:lpstr>
      <vt:lpstr>Prezentace aplikace PowerPoint</vt:lpstr>
      <vt:lpstr>Prezentace aplikace PowerPoint</vt:lpstr>
      <vt:lpstr>GREEN EVENT – OLYMPIC GAMES</vt:lpstr>
      <vt:lpstr>THANK YOU FOR YOUR ATTENTION</vt:lpstr>
      <vt:lpstr>Resources of photos</vt:lpstr>
    </vt:vector>
  </TitlesOfParts>
  <Company>OA a VOŠE Tábor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Alena Jandlová</dc:creator>
  <cp:lastModifiedBy>Alena Jandlova</cp:lastModifiedBy>
  <cp:revision>57</cp:revision>
  <dcterms:created xsi:type="dcterms:W3CDTF">2015-09-20T12:20:57Z</dcterms:created>
  <dcterms:modified xsi:type="dcterms:W3CDTF">2015-10-09T06:01:45Z</dcterms:modified>
</cp:coreProperties>
</file>