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charset="0"/>
      <p:regular r:id="rId12"/>
      <p:bold r:id="rId13"/>
      <p:italic r:id="rId14"/>
      <p:boldItalic r:id="rId15"/>
    </p:embeddedFont>
    <p:embeddedFont>
      <p:font typeface="Roboto Slab" charset="0"/>
      <p:regular r:id="rId16"/>
      <p:bold r:id="rId17"/>
    </p:embeddedFont>
    <p:embeddedFont>
      <p:font typeface="Comic Sans MS" pitchFamily="66" charset="0"/>
      <p:regular r:id="rId18"/>
      <p:bold r:id="rId19"/>
    </p:embeddedFont>
    <p:embeddedFont>
      <p:font typeface="Georgia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8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000"/>
            </a:lvl1pPr>
            <a:lvl2pPr lvl="1" algn="ctr" rtl="0">
              <a:spcBef>
                <a:spcPts val="0"/>
              </a:spcBef>
              <a:buSzPct val="100000"/>
              <a:defRPr sz="4000"/>
            </a:lvl2pPr>
            <a:lvl3pPr lvl="2" algn="ctr" rtl="0">
              <a:spcBef>
                <a:spcPts val="0"/>
              </a:spcBef>
              <a:buSzPct val="100000"/>
              <a:defRPr sz="4000"/>
            </a:lvl3pPr>
            <a:lvl4pPr lvl="3" algn="ctr" rtl="0">
              <a:spcBef>
                <a:spcPts val="0"/>
              </a:spcBef>
              <a:buSzPct val="100000"/>
              <a:defRPr sz="4000"/>
            </a:lvl4pPr>
            <a:lvl5pPr lvl="4" algn="ctr" rtl="0">
              <a:spcBef>
                <a:spcPts val="0"/>
              </a:spcBef>
              <a:buSzPct val="100000"/>
              <a:defRPr sz="4000"/>
            </a:lvl5pPr>
            <a:lvl6pPr lvl="5" algn="ctr" rtl="0">
              <a:spcBef>
                <a:spcPts val="0"/>
              </a:spcBef>
              <a:buSzPct val="100000"/>
              <a:defRPr sz="4000"/>
            </a:lvl6pPr>
            <a:lvl7pPr lvl="6" algn="ctr" rtl="0">
              <a:spcBef>
                <a:spcPts val="0"/>
              </a:spcBef>
              <a:buSzPct val="100000"/>
              <a:defRPr sz="4000"/>
            </a:lvl7pPr>
            <a:lvl8pPr lvl="7" algn="ctr" rtl="0">
              <a:spcBef>
                <a:spcPts val="0"/>
              </a:spcBef>
              <a:buSzPct val="100000"/>
              <a:defRPr sz="4000"/>
            </a:lvl8pPr>
            <a:lvl9pPr lvl="8" algn="ctr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800"/>
            </a:lvl1pPr>
            <a:lvl2pPr lvl="1" algn="ctr" rtl="0">
              <a:spcBef>
                <a:spcPts val="0"/>
              </a:spcBef>
              <a:buSzPct val="100000"/>
              <a:defRPr sz="3800"/>
            </a:lvl2pPr>
            <a:lvl3pPr lvl="2" algn="ctr" rtl="0">
              <a:spcBef>
                <a:spcPts val="0"/>
              </a:spcBef>
              <a:buSzPct val="100000"/>
              <a:defRPr sz="3800"/>
            </a:lvl3pPr>
            <a:lvl4pPr lvl="3" algn="ctr" rtl="0">
              <a:spcBef>
                <a:spcPts val="0"/>
              </a:spcBef>
              <a:buSzPct val="100000"/>
              <a:defRPr sz="3800"/>
            </a:lvl4pPr>
            <a:lvl5pPr lvl="4" algn="ctr" rtl="0">
              <a:spcBef>
                <a:spcPts val="0"/>
              </a:spcBef>
              <a:buSzPct val="100000"/>
              <a:defRPr sz="3800"/>
            </a:lvl5pPr>
            <a:lvl6pPr lvl="5" algn="ctr" rtl="0">
              <a:spcBef>
                <a:spcPts val="0"/>
              </a:spcBef>
              <a:buSzPct val="100000"/>
              <a:defRPr sz="3800"/>
            </a:lvl6pPr>
            <a:lvl7pPr lvl="6" algn="ctr" rtl="0">
              <a:spcBef>
                <a:spcPts val="0"/>
              </a:spcBef>
              <a:buSzPct val="100000"/>
              <a:defRPr sz="3800"/>
            </a:lvl7pPr>
            <a:lvl8pPr lvl="7" algn="ctr" rtl="0">
              <a:spcBef>
                <a:spcPts val="0"/>
              </a:spcBef>
              <a:buSzPct val="100000"/>
              <a:defRPr sz="3800"/>
            </a:lvl8pPr>
            <a:lvl9pPr lvl="8"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https://scontent.fotp1-1.fna.fbcdn.net/hphotos-xft1/v/t1.0-9/1795642_593147037454439_1564851412999303864_n.jpg?oh=15ae7467ef78953bd93e25cb3f267da9&amp;oe=5766752B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564200" y="1195750"/>
            <a:ext cx="6015600" cy="14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Ideal Teaching Methods in Mathematics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proposed by the Romanian group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375" y="2023649"/>
            <a:ext cx="1580058" cy="11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5925" y="2023650"/>
            <a:ext cx="1580052" cy="11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1975" y="3510097"/>
            <a:ext cx="1580049" cy="118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5085812" y="231650"/>
            <a:ext cx="3558000" cy="263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Font typeface="Courier New"/>
              <a:buChar char="❖"/>
            </a:pPr>
            <a:r>
              <a:rPr lang="en" b="1" i="1">
                <a:latin typeface="Courier New"/>
                <a:ea typeface="Courier New"/>
                <a:cs typeface="Courier New"/>
                <a:sym typeface="Courier New"/>
              </a:rPr>
              <a:t>importance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Font typeface="Courier New"/>
              <a:buChar char="❖"/>
            </a:pPr>
            <a:r>
              <a:rPr lang="en" b="1" i="1">
                <a:latin typeface="Courier New"/>
                <a:ea typeface="Courier New"/>
                <a:cs typeface="Courier New"/>
                <a:sym typeface="Courier New"/>
              </a:rPr>
              <a:t>theory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Font typeface="Courier New"/>
              <a:buChar char="❖"/>
            </a:pPr>
            <a:r>
              <a:rPr lang="en" b="1" i="1">
                <a:latin typeface="Courier New"/>
                <a:ea typeface="Courier New"/>
                <a:cs typeface="Courier New"/>
                <a:sym typeface="Courier New"/>
              </a:rPr>
              <a:t>practice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Font typeface="Courier New"/>
              <a:buChar char="❖"/>
            </a:pPr>
            <a:r>
              <a:rPr lang="en" b="1" i="1">
                <a:latin typeface="Courier New"/>
                <a:ea typeface="Courier New"/>
                <a:cs typeface="Courier New"/>
                <a:sym typeface="Courier New"/>
              </a:rPr>
              <a:t>application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Font typeface="Courier New"/>
              <a:buChar char="❖"/>
            </a:pPr>
            <a:r>
              <a:rPr lang="en" b="1" i="1">
                <a:latin typeface="Courier New"/>
                <a:ea typeface="Courier New"/>
                <a:cs typeface="Courier New"/>
                <a:sym typeface="Courier New"/>
              </a:rPr>
              <a:t>real life connections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Font typeface="Courier New"/>
              <a:buChar char="❖"/>
            </a:pPr>
            <a:r>
              <a:rPr lang="en" b="1" i="1">
                <a:latin typeface="Courier New"/>
                <a:ea typeface="Courier New"/>
                <a:cs typeface="Courier New"/>
                <a:sym typeface="Courier New"/>
              </a:rPr>
              <a:t>connection with art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199" cy="1318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About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212" y="231649"/>
            <a:ext cx="2697774" cy="202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01" y="3004349"/>
            <a:ext cx="1355872" cy="180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5">
            <a:alphaModFix/>
          </a:blip>
          <a:srcRect t="18247" r="17931"/>
          <a:stretch/>
        </p:blipFill>
        <p:spPr>
          <a:xfrm>
            <a:off x="1971209" y="3004349"/>
            <a:ext cx="2419791" cy="1807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6">
            <a:alphaModFix/>
          </a:blip>
          <a:srcRect t="10193"/>
          <a:stretch/>
        </p:blipFill>
        <p:spPr>
          <a:xfrm>
            <a:off x="5192762" y="2782062"/>
            <a:ext cx="3344121" cy="22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65500" y="287625"/>
            <a:ext cx="4045200" cy="1116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MATHEMATICS REWARDS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939500" y="1219450"/>
            <a:ext cx="3837000" cy="309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.SOLUTIONS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.TEACHERS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.SCIENCE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.NOBEL PRIZE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75" y="1691200"/>
            <a:ext cx="428625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75" y="1614875"/>
            <a:ext cx="428625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95700" y="77225"/>
            <a:ext cx="4384800" cy="1506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“Mathematics is the language with which God has written the universe . “ -Galileo Galilei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communication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collaboration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documentation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interact with other students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productive exchange of ideas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debates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working in groups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50" y="2211799"/>
            <a:ext cx="4146699" cy="245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Mathematics and ICT</a:t>
            </a:r>
          </a:p>
        </p:txBody>
      </p:sp>
      <p:cxnSp>
        <p:nvCxnSpPr>
          <p:cNvPr id="99" name="Shape 99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" name="Shape 100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1" name="Shape 101"/>
          <p:cNvSpPr txBox="1">
            <a:spLocks noGrp="1"/>
          </p:cNvSpPr>
          <p:nvPr>
            <p:ph type="body" idx="4294967295"/>
          </p:nvPr>
        </p:nvSpPr>
        <p:spPr>
          <a:xfrm>
            <a:off x="4770550" y="1880280"/>
            <a:ext cx="3853200" cy="275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➔"/>
            </a:pPr>
            <a:r>
              <a:rPr lang="en"/>
              <a:t>Educational websites</a:t>
            </a:r>
          </a:p>
          <a:p>
            <a:pPr marL="457200" lvl="0" indent="-228600" rtl="0">
              <a:spcBef>
                <a:spcPts val="0"/>
              </a:spcBef>
              <a:buChar char="➔"/>
            </a:pPr>
            <a:r>
              <a:rPr lang="en"/>
              <a:t>Interesting and pleasant</a:t>
            </a:r>
          </a:p>
          <a:p>
            <a:pPr marL="457200" lvl="0" indent="-228600" rtl="0">
              <a:spcBef>
                <a:spcPts val="0"/>
              </a:spcBef>
              <a:buChar char="➔"/>
            </a:pPr>
            <a:r>
              <a:rPr lang="en"/>
              <a:t>Focus better</a:t>
            </a:r>
          </a:p>
          <a:p>
            <a:pPr marL="457200" lvl="0" indent="-228600" rtl="0">
              <a:spcBef>
                <a:spcPts val="0"/>
              </a:spcBef>
              <a:buChar char="➔"/>
            </a:pPr>
            <a:r>
              <a:rPr lang="en"/>
              <a:t>Work a lot </a:t>
            </a:r>
          </a:p>
          <a:p>
            <a:pPr marL="457200" lvl="0" indent="-228600" rtl="0">
              <a:spcBef>
                <a:spcPts val="0"/>
              </a:spcBef>
              <a:buChar char="➔"/>
            </a:pPr>
            <a:r>
              <a:rPr lang="en"/>
              <a:t>Think logically</a:t>
            </a:r>
          </a:p>
          <a:p>
            <a:pPr marL="457200" lvl="0" indent="-228600" rtl="0">
              <a:spcBef>
                <a:spcPts val="0"/>
              </a:spcBef>
              <a:buChar char="➔"/>
            </a:pPr>
            <a:r>
              <a:rPr lang="en"/>
              <a:t>Prepare for future jobs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25" y="1444275"/>
            <a:ext cx="4247524" cy="296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4719650" y="191325"/>
            <a:ext cx="4424400" cy="514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buChar char="❖"/>
            </a:pPr>
            <a:r>
              <a:rPr lang="en" sz="1600" b="1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ideal method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 sz="1600" b="1" i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buChar char="❖"/>
            </a:pPr>
            <a:r>
              <a:rPr lang="en" sz="1600" b="1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</a:t>
            </a:r>
          </a:p>
          <a:p>
            <a:pPr marL="457200" lvl="0" indent="-330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buChar char="❖"/>
            </a:pPr>
            <a:r>
              <a:rPr lang="en" sz="1600" b="1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Playing games</a:t>
            </a:r>
          </a:p>
          <a:p>
            <a:pPr marL="457200" lvl="0" indent="-330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buChar char="❖"/>
            </a:pPr>
            <a:r>
              <a:rPr lang="en" sz="1600" b="1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 abstract,more appealing</a:t>
            </a:r>
          </a:p>
          <a:p>
            <a:pPr marL="457200" lvl="0" indent="-330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buChar char="❖"/>
            </a:pPr>
            <a:r>
              <a:rPr lang="en" sz="1600" b="1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activities</a:t>
            </a:r>
          </a:p>
          <a:p>
            <a:pPr marL="457200" lvl="0" indent="-330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  <a:buChar char="❖"/>
            </a:pPr>
            <a:r>
              <a:rPr lang="en" sz="1600" b="1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Games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 sz="1600" b="1" i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80" y="1719307"/>
            <a:ext cx="4116625" cy="2949224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9" name="Shape 109"/>
          <p:cNvSpPr txBox="1"/>
          <p:nvPr/>
        </p:nvSpPr>
        <p:spPr>
          <a:xfrm>
            <a:off x="252275" y="490524"/>
            <a:ext cx="4116600" cy="294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900" b="1" i="1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Solution</a:t>
            </a:r>
          </a:p>
          <a:p>
            <a:pPr lvl="0" algn="ctr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6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lang="en" sz="1600" b="1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You’re never too old to play!”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6900" y="258450"/>
            <a:ext cx="9010200" cy="59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mathematical nature is the same as the artistic nature.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899325" y="1227675"/>
            <a:ext cx="3368400" cy="306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★"/>
            </a:pPr>
            <a:r>
              <a:rPr lang="en"/>
              <a:t>pattern</a:t>
            </a:r>
          </a:p>
          <a:p>
            <a:pPr marL="457200" lvl="0" indent="-228600" rtl="0">
              <a:spcBef>
                <a:spcPts val="0"/>
              </a:spcBef>
              <a:buChar char="★"/>
            </a:pPr>
            <a:r>
              <a:rPr lang="en"/>
              <a:t>symmetry </a:t>
            </a:r>
          </a:p>
          <a:p>
            <a:pPr marL="457200" lvl="0" indent="-228600" rtl="0">
              <a:spcBef>
                <a:spcPts val="0"/>
              </a:spcBef>
              <a:buChar char="★"/>
            </a:pPr>
            <a:r>
              <a:rPr lang="en"/>
              <a:t>transformation</a:t>
            </a:r>
          </a:p>
          <a:p>
            <a:pPr marL="457200" lvl="0" indent="-228600" rtl="0">
              <a:spcBef>
                <a:spcPts val="0"/>
              </a:spcBef>
              <a:buChar char="★"/>
            </a:pPr>
            <a:r>
              <a:rPr lang="en"/>
              <a:t>shapes</a:t>
            </a:r>
          </a:p>
          <a:p>
            <a:pPr marL="457200" lvl="0" indent="-228600" rtl="0">
              <a:spcBef>
                <a:spcPts val="0"/>
              </a:spcBef>
              <a:buChar char="★"/>
            </a:pPr>
            <a:r>
              <a:rPr lang="en"/>
              <a:t>pyramids </a:t>
            </a:r>
          </a:p>
          <a:p>
            <a:pPr marL="457200" lvl="0" indent="-228600" rtl="0">
              <a:spcBef>
                <a:spcPts val="0"/>
              </a:spcBef>
              <a:buChar char="★"/>
            </a:pPr>
            <a:r>
              <a:rPr lang="en"/>
              <a:t>entertaining</a:t>
            </a:r>
          </a:p>
          <a:p>
            <a:pPr marL="457200" lvl="0" indent="-228600">
              <a:spcBef>
                <a:spcPts val="0"/>
              </a:spcBef>
              <a:buChar char="★"/>
            </a:pPr>
            <a:r>
              <a:rPr lang="en"/>
              <a:t>practical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7475" y="3534175"/>
            <a:ext cx="2076524" cy="160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900" y="1227675"/>
            <a:ext cx="3560032" cy="306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➢"/>
            </a:pPr>
            <a:r>
              <a:rPr lang="en"/>
              <a:t>Using music to improve math skills </a:t>
            </a:r>
          </a:p>
          <a:p>
            <a:pPr marL="457200" lvl="0" indent="-228600" rtl="0">
              <a:spcBef>
                <a:spcPts val="0"/>
              </a:spcBef>
              <a:buChar char="➢"/>
            </a:pPr>
            <a:r>
              <a:rPr lang="en"/>
              <a:t>Ability to understand</a:t>
            </a:r>
          </a:p>
          <a:p>
            <a:pPr marL="457200" lvl="0" indent="-228600" rtl="0">
              <a:spcBef>
                <a:spcPts val="0"/>
              </a:spcBef>
              <a:buChar char="➢"/>
            </a:pPr>
            <a:r>
              <a:rPr lang="en"/>
              <a:t>Creativity </a:t>
            </a:r>
          </a:p>
          <a:p>
            <a:pPr marL="457200" lvl="0" indent="-228600" rtl="0">
              <a:spcBef>
                <a:spcPts val="0"/>
              </a:spcBef>
              <a:buChar char="➢"/>
            </a:pPr>
            <a:r>
              <a:rPr lang="en"/>
              <a:t>Inspiration </a:t>
            </a:r>
          </a:p>
          <a:p>
            <a:pPr marL="457200" lvl="0" indent="-228600" rtl="0">
              <a:spcBef>
                <a:spcPts val="0"/>
              </a:spcBef>
              <a:buChar char="➢"/>
            </a:pPr>
            <a:r>
              <a:rPr lang="en"/>
              <a:t>Rhymes and rhythmic </a:t>
            </a:r>
          </a:p>
          <a:p>
            <a:pPr marL="457200" lvl="0" indent="-228600">
              <a:spcBef>
                <a:spcPts val="0"/>
              </a:spcBef>
              <a:buChar char="➢"/>
            </a:pPr>
            <a:r>
              <a:rPr lang="en"/>
              <a:t>Critical thinking 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1209074"/>
            <a:ext cx="4045199" cy="31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Mathematics and Music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-8550" y="0"/>
            <a:ext cx="9161100" cy="112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title" idx="4294967295"/>
          </p:nvPr>
        </p:nvSpPr>
        <p:spPr>
          <a:xfrm>
            <a:off x="345775" y="2567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accent1"/>
                </a:solidFill>
              </a:rPr>
              <a:t>Thank you for your attention!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4294967295"/>
          </p:nvPr>
        </p:nvSpPr>
        <p:spPr>
          <a:xfrm>
            <a:off x="5686087" y="3186575"/>
            <a:ext cx="1161300" cy="43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>
                <a:solidFill>
                  <a:schemeClr val="accent5"/>
                </a:solidFill>
              </a:rPr>
              <a:t>Andrei </a:t>
            </a:r>
          </a:p>
        </p:txBody>
      </p:sp>
      <p:cxnSp>
        <p:nvCxnSpPr>
          <p:cNvPr id="134" name="Shape 134"/>
          <p:cNvCxnSpPr/>
          <p:nvPr/>
        </p:nvCxnSpPr>
        <p:spPr>
          <a:xfrm>
            <a:off x="1118175" y="3613372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5" name="Shape 135"/>
          <p:cNvCxnSpPr/>
          <p:nvPr/>
        </p:nvCxnSpPr>
        <p:spPr>
          <a:xfrm>
            <a:off x="3327800" y="3613372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6" name="Shape 136"/>
          <p:cNvCxnSpPr/>
          <p:nvPr/>
        </p:nvCxnSpPr>
        <p:spPr>
          <a:xfrm>
            <a:off x="5554075" y="3613372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7" name="Shape 137"/>
          <p:cNvCxnSpPr/>
          <p:nvPr/>
        </p:nvCxnSpPr>
        <p:spPr>
          <a:xfrm>
            <a:off x="7747050" y="3613372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0" name="Shape 140"/>
          <p:cNvSpPr txBox="1">
            <a:spLocks noGrp="1"/>
          </p:cNvSpPr>
          <p:nvPr>
            <p:ph type="body" idx="4294967295"/>
          </p:nvPr>
        </p:nvSpPr>
        <p:spPr>
          <a:xfrm>
            <a:off x="7466587" y="2725600"/>
            <a:ext cx="1161300" cy="43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>
                <a:solidFill>
                  <a:schemeClr val="accent5"/>
                </a:solidFill>
              </a:rPr>
              <a:t>Raluca 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4294967295"/>
          </p:nvPr>
        </p:nvSpPr>
        <p:spPr>
          <a:xfrm>
            <a:off x="1734062" y="2725600"/>
            <a:ext cx="1161300" cy="43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>
                <a:solidFill>
                  <a:schemeClr val="accent5"/>
                </a:solidFill>
              </a:rPr>
              <a:t>Cristi 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4294967295"/>
          </p:nvPr>
        </p:nvSpPr>
        <p:spPr>
          <a:xfrm>
            <a:off x="3048000" y="3714750"/>
            <a:ext cx="1161300" cy="43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 dirty="0">
                <a:solidFill>
                  <a:schemeClr val="accent5"/>
                </a:solidFill>
              </a:rPr>
              <a:t>Amina 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674" y="1183976"/>
            <a:ext cx="1141525" cy="132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body" idx="4294967295"/>
          </p:nvPr>
        </p:nvSpPr>
        <p:spPr>
          <a:xfrm>
            <a:off x="4478225" y="2527475"/>
            <a:ext cx="1161300" cy="43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>
                <a:solidFill>
                  <a:schemeClr val="accent5"/>
                </a:solidFill>
              </a:rPr>
              <a:t>Laura 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l="9476" t="2419" r="22445" b="31487"/>
          <a:stretch/>
        </p:blipFill>
        <p:spPr>
          <a:xfrm>
            <a:off x="102774" y="1585874"/>
            <a:ext cx="1286300" cy="141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body" idx="4294967295"/>
          </p:nvPr>
        </p:nvSpPr>
        <p:spPr>
          <a:xfrm>
            <a:off x="128625" y="2996425"/>
            <a:ext cx="1359600" cy="43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100">
                <a:solidFill>
                  <a:schemeClr val="accent5"/>
                </a:solidFill>
              </a:rPr>
              <a:t>Madalina </a:t>
            </a:r>
          </a:p>
        </p:txBody>
      </p:sp>
      <p:pic>
        <p:nvPicPr>
          <p:cNvPr id="1026" name="Picture 2" descr="https://scontent.fotp1-1.fna.fbcdn.net/hphotos-xft1/v/t1.0-9/1795642_593147037454439_1564851412999303864_n.jpg?oh=15ae7467ef78953bd93e25cb3f267da9&amp;oe=5766752B"/>
          <p:cNvPicPr>
            <a:picLocks noChangeAspect="1" noChangeArrowheads="1"/>
          </p:cNvPicPr>
          <p:nvPr/>
        </p:nvPicPr>
        <p:blipFill>
          <a:blip r:embed="rId5" r:link="rId6"/>
          <a:srcRect l="34813" t="3897" r="39003" b="76309"/>
          <a:stretch>
            <a:fillRect/>
          </a:stretch>
        </p:blipFill>
        <p:spPr bwMode="auto">
          <a:xfrm>
            <a:off x="2971800" y="2264410"/>
            <a:ext cx="1219200" cy="138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12822133_967887349966874_1455411270_n"/>
          <p:cNvPicPr>
            <a:picLocks noChangeAspect="1" noChangeArrowheads="1"/>
          </p:cNvPicPr>
          <p:nvPr/>
        </p:nvPicPr>
        <p:blipFill>
          <a:blip r:embed="rId7"/>
          <a:srcRect l="23871" t="25046" r="30646" b="38449"/>
          <a:stretch>
            <a:fillRect/>
          </a:stretch>
        </p:blipFill>
        <p:spPr bwMode="auto">
          <a:xfrm>
            <a:off x="5791200" y="173355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risti foto"/>
          <p:cNvPicPr>
            <a:picLocks noChangeAspect="1" noChangeArrowheads="1"/>
          </p:cNvPicPr>
          <p:nvPr/>
        </p:nvPicPr>
        <p:blipFill>
          <a:blip r:embed="rId8"/>
          <a:srcRect l="36531" t="30000" r="16437" b="33846"/>
          <a:stretch>
            <a:fillRect/>
          </a:stretch>
        </p:blipFill>
        <p:spPr bwMode="auto">
          <a:xfrm>
            <a:off x="1676400" y="1258636"/>
            <a:ext cx="1143000" cy="157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9">
            <a:alphaModFix/>
          </a:blip>
          <a:srcRect l="20394" r="13411" b="39327"/>
          <a:stretch/>
        </p:blipFill>
        <p:spPr>
          <a:xfrm>
            <a:off x="7337150" y="1494549"/>
            <a:ext cx="1420174" cy="12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153</Words>
  <Application>Microsoft Office PowerPoint</Application>
  <PresentationFormat>On-screen Show (16:9)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Roboto</vt:lpstr>
      <vt:lpstr>Roboto Slab</vt:lpstr>
      <vt:lpstr>Courier New</vt:lpstr>
      <vt:lpstr>Comic Sans MS</vt:lpstr>
      <vt:lpstr>Georgia</vt:lpstr>
      <vt:lpstr>marina</vt:lpstr>
      <vt:lpstr>Ideal Teaching Methods in Mathematics</vt:lpstr>
      <vt:lpstr>About</vt:lpstr>
      <vt:lpstr>MATHEMATICS REWARDS</vt:lpstr>
      <vt:lpstr>“Mathematics is the language with which God has written the universe . “ -Galileo Galilei</vt:lpstr>
      <vt:lpstr>Mathematics and ICT</vt:lpstr>
      <vt:lpstr>Slide 6</vt:lpstr>
      <vt:lpstr>The mathematical nature is the same as the artistic nature.</vt:lpstr>
      <vt:lpstr>Slide 8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Ideal Teaching Methods in Mathematics</dc:title>
  <dc:creator>owner</dc:creator>
  <cp:lastModifiedBy>owner</cp:lastModifiedBy>
  <cp:revision>2</cp:revision>
  <dcterms:modified xsi:type="dcterms:W3CDTF">2016-03-16T20:45:12Z</dcterms:modified>
</cp:coreProperties>
</file>