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9" r:id="rId5"/>
    <p:sldId id="260" r:id="rId6"/>
    <p:sldId id="261" r:id="rId7"/>
    <p:sldId id="270" r:id="rId8"/>
    <p:sldId id="271" r:id="rId9"/>
    <p:sldId id="272" r:id="rId10"/>
    <p:sldId id="273" r:id="rId11"/>
    <p:sldId id="262" r:id="rId12"/>
    <p:sldId id="263" r:id="rId13"/>
    <p:sldId id="264" r:id="rId14"/>
    <p:sldId id="265" r:id="rId15"/>
    <p:sldId id="266" r:id="rId16"/>
    <p:sldId id="267" r:id="rId17"/>
    <p:sldId id="268" r:id="rId18"/>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71" autoAdjust="0"/>
  </p:normalViewPr>
  <p:slideViewPr>
    <p:cSldViewPr>
      <p:cViewPr>
        <p:scale>
          <a:sx n="77" d="100"/>
          <a:sy n="77" d="100"/>
        </p:scale>
        <p:origin x="-1146" y="-1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p:txBody>
          <a:bodyPr/>
          <a:lstStyle/>
          <a:p>
            <a:fld id="{D01B3675-C71C-44CD-86A6-A48276FF80E9}" type="datetimeFigureOut">
              <a:rPr lang="bg-BG" smtClean="0"/>
              <a:t>22.10.2015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E96A413-F2D6-49A9-8C25-FCABD3F1327A}" type="slidenum">
              <a:rPr lang="bg-BG" smtClean="0"/>
              <a:t>‹#›</a:t>
            </a:fld>
            <a:endParaRPr lang="bg-BG"/>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bg-BG" smtClean="0"/>
              <a:t>Редакт. стил загл. образец</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D01B3675-C71C-44CD-86A6-A48276FF80E9}" type="datetimeFigureOut">
              <a:rPr lang="bg-BG" smtClean="0"/>
              <a:t>22.10.2015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E96A413-F2D6-49A9-8C25-FCABD3F1327A}" type="slidenum">
              <a:rPr lang="bg-BG" smtClean="0"/>
              <a:t>‹#›</a:t>
            </a:fld>
            <a:endParaRPr lang="bg-BG"/>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bg-BG" smtClean="0"/>
              <a:t>Редакт. стил загл. образец</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D01B3675-C71C-44CD-86A6-A48276FF80E9}" type="datetimeFigureOut">
              <a:rPr lang="bg-BG" smtClean="0"/>
              <a:t>22.10.2015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E96A413-F2D6-49A9-8C25-FCABD3F1327A}" type="slidenum">
              <a:rPr lang="bg-BG" smtClean="0"/>
              <a:t>‹#›</a:t>
            </a:fld>
            <a:endParaRPr lang="bg-BG"/>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01B3675-C71C-44CD-86A6-A48276FF80E9}" type="datetimeFigureOut">
              <a:rPr lang="bg-BG" smtClean="0"/>
              <a:t>22.10.2015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E96A413-F2D6-49A9-8C25-FCABD3F1327A}" type="slidenum">
              <a:rPr lang="bg-BG" smtClean="0"/>
              <a:t>‹#›</a:t>
            </a:fld>
            <a:endParaRPr lang="bg-BG"/>
          </a:p>
        </p:txBody>
      </p:sp>
      <p:sp>
        <p:nvSpPr>
          <p:cNvPr id="8" name="Title 7"/>
          <p:cNvSpPr>
            <a:spLocks noGrp="1"/>
          </p:cNvSpPr>
          <p:nvPr>
            <p:ph type="title"/>
          </p:nvPr>
        </p:nvSpPr>
        <p:spPr/>
        <p:txBody>
          <a:bodyPr/>
          <a:lstStyle/>
          <a:p>
            <a:r>
              <a:rPr lang="bg-BG" smtClean="0"/>
              <a:t>Редакт. стил загл. образец</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D01B3675-C71C-44CD-86A6-A48276FF80E9}" type="datetimeFigureOut">
              <a:rPr lang="bg-BG" smtClean="0"/>
              <a:t>22.10.2015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E96A413-F2D6-49A9-8C25-FCABD3F1327A}" type="slidenum">
              <a:rPr lang="bg-BG" smtClean="0"/>
              <a:t>‹#›</a:t>
            </a:fld>
            <a:endParaRPr lang="bg-BG"/>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01B3675-C71C-44CD-86A6-A48276FF80E9}" type="datetimeFigureOut">
              <a:rPr lang="bg-BG" smtClean="0"/>
              <a:t>22.10.2015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E96A413-F2D6-49A9-8C25-FCABD3F1327A}" type="slidenum">
              <a:rPr lang="bg-BG" smtClean="0"/>
              <a:t>‹#›</a:t>
            </a:fld>
            <a:endParaRPr lang="bg-BG"/>
          </a:p>
        </p:txBody>
      </p:sp>
      <p:sp>
        <p:nvSpPr>
          <p:cNvPr id="8" name="Title 7"/>
          <p:cNvSpPr>
            <a:spLocks noGrp="1"/>
          </p:cNvSpPr>
          <p:nvPr>
            <p:ph type="title"/>
          </p:nvPr>
        </p:nvSpPr>
        <p:spPr/>
        <p:txBody>
          <a:bodyPr/>
          <a:lstStyle/>
          <a:p>
            <a:r>
              <a:rPr lang="bg-BG" smtClean="0"/>
              <a:t>Редакт. стил загл. образец</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D01B3675-C71C-44CD-86A6-A48276FF80E9}" type="datetimeFigureOut">
              <a:rPr lang="bg-BG" smtClean="0"/>
              <a:t>22.10.2015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7E96A413-F2D6-49A9-8C25-FCABD3F1327A}" type="slidenum">
              <a:rPr lang="bg-BG" smtClean="0"/>
              <a:t>‹#›</a:t>
            </a:fld>
            <a:endParaRPr lang="bg-BG"/>
          </a:p>
        </p:txBody>
      </p:sp>
      <p:sp>
        <p:nvSpPr>
          <p:cNvPr id="10" name="Title 9"/>
          <p:cNvSpPr>
            <a:spLocks noGrp="1"/>
          </p:cNvSpPr>
          <p:nvPr>
            <p:ph type="title"/>
          </p:nvPr>
        </p:nvSpPr>
        <p:spPr/>
        <p:txBody>
          <a:bodyPr/>
          <a:lstStyle/>
          <a:p>
            <a:r>
              <a:rPr lang="bg-BG" smtClean="0"/>
              <a:t>Редакт. стил загл. образец</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D01B3675-C71C-44CD-86A6-A48276FF80E9}" type="datetimeFigureOut">
              <a:rPr lang="bg-BG" smtClean="0"/>
              <a:t>22.10.2015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7E96A413-F2D6-49A9-8C25-FCABD3F1327A}" type="slidenum">
              <a:rPr lang="bg-BG" smtClean="0"/>
              <a:t>‹#›</a:t>
            </a:fld>
            <a:endParaRPr lang="bg-BG"/>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B3675-C71C-44CD-86A6-A48276FF80E9}" type="datetimeFigureOut">
              <a:rPr lang="bg-BG" smtClean="0"/>
              <a:t>22.10.2015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7E96A413-F2D6-49A9-8C25-FCABD3F1327A}" type="slidenum">
              <a:rPr lang="bg-BG" smtClean="0"/>
              <a:t>‹#›</a:t>
            </a:fld>
            <a:endParaRPr lang="bg-BG"/>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bg-BG" smtClean="0"/>
              <a:t>Редакт. стил загл. образец</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D01B3675-C71C-44CD-86A6-A48276FF80E9}" type="datetimeFigureOut">
              <a:rPr lang="bg-BG" smtClean="0"/>
              <a:t>22.10.2015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E96A413-F2D6-49A9-8C25-FCABD3F1327A}" type="slidenum">
              <a:rPr lang="bg-BG" smtClean="0"/>
              <a:t>‹#›</a:t>
            </a:fld>
            <a:endParaRPr lang="bg-BG"/>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D01B3675-C71C-44CD-86A6-A48276FF80E9}" type="datetimeFigureOut">
              <a:rPr lang="bg-BG" smtClean="0"/>
              <a:t>22.10.2015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E96A413-F2D6-49A9-8C25-FCABD3F1327A}" type="slidenum">
              <a:rPr lang="bg-BG" smtClean="0"/>
              <a:t>‹#›</a:t>
            </a:fld>
            <a:endParaRPr lang="bg-BG"/>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bg-BG" smtClean="0"/>
              <a:t>Редакт. стил загл. образец</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01B3675-C71C-44CD-86A6-A48276FF80E9}" type="datetimeFigureOut">
              <a:rPr lang="bg-BG" smtClean="0"/>
              <a:t>22.10.2015 г.</a:t>
            </a:fld>
            <a:endParaRPr lang="bg-BG"/>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bg-BG"/>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E96A413-F2D6-49A9-8C25-FCABD3F1327A}" type="slidenum">
              <a:rPr lang="bg-BG" smtClean="0"/>
              <a:t>‹#›</a:t>
            </a:fld>
            <a:endParaRPr lang="bg-B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idx="4294967295"/>
          </p:nvPr>
        </p:nvSpPr>
        <p:spPr>
          <a:xfrm>
            <a:off x="0" y="1196975"/>
            <a:ext cx="7175500" cy="1655763"/>
          </a:xfrm>
        </p:spPr>
        <p:txBody>
          <a:bodyPr/>
          <a:lstStyle/>
          <a:p>
            <a:r>
              <a:rPr lang="en-US" dirty="0"/>
              <a:t>Endangered Species </a:t>
            </a:r>
            <a:endParaRPr lang="bg-BG" dirty="0"/>
          </a:p>
        </p:txBody>
      </p:sp>
      <p:pic>
        <p:nvPicPr>
          <p:cNvPr id="1026" name="Picture 2" descr="C:\Users\Nevi\Documents\mine\English\Project\red-paw-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477262"/>
            <a:ext cx="3086919" cy="2744845"/>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ово поле 3"/>
          <p:cNvSpPr txBox="1"/>
          <p:nvPr/>
        </p:nvSpPr>
        <p:spPr>
          <a:xfrm>
            <a:off x="323528" y="4221088"/>
            <a:ext cx="4464496" cy="2031325"/>
          </a:xfrm>
          <a:prstGeom prst="rect">
            <a:avLst/>
          </a:prstGeom>
          <a:noFill/>
        </p:spPr>
        <p:txBody>
          <a:bodyPr wrap="square" rtlCol="0">
            <a:spAutoFit/>
          </a:bodyPr>
          <a:lstStyle/>
          <a:p>
            <a:r>
              <a:rPr lang="en-US" b="1" dirty="0">
                <a:solidFill>
                  <a:srgbClr val="FF0000"/>
                </a:solidFill>
              </a:rPr>
              <a:t>LESSON PREPARED by:</a:t>
            </a:r>
          </a:p>
          <a:p>
            <a:endParaRPr lang="en-US" b="1" dirty="0">
              <a:solidFill>
                <a:srgbClr val="FF0000"/>
              </a:solidFill>
            </a:endParaRPr>
          </a:p>
          <a:p>
            <a:r>
              <a:rPr lang="en-US" b="1" dirty="0">
                <a:solidFill>
                  <a:srgbClr val="FF0000"/>
                </a:solidFill>
              </a:rPr>
              <a:t>VERGINIYA KRASTEVA PETROVA - KAMENOVA</a:t>
            </a:r>
          </a:p>
          <a:p>
            <a:endParaRPr lang="en-US" b="1" dirty="0">
              <a:solidFill>
                <a:srgbClr val="FF0000"/>
              </a:solidFill>
            </a:endParaRPr>
          </a:p>
          <a:p>
            <a:r>
              <a:rPr lang="en-US" b="1" dirty="0" err="1">
                <a:solidFill>
                  <a:srgbClr val="FF0000"/>
                </a:solidFill>
              </a:rPr>
              <a:t>Profesionalna</a:t>
            </a:r>
            <a:r>
              <a:rPr lang="en-US" b="1" dirty="0">
                <a:solidFill>
                  <a:srgbClr val="FF0000"/>
                </a:solidFill>
              </a:rPr>
              <a:t> </a:t>
            </a:r>
            <a:r>
              <a:rPr lang="en-US" b="1" dirty="0" err="1">
                <a:solidFill>
                  <a:srgbClr val="FF0000"/>
                </a:solidFill>
              </a:rPr>
              <a:t>gimnazia</a:t>
            </a:r>
            <a:endParaRPr lang="en-US" b="1" dirty="0">
              <a:solidFill>
                <a:srgbClr val="FF0000"/>
              </a:solidFill>
            </a:endParaRPr>
          </a:p>
          <a:p>
            <a:r>
              <a:rPr lang="en-US" b="1" dirty="0" err="1">
                <a:solidFill>
                  <a:srgbClr val="FF0000"/>
                </a:solidFill>
              </a:rPr>
              <a:t>Asen</a:t>
            </a:r>
            <a:r>
              <a:rPr lang="en-US" b="1" dirty="0">
                <a:solidFill>
                  <a:srgbClr val="FF0000"/>
                </a:solidFill>
              </a:rPr>
              <a:t> </a:t>
            </a:r>
            <a:r>
              <a:rPr lang="en-US" b="1" dirty="0" err="1">
                <a:solidFill>
                  <a:srgbClr val="FF0000"/>
                </a:solidFill>
              </a:rPr>
              <a:t>Zlatarov</a:t>
            </a:r>
            <a:r>
              <a:rPr lang="en-US" b="1" dirty="0">
                <a:solidFill>
                  <a:srgbClr val="FF0000"/>
                </a:solidFill>
              </a:rPr>
              <a:t> - Vidin</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8701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27983" y="332656"/>
            <a:ext cx="3571877" cy="1368152"/>
          </a:xfrm>
        </p:spPr>
        <p:txBody>
          <a:bodyPr/>
          <a:lstStyle/>
          <a:p>
            <a:r>
              <a:rPr lang="en-US" dirty="0"/>
              <a:t>Discussion</a:t>
            </a:r>
            <a:br>
              <a:rPr lang="en-US" dirty="0"/>
            </a:br>
            <a:endParaRPr lang="bg-BG" dirty="0"/>
          </a:p>
        </p:txBody>
      </p:sp>
      <p:sp>
        <p:nvSpPr>
          <p:cNvPr id="3" name="Текстов контейнер 2"/>
          <p:cNvSpPr>
            <a:spLocks noGrp="1"/>
          </p:cNvSpPr>
          <p:nvPr>
            <p:ph type="body" idx="1"/>
          </p:nvPr>
        </p:nvSpPr>
        <p:spPr>
          <a:xfrm>
            <a:off x="2123728" y="1700808"/>
            <a:ext cx="5970494" cy="3787788"/>
          </a:xfrm>
        </p:spPr>
        <p:txBody>
          <a:bodyPr>
            <a:normAutofit/>
          </a:bodyPr>
          <a:lstStyle/>
          <a:p>
            <a:r>
              <a:rPr lang="en-US" dirty="0"/>
              <a:t>What are other threats to endangered species that can alter their population levels?</a:t>
            </a:r>
          </a:p>
          <a:p>
            <a:endParaRPr lang="en-US" dirty="0"/>
          </a:p>
          <a:p>
            <a:r>
              <a:rPr lang="en-US" dirty="0"/>
              <a:t>Which of these species categories surprised you? Critically Endangered? Extinct?</a:t>
            </a:r>
          </a:p>
          <a:p>
            <a:endParaRPr lang="en-US" dirty="0"/>
          </a:p>
          <a:p>
            <a:r>
              <a:rPr lang="en-US" dirty="0"/>
              <a:t>What did you find were common threats to endangered species population sizes? </a:t>
            </a:r>
          </a:p>
          <a:p>
            <a:endParaRPr lang="bg-BG"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38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91680" y="1340768"/>
            <a:ext cx="6912768" cy="4896544"/>
          </a:xfrm>
        </p:spPr>
        <p:txBody>
          <a:bodyPr>
            <a:normAutofit/>
          </a:bodyPr>
          <a:lstStyle/>
          <a:p>
            <a:pPr marL="0" indent="0" algn="l">
              <a:buNone/>
            </a:pPr>
            <a:r>
              <a:rPr lang="en-US" sz="2400" dirty="0"/>
              <a:t>Is the world a safe place for all animals and plants? Why or why not?</a:t>
            </a:r>
            <a:br>
              <a:rPr lang="en-US" sz="2400" dirty="0"/>
            </a:br>
            <a:r>
              <a:rPr lang="en-US" sz="2400" dirty="0" smtClean="0"/>
              <a:t/>
            </a:r>
            <a:br>
              <a:rPr lang="en-US" sz="2400" dirty="0" smtClean="0"/>
            </a:br>
            <a:r>
              <a:rPr lang="en-US" sz="2400" dirty="0" smtClean="0"/>
              <a:t>What </a:t>
            </a:r>
            <a:r>
              <a:rPr lang="en-US" sz="2400" dirty="0"/>
              <a:t>does it mean for a species to be endangered?</a:t>
            </a:r>
            <a:br>
              <a:rPr lang="en-US" sz="2400" dirty="0"/>
            </a:br>
            <a:r>
              <a:rPr lang="en-US" sz="2400" dirty="0" smtClean="0"/>
              <a:t/>
            </a:r>
            <a:br>
              <a:rPr lang="en-US" sz="2400" dirty="0" smtClean="0"/>
            </a:br>
            <a:r>
              <a:rPr lang="en-US" sz="2400" dirty="0" smtClean="0"/>
              <a:t>What</a:t>
            </a:r>
            <a:r>
              <a:rPr lang="en-US" sz="2400" dirty="0"/>
              <a:t>, if anything, do you know about this topic?</a:t>
            </a:r>
            <a:br>
              <a:rPr lang="en-US" sz="2400" dirty="0"/>
            </a:br>
            <a:r>
              <a:rPr lang="en-US" sz="2400" dirty="0" smtClean="0"/>
              <a:t/>
            </a:r>
            <a:br>
              <a:rPr lang="en-US" sz="2400" dirty="0" smtClean="0"/>
            </a:br>
            <a:r>
              <a:rPr lang="en-US" sz="2400" dirty="0" smtClean="0"/>
              <a:t>What </a:t>
            </a:r>
            <a:r>
              <a:rPr lang="en-US" sz="2400" dirty="0"/>
              <a:t>animal or plant species do you know of that are endangered or extinct?</a:t>
            </a:r>
            <a:br>
              <a:rPr lang="en-US" sz="2400" dirty="0"/>
            </a:br>
            <a:endParaRPr lang="bg-BG" sz="24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86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907704" y="1052736"/>
            <a:ext cx="6912768" cy="5472608"/>
          </a:xfrm>
        </p:spPr>
        <p:txBody>
          <a:bodyPr/>
          <a:lstStyle/>
          <a:p>
            <a:pPr algn="l"/>
            <a:r>
              <a:rPr lang="en-US" sz="2400" dirty="0"/>
              <a:t>Why do you think species are endangered?</a:t>
            </a:r>
            <a:br>
              <a:rPr lang="en-US" sz="2400" dirty="0"/>
            </a:br>
            <a:r>
              <a:rPr lang="en-US" sz="2400" dirty="0" smtClean="0"/>
              <a:t/>
            </a:r>
            <a:br>
              <a:rPr lang="en-US" sz="2400" dirty="0" smtClean="0"/>
            </a:br>
            <a:r>
              <a:rPr lang="en-US" sz="2400" dirty="0" smtClean="0"/>
              <a:t>How </a:t>
            </a:r>
            <a:r>
              <a:rPr lang="en-US" sz="2400" dirty="0"/>
              <a:t>do you think or feel about this ongoing global problem?</a:t>
            </a:r>
            <a:br>
              <a:rPr lang="en-US" sz="2400" dirty="0"/>
            </a:br>
            <a:r>
              <a:rPr lang="en-US" sz="2400" dirty="0" smtClean="0"/>
              <a:t/>
            </a:r>
            <a:br>
              <a:rPr lang="en-US" sz="2400" dirty="0" smtClean="0"/>
            </a:br>
            <a:r>
              <a:rPr lang="en-US" sz="2400" dirty="0" smtClean="0"/>
              <a:t>What</a:t>
            </a:r>
            <a:r>
              <a:rPr lang="en-US" sz="2400" dirty="0"/>
              <a:t>, if anything, happens when an animal or plant species becomes extinct?</a:t>
            </a:r>
            <a:br>
              <a:rPr lang="en-US" sz="2400" dirty="0"/>
            </a:br>
            <a:r>
              <a:rPr lang="en-US" sz="2400" dirty="0" smtClean="0"/>
              <a:t/>
            </a:r>
            <a:br>
              <a:rPr lang="en-US" sz="2400" dirty="0" smtClean="0"/>
            </a:br>
            <a:r>
              <a:rPr lang="en-US" sz="2400" dirty="0" smtClean="0"/>
              <a:t>How </a:t>
            </a:r>
            <a:r>
              <a:rPr lang="en-US" sz="2400" dirty="0"/>
              <a:t>do you think this situation can be realistically improved?</a:t>
            </a:r>
            <a:br>
              <a:rPr lang="en-US" sz="2400" dirty="0"/>
            </a:br>
            <a:r>
              <a:rPr lang="en-US" sz="2400" dirty="0" smtClean="0"/>
              <a:t/>
            </a:r>
            <a:br>
              <a:rPr lang="en-US" sz="2400" dirty="0" smtClean="0"/>
            </a:br>
            <a:r>
              <a:rPr lang="en-US" sz="2400" dirty="0" smtClean="0"/>
              <a:t>Why </a:t>
            </a:r>
            <a:r>
              <a:rPr lang="en-US" sz="2400" dirty="0"/>
              <a:t>should it be improved?</a:t>
            </a:r>
            <a:br>
              <a:rPr lang="en-US" sz="2400" dirty="0"/>
            </a:br>
            <a:endParaRPr lang="bg-BG" sz="24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718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033195" y="2172648"/>
            <a:ext cx="5966666" cy="1400368"/>
          </a:xfrm>
        </p:spPr>
        <p:txBody>
          <a:bodyPr/>
          <a:lstStyle/>
          <a:p>
            <a:r>
              <a:rPr lang="en-US" sz="2400" dirty="0"/>
              <a:t>What is the difference between a threatened species and an endangered species? </a:t>
            </a:r>
            <a:endParaRPr lang="bg-BG" sz="2400" dirty="0"/>
          </a:p>
        </p:txBody>
      </p:sp>
      <p:sp>
        <p:nvSpPr>
          <p:cNvPr id="3" name="Текстов контейнер 2"/>
          <p:cNvSpPr>
            <a:spLocks noGrp="1"/>
          </p:cNvSpPr>
          <p:nvPr>
            <p:ph type="body" idx="1"/>
          </p:nvPr>
        </p:nvSpPr>
        <p:spPr>
          <a:xfrm>
            <a:off x="467544" y="3789040"/>
            <a:ext cx="8424936" cy="1653931"/>
          </a:xfrm>
        </p:spPr>
        <p:txBody>
          <a:bodyPr/>
          <a:lstStyle/>
          <a:p>
            <a:r>
              <a:rPr lang="en-US" dirty="0"/>
              <a:t>Endangered species are those plants and animals that are so rare they are in danger of becoming extinct. Threatened species are plants and animals whose numbers are very low or decreasing rapidly. Threatened species are not endangered yet, but are likely to become endangered in the future.</a:t>
            </a:r>
            <a:endParaRPr lang="bg-BG"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73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033195" y="1628800"/>
            <a:ext cx="5966666" cy="1512168"/>
          </a:xfrm>
        </p:spPr>
        <p:txBody>
          <a:bodyPr/>
          <a:lstStyle/>
          <a:p>
            <a:r>
              <a:rPr lang="en-US" sz="2800" dirty="0"/>
              <a:t>Why should we protect endangered species</a:t>
            </a:r>
            <a:r>
              <a:rPr lang="en-US" dirty="0"/>
              <a:t>? </a:t>
            </a:r>
            <a:endParaRPr lang="bg-BG" dirty="0"/>
          </a:p>
        </p:txBody>
      </p:sp>
      <p:sp>
        <p:nvSpPr>
          <p:cNvPr id="3" name="Текстов контейнер 2"/>
          <p:cNvSpPr>
            <a:spLocks noGrp="1"/>
          </p:cNvSpPr>
          <p:nvPr>
            <p:ph type="body" idx="1"/>
          </p:nvPr>
        </p:nvSpPr>
        <p:spPr>
          <a:xfrm>
            <a:off x="539552" y="3429000"/>
            <a:ext cx="8424936" cy="2736304"/>
          </a:xfrm>
        </p:spPr>
        <p:txBody>
          <a:bodyPr/>
          <a:lstStyle/>
          <a:p>
            <a:pPr marL="457200" indent="-457200">
              <a:buAutoNum type="arabicParenBoth"/>
            </a:pPr>
            <a:r>
              <a:rPr lang="en-US" dirty="0" smtClean="0"/>
              <a:t>saving </a:t>
            </a:r>
            <a:r>
              <a:rPr lang="en-US" dirty="0"/>
              <a:t>species preserves ecosystems: species are an important part of what make up ecosystems; maintaining healthy ecosystems ensures a healthy biosphere; </a:t>
            </a:r>
            <a:r>
              <a:rPr lang="en-US" dirty="0" smtClean="0"/>
              <a:t>(</a:t>
            </a:r>
          </a:p>
          <a:p>
            <a:pPr marL="457200" indent="-457200">
              <a:buAutoNum type="arabicParenBoth"/>
            </a:pPr>
            <a:r>
              <a:rPr lang="en-US" dirty="0" smtClean="0"/>
              <a:t>practical </a:t>
            </a:r>
            <a:r>
              <a:rPr lang="en-US" dirty="0"/>
              <a:t>uses of species: when species become extinct, we may lose a potentially valuable product; and </a:t>
            </a:r>
            <a:endParaRPr lang="en-US" dirty="0" smtClean="0"/>
          </a:p>
          <a:p>
            <a:pPr marL="457200" indent="-457200">
              <a:buAutoNum type="arabicParenBoth"/>
            </a:pPr>
            <a:r>
              <a:rPr lang="en-US" dirty="0" smtClean="0"/>
              <a:t> </a:t>
            </a:r>
            <a:r>
              <a:rPr lang="en-US" dirty="0"/>
              <a:t>aesthetic reasons: when species become extinct, we lose objects of fascination, wonder, and beauty.</a:t>
            </a:r>
            <a:endParaRPr lang="bg-BG"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10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051720" y="1196752"/>
            <a:ext cx="5966666" cy="2463138"/>
          </a:xfrm>
        </p:spPr>
        <p:txBody>
          <a:bodyPr/>
          <a:lstStyle/>
          <a:p>
            <a:r>
              <a:rPr lang="en-US" sz="2400" dirty="0"/>
              <a:t>As a human being, how do you think or feel about this ongoing global and potentially disastrous problem?</a:t>
            </a:r>
            <a:endParaRPr lang="bg-BG" sz="24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99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267744" y="836712"/>
            <a:ext cx="6120679" cy="2448272"/>
          </a:xfrm>
        </p:spPr>
        <p:txBody>
          <a:bodyPr/>
          <a:lstStyle/>
          <a:p>
            <a:r>
              <a:rPr lang="en-US" dirty="0"/>
              <a:t>How can you as an individual help this cause? </a:t>
            </a:r>
            <a:endParaRPr lang="bg-BG" dirty="0"/>
          </a:p>
        </p:txBody>
      </p:sp>
      <p:sp>
        <p:nvSpPr>
          <p:cNvPr id="3" name="Текстов контейнер 2"/>
          <p:cNvSpPr>
            <a:spLocks noGrp="1"/>
          </p:cNvSpPr>
          <p:nvPr>
            <p:ph type="body" idx="1"/>
          </p:nvPr>
        </p:nvSpPr>
        <p:spPr>
          <a:xfrm>
            <a:off x="251520" y="3212976"/>
            <a:ext cx="8712968" cy="3096344"/>
          </a:xfrm>
        </p:spPr>
        <p:txBody>
          <a:bodyPr/>
          <a:lstStyle/>
          <a:p>
            <a:pPr marL="457200" indent="-457200">
              <a:buAutoNum type="arabicParenR"/>
            </a:pPr>
            <a:r>
              <a:rPr lang="en-US" dirty="0" smtClean="0"/>
              <a:t>support </a:t>
            </a:r>
            <a:r>
              <a:rPr lang="en-US" dirty="0"/>
              <a:t>zoos, nature centers, nature reserves, or botanical gardens; volunteer money, time, and ideas; </a:t>
            </a:r>
            <a:endParaRPr lang="en-US" dirty="0" smtClean="0"/>
          </a:p>
          <a:p>
            <a:pPr marL="457200" indent="-457200">
              <a:buAutoNum type="arabicParenR"/>
            </a:pPr>
            <a:r>
              <a:rPr lang="en-US" dirty="0" smtClean="0"/>
              <a:t> </a:t>
            </a:r>
            <a:r>
              <a:rPr lang="en-US" dirty="0"/>
              <a:t>start a native plants garden or use a spot in your backyard to attract wildlife</a:t>
            </a:r>
            <a:r>
              <a:rPr lang="en-US" dirty="0" smtClean="0"/>
              <a:t>;</a:t>
            </a:r>
          </a:p>
          <a:p>
            <a:pPr marL="457200" indent="-457200">
              <a:buAutoNum type="arabicParenR"/>
            </a:pPr>
            <a:r>
              <a:rPr lang="en-US" dirty="0" smtClean="0"/>
              <a:t> </a:t>
            </a:r>
            <a:r>
              <a:rPr lang="en-US" dirty="0"/>
              <a:t>avoid buying ivory, snakeskin belts, alligator boots, and other products made from endangered animals; and </a:t>
            </a:r>
            <a:endParaRPr lang="en-US" dirty="0" smtClean="0"/>
          </a:p>
          <a:p>
            <a:pPr marL="457200" indent="-457200">
              <a:buAutoNum type="arabicParenR"/>
            </a:pPr>
            <a:r>
              <a:rPr lang="en-US" dirty="0" smtClean="0"/>
              <a:t> </a:t>
            </a:r>
            <a:r>
              <a:rPr lang="en-US" dirty="0"/>
              <a:t>keep learning about plants and animals; share what you've learned with others.</a:t>
            </a:r>
            <a:endParaRPr lang="bg-BG"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53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3">
                                            <p:txEl>
                                              <p:pRg st="0" end="0"/>
                                            </p:txEl>
                                          </p:spTgt>
                                        </p:tgtEl>
                                      </p:cBhvr>
                                    </p:animEffect>
                                    <p:animScale>
                                      <p:cBhvr>
                                        <p:cTn id="25" dur="250" autoRev="1" fill="hold"/>
                                        <p:tgtEl>
                                          <p:spTgt spid="3">
                                            <p:txEl>
                                              <p:pRg st="0" end="0"/>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3">
                                            <p:txEl>
                                              <p:pRg st="1" end="1"/>
                                            </p:txEl>
                                          </p:spTgt>
                                        </p:tgtEl>
                                      </p:cBhvr>
                                    </p:animEffect>
                                    <p:animScale>
                                      <p:cBhvr>
                                        <p:cTn id="30" dur="250" autoRev="1" fill="hold"/>
                                        <p:tgtEl>
                                          <p:spTgt spid="3">
                                            <p:txEl>
                                              <p:pRg st="1" end="1"/>
                                            </p:txEl>
                                          </p:spTgt>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3">
                                            <p:txEl>
                                              <p:pRg st="2" end="2"/>
                                            </p:txEl>
                                          </p:spTgt>
                                        </p:tgtEl>
                                      </p:cBhvr>
                                    </p:animEffect>
                                    <p:animScale>
                                      <p:cBhvr>
                                        <p:cTn id="35" dur="250" autoRev="1" fill="hold"/>
                                        <p:tgtEl>
                                          <p:spTgt spid="3">
                                            <p:txEl>
                                              <p:pRg st="2" end="2"/>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0" nodeType="clickEffect">
                                  <p:stCondLst>
                                    <p:cond delay="0"/>
                                  </p:stCondLst>
                                  <p:childTnLst>
                                    <p:animEffect transition="out" filter="fade">
                                      <p:cBhvr>
                                        <p:cTn id="39" dur="500" tmFilter="0, 0; .2, .5; .8, .5; 1, 0"/>
                                        <p:tgtEl>
                                          <p:spTgt spid="3">
                                            <p:txEl>
                                              <p:pRg st="3" end="3"/>
                                            </p:txEl>
                                          </p:spTgt>
                                        </p:tgtEl>
                                      </p:cBhvr>
                                    </p:animEffect>
                                    <p:animScale>
                                      <p:cBhvr>
                                        <p:cTn id="40"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evi\Documents\mine\English\Project\Honeybee on Flow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051261"/>
            <a:ext cx="7158935" cy="5400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4805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2051720" y="1124744"/>
            <a:ext cx="4606914" cy="2585323"/>
          </a:xfrm>
          <a:prstGeom prst="rect">
            <a:avLst/>
          </a:prstGeom>
        </p:spPr>
        <p:txBody>
          <a:bodyPr wrap="square">
            <a:spAutoFit/>
          </a:bodyPr>
          <a:lstStyle/>
          <a:p>
            <a:r>
              <a:rPr lang="en-US" sz="5400" dirty="0"/>
              <a:t>What is an endangered species?</a:t>
            </a:r>
            <a:endParaRPr lang="bg-BG" sz="5400" dirty="0"/>
          </a:p>
        </p:txBody>
      </p:sp>
      <p:sp>
        <p:nvSpPr>
          <p:cNvPr id="3" name="Правоъгълник 2"/>
          <p:cNvSpPr/>
          <p:nvPr/>
        </p:nvSpPr>
        <p:spPr>
          <a:xfrm>
            <a:off x="3131840" y="3933055"/>
            <a:ext cx="5544616" cy="1569660"/>
          </a:xfrm>
          <a:prstGeom prst="rect">
            <a:avLst/>
          </a:prstGeom>
        </p:spPr>
        <p:txBody>
          <a:bodyPr wrap="square">
            <a:spAutoFit/>
          </a:bodyPr>
          <a:lstStyle/>
          <a:p>
            <a:r>
              <a:rPr lang="en-US" sz="3200" dirty="0"/>
              <a:t>A species whose population numbers are so small that it is at risk of extinction</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08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2955980" y="3244334"/>
            <a:ext cx="5607432" cy="584775"/>
          </a:xfrm>
          <a:prstGeom prst="rect">
            <a:avLst/>
          </a:prstGeom>
        </p:spPr>
        <p:txBody>
          <a:bodyPr wrap="none">
            <a:spAutoFit/>
          </a:bodyPr>
          <a:lstStyle/>
          <a:p>
            <a:r>
              <a:rPr lang="en-US" sz="3200" dirty="0" smtClean="0"/>
              <a:t>Why Are Species Endangered?</a:t>
            </a:r>
            <a:endParaRPr lang="bg-BG" sz="3200" dirty="0"/>
          </a:p>
        </p:txBody>
      </p:sp>
      <p:pic>
        <p:nvPicPr>
          <p:cNvPr id="2050" name="Picture 2" descr="C:\Users\Nevi\Documents\mine\English\Project\normal_Stick_blueman_107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28800"/>
            <a:ext cx="1807468" cy="45771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60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99592" y="2348880"/>
            <a:ext cx="7100269" cy="3816424"/>
          </a:xfrm>
        </p:spPr>
        <p:txBody>
          <a:bodyPr>
            <a:noAutofit/>
          </a:bodyPr>
          <a:lstStyle/>
          <a:p>
            <a:pPr algn="just"/>
            <a:r>
              <a:rPr lang="en-US" sz="2800" dirty="0"/>
              <a:t>The earth is comprised of many different life forms, including plants, animals, humans, and other organisms. These various life forms are highly interdependent and have formed important systems that continually reshape the planet's landscapes, oceans, and atmospheres. </a:t>
            </a:r>
            <a:endParaRPr lang="bg-BG"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7934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979712" y="118038"/>
            <a:ext cx="5966666" cy="4047314"/>
          </a:xfrm>
        </p:spPr>
        <p:txBody>
          <a:bodyPr>
            <a:noAutofit/>
          </a:bodyPr>
          <a:lstStyle/>
          <a:p>
            <a:pPr algn="just"/>
            <a:r>
              <a:rPr lang="en-US" sz="2400" dirty="0"/>
              <a:t>Booming human population growth over the last two centuries has put, and continues to put, many of these life-sustaining systems out of balance and in serious jeopardy, endangering many of the plant and animal species that human beings directly and indirectly depend upon for long-term survival.</a:t>
            </a:r>
            <a:endParaRPr lang="bg-BG" sz="2400" dirty="0"/>
          </a:p>
        </p:txBody>
      </p:sp>
      <p:pic>
        <p:nvPicPr>
          <p:cNvPr id="3074" name="Picture 2" descr="C:\Users\Nevi\Documents\mine\English\Project\normal_professor_Ear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365104"/>
            <a:ext cx="335389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46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80">
                                          <p:stCondLst>
                                            <p:cond delay="0"/>
                                          </p:stCondLst>
                                        </p:cTn>
                                        <p:tgtEl>
                                          <p:spTgt spid="3074"/>
                                        </p:tgtEl>
                                      </p:cBhvr>
                                    </p:animEffect>
                                    <p:anim calcmode="lin" valueType="num">
                                      <p:cBhvr>
                                        <p:cTn id="1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9" dur="26">
                                          <p:stCondLst>
                                            <p:cond delay="650"/>
                                          </p:stCondLst>
                                        </p:cTn>
                                        <p:tgtEl>
                                          <p:spTgt spid="3074"/>
                                        </p:tgtEl>
                                      </p:cBhvr>
                                      <p:to x="100000" y="60000"/>
                                    </p:animScale>
                                    <p:animScale>
                                      <p:cBhvr>
                                        <p:cTn id="20" dur="166" decel="50000">
                                          <p:stCondLst>
                                            <p:cond delay="676"/>
                                          </p:stCondLst>
                                        </p:cTn>
                                        <p:tgtEl>
                                          <p:spTgt spid="3074"/>
                                        </p:tgtEl>
                                      </p:cBhvr>
                                      <p:to x="100000" y="100000"/>
                                    </p:animScale>
                                    <p:animScale>
                                      <p:cBhvr>
                                        <p:cTn id="21" dur="26">
                                          <p:stCondLst>
                                            <p:cond delay="1312"/>
                                          </p:stCondLst>
                                        </p:cTn>
                                        <p:tgtEl>
                                          <p:spTgt spid="3074"/>
                                        </p:tgtEl>
                                      </p:cBhvr>
                                      <p:to x="100000" y="80000"/>
                                    </p:animScale>
                                    <p:animScale>
                                      <p:cBhvr>
                                        <p:cTn id="22" dur="166" decel="50000">
                                          <p:stCondLst>
                                            <p:cond delay="1338"/>
                                          </p:stCondLst>
                                        </p:cTn>
                                        <p:tgtEl>
                                          <p:spTgt spid="3074"/>
                                        </p:tgtEl>
                                      </p:cBhvr>
                                      <p:to x="100000" y="100000"/>
                                    </p:animScale>
                                    <p:animScale>
                                      <p:cBhvr>
                                        <p:cTn id="23" dur="26">
                                          <p:stCondLst>
                                            <p:cond delay="1642"/>
                                          </p:stCondLst>
                                        </p:cTn>
                                        <p:tgtEl>
                                          <p:spTgt spid="3074"/>
                                        </p:tgtEl>
                                      </p:cBhvr>
                                      <p:to x="100000" y="90000"/>
                                    </p:animScale>
                                    <p:animScale>
                                      <p:cBhvr>
                                        <p:cTn id="24" dur="166" decel="50000">
                                          <p:stCondLst>
                                            <p:cond delay="1668"/>
                                          </p:stCondLst>
                                        </p:cTn>
                                        <p:tgtEl>
                                          <p:spTgt spid="3074"/>
                                        </p:tgtEl>
                                      </p:cBhvr>
                                      <p:to x="100000" y="100000"/>
                                    </p:animScale>
                                    <p:animScale>
                                      <p:cBhvr>
                                        <p:cTn id="25" dur="26">
                                          <p:stCondLst>
                                            <p:cond delay="1808"/>
                                          </p:stCondLst>
                                        </p:cTn>
                                        <p:tgtEl>
                                          <p:spTgt spid="3074"/>
                                        </p:tgtEl>
                                      </p:cBhvr>
                                      <p:to x="100000" y="95000"/>
                                    </p:animScale>
                                    <p:animScale>
                                      <p:cBhvr>
                                        <p:cTn id="2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83568" y="1052736"/>
            <a:ext cx="5966666" cy="4248472"/>
          </a:xfrm>
        </p:spPr>
        <p:txBody>
          <a:bodyPr/>
          <a:lstStyle/>
          <a:p>
            <a:pPr algn="just"/>
            <a:r>
              <a:rPr lang="en-US" sz="2000" dirty="0"/>
              <a:t>Bigger human populations naturally mean increases in human activities worldwide, leading to changes in landscapes, oceans, atmospheres, and the path of human history. For example</a:t>
            </a:r>
            <a:r>
              <a:rPr lang="en-US" sz="2000" dirty="0" smtClean="0"/>
              <a:t>, </a:t>
            </a:r>
            <a:r>
              <a:rPr lang="en-US" sz="2000" dirty="0"/>
              <a:t>human activities like reducing the amount of forest cover, increasing the amount and variety of chemicals released into the atmosphere, and intensive farming, have changed the earth's land, oceans, and atmosphere. Some of these changes have decreased the capacity of the environment to support some life forms</a:t>
            </a:r>
            <a:endParaRPr lang="bg-BG" sz="2000" dirty="0"/>
          </a:p>
        </p:txBody>
      </p:sp>
      <p:pic>
        <p:nvPicPr>
          <p:cNvPr id="4098" name="Picture 2" descr="C:\Users\Nevi\Documents\mine\English\Project\normal_thi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002" y="260648"/>
            <a:ext cx="2012294" cy="1931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57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80">
                                          <p:stCondLst>
                                            <p:cond delay="0"/>
                                          </p:stCondLst>
                                        </p:cTn>
                                        <p:tgtEl>
                                          <p:spTgt spid="4098"/>
                                        </p:tgtEl>
                                      </p:cBhvr>
                                    </p:animEffect>
                                    <p:anim calcmode="lin" valueType="num">
                                      <p:cBhvr>
                                        <p:cTn id="13"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8" dur="26">
                                          <p:stCondLst>
                                            <p:cond delay="650"/>
                                          </p:stCondLst>
                                        </p:cTn>
                                        <p:tgtEl>
                                          <p:spTgt spid="4098"/>
                                        </p:tgtEl>
                                      </p:cBhvr>
                                      <p:to x="100000" y="60000"/>
                                    </p:animScale>
                                    <p:animScale>
                                      <p:cBhvr>
                                        <p:cTn id="19" dur="166" decel="50000">
                                          <p:stCondLst>
                                            <p:cond delay="676"/>
                                          </p:stCondLst>
                                        </p:cTn>
                                        <p:tgtEl>
                                          <p:spTgt spid="4098"/>
                                        </p:tgtEl>
                                      </p:cBhvr>
                                      <p:to x="100000" y="100000"/>
                                    </p:animScale>
                                    <p:animScale>
                                      <p:cBhvr>
                                        <p:cTn id="20" dur="26">
                                          <p:stCondLst>
                                            <p:cond delay="1312"/>
                                          </p:stCondLst>
                                        </p:cTn>
                                        <p:tgtEl>
                                          <p:spTgt spid="4098"/>
                                        </p:tgtEl>
                                      </p:cBhvr>
                                      <p:to x="100000" y="80000"/>
                                    </p:animScale>
                                    <p:animScale>
                                      <p:cBhvr>
                                        <p:cTn id="21" dur="166" decel="50000">
                                          <p:stCondLst>
                                            <p:cond delay="1338"/>
                                          </p:stCondLst>
                                        </p:cTn>
                                        <p:tgtEl>
                                          <p:spTgt spid="4098"/>
                                        </p:tgtEl>
                                      </p:cBhvr>
                                      <p:to x="100000" y="100000"/>
                                    </p:animScale>
                                    <p:animScale>
                                      <p:cBhvr>
                                        <p:cTn id="22" dur="26">
                                          <p:stCondLst>
                                            <p:cond delay="1642"/>
                                          </p:stCondLst>
                                        </p:cTn>
                                        <p:tgtEl>
                                          <p:spTgt spid="4098"/>
                                        </p:tgtEl>
                                      </p:cBhvr>
                                      <p:to x="100000" y="90000"/>
                                    </p:animScale>
                                    <p:animScale>
                                      <p:cBhvr>
                                        <p:cTn id="23" dur="166" decel="50000">
                                          <p:stCondLst>
                                            <p:cond delay="1668"/>
                                          </p:stCondLst>
                                        </p:cTn>
                                        <p:tgtEl>
                                          <p:spTgt spid="4098"/>
                                        </p:tgtEl>
                                      </p:cBhvr>
                                      <p:to x="100000" y="100000"/>
                                    </p:animScale>
                                    <p:animScale>
                                      <p:cBhvr>
                                        <p:cTn id="24" dur="26">
                                          <p:stCondLst>
                                            <p:cond delay="1808"/>
                                          </p:stCondLst>
                                        </p:cTn>
                                        <p:tgtEl>
                                          <p:spTgt spid="4098"/>
                                        </p:tgtEl>
                                      </p:cBhvr>
                                      <p:to x="100000" y="95000"/>
                                    </p:animScale>
                                    <p:animScale>
                                      <p:cBhvr>
                                        <p:cTn id="25"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033195" y="1196752"/>
            <a:ext cx="5966666" cy="2160240"/>
          </a:xfrm>
        </p:spPr>
        <p:txBody>
          <a:bodyPr/>
          <a:lstStyle/>
          <a:p>
            <a:r>
              <a:rPr lang="en-US" dirty="0"/>
              <a:t>What does it mean if a species becomes extinct?</a:t>
            </a:r>
            <a:endParaRPr lang="bg-BG" dirty="0"/>
          </a:p>
        </p:txBody>
      </p:sp>
      <p:sp>
        <p:nvSpPr>
          <p:cNvPr id="3" name="Текстов контейнер 2"/>
          <p:cNvSpPr>
            <a:spLocks noGrp="1"/>
          </p:cNvSpPr>
          <p:nvPr>
            <p:ph type="body" idx="1"/>
          </p:nvPr>
        </p:nvSpPr>
        <p:spPr>
          <a:xfrm>
            <a:off x="1907704" y="4005064"/>
            <a:ext cx="5970494" cy="1440160"/>
          </a:xfrm>
        </p:spPr>
        <p:txBody>
          <a:bodyPr>
            <a:normAutofit/>
          </a:bodyPr>
          <a:lstStyle/>
          <a:p>
            <a:r>
              <a:rPr lang="en-US" sz="2400" dirty="0"/>
              <a:t>The last living member of that species dies and no more members of that species exists, even in zoos or aquariums.</a:t>
            </a:r>
          </a:p>
          <a:p>
            <a:endParaRPr lang="bg-BG" sz="24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1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3289" y="1340768"/>
            <a:ext cx="6512511" cy="4174400"/>
          </a:xfrm>
        </p:spPr>
        <p:txBody>
          <a:bodyPr/>
          <a:lstStyle/>
          <a:p>
            <a:r>
              <a:rPr lang="en-US" dirty="0"/>
              <a:t>Can you name any extinct species</a:t>
            </a:r>
            <a:r>
              <a:rPr lang="en-US" dirty="0" smtClean="0"/>
              <a:t>?</a:t>
            </a:r>
            <a:br>
              <a:rPr lang="en-US" dirty="0" smtClean="0"/>
            </a:br>
            <a:endParaRPr lang="bg-B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3284984"/>
            <a:ext cx="4322763" cy="205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13873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123728" y="188640"/>
            <a:ext cx="5966666" cy="4335346"/>
          </a:xfrm>
        </p:spPr>
        <p:txBody>
          <a:bodyPr/>
          <a:lstStyle/>
          <a:p>
            <a:r>
              <a:rPr lang="en-US" dirty="0"/>
              <a:t>Threats to endangered species:</a:t>
            </a:r>
            <a:br>
              <a:rPr lang="en-US" dirty="0"/>
            </a:br>
            <a:r>
              <a:rPr lang="en-US" dirty="0"/>
              <a:t/>
            </a:r>
            <a:br>
              <a:rPr lang="en-US" dirty="0"/>
            </a:br>
            <a:r>
              <a:rPr lang="en-US" dirty="0"/>
              <a:t/>
            </a:r>
            <a:br>
              <a:rPr lang="en-US" dirty="0"/>
            </a:br>
            <a:endParaRPr lang="bg-BG" dirty="0"/>
          </a:p>
        </p:txBody>
      </p:sp>
      <p:sp>
        <p:nvSpPr>
          <p:cNvPr id="3" name="Текстов контейнер 2"/>
          <p:cNvSpPr>
            <a:spLocks noGrp="1"/>
          </p:cNvSpPr>
          <p:nvPr>
            <p:ph type="body" idx="1"/>
          </p:nvPr>
        </p:nvSpPr>
        <p:spPr>
          <a:xfrm>
            <a:off x="2022438" y="2708920"/>
            <a:ext cx="5970494" cy="4149080"/>
          </a:xfrm>
        </p:spPr>
        <p:txBody>
          <a:bodyPr>
            <a:noAutofit/>
          </a:bodyPr>
          <a:lstStyle/>
          <a:p>
            <a:pPr algn="l"/>
            <a:r>
              <a:rPr lang="en-US" sz="2400" i="1" dirty="0"/>
              <a:t>Caused by nature</a:t>
            </a:r>
            <a:br>
              <a:rPr lang="en-US" sz="2400" i="1" dirty="0"/>
            </a:br>
            <a:r>
              <a:rPr lang="en-US" sz="2400" dirty="0"/>
              <a:t>Competition with other species</a:t>
            </a:r>
            <a:br>
              <a:rPr lang="en-US" sz="2400" dirty="0"/>
            </a:br>
            <a:r>
              <a:rPr lang="en-US" sz="2400" dirty="0"/>
              <a:t>Disease</a:t>
            </a:r>
            <a:br>
              <a:rPr lang="en-US" sz="2400" dirty="0"/>
            </a:br>
            <a:r>
              <a:rPr lang="en-US" sz="2400" dirty="0"/>
              <a:t>Weather-related catastrophes</a:t>
            </a:r>
            <a:br>
              <a:rPr lang="en-US" sz="2400" dirty="0"/>
            </a:br>
            <a:r>
              <a:rPr lang="en-US" sz="2400" dirty="0"/>
              <a:t>Natural predators</a:t>
            </a:r>
            <a:br>
              <a:rPr lang="en-US" sz="2400" dirty="0"/>
            </a:br>
            <a:r>
              <a:rPr lang="en-US" sz="2400" dirty="0"/>
              <a:t/>
            </a:r>
            <a:br>
              <a:rPr lang="en-US" sz="2400" dirty="0"/>
            </a:br>
            <a:r>
              <a:rPr lang="en-US" sz="2400" i="1" dirty="0"/>
              <a:t>Caused by humans</a:t>
            </a:r>
            <a:r>
              <a:rPr lang="en-US" sz="2400" dirty="0"/>
              <a:t/>
            </a:r>
            <a:br>
              <a:rPr lang="en-US" sz="2400" dirty="0"/>
            </a:br>
            <a:r>
              <a:rPr lang="en-US" sz="2400" dirty="0"/>
              <a:t>Hunting/poaching</a:t>
            </a:r>
            <a:br>
              <a:rPr lang="en-US" sz="2400" dirty="0"/>
            </a:br>
            <a:r>
              <a:rPr lang="en-US" sz="2400" dirty="0"/>
              <a:t>Habitat destruction</a:t>
            </a:r>
            <a:br>
              <a:rPr lang="en-US" sz="2400" dirty="0"/>
            </a:br>
            <a:r>
              <a:rPr lang="en-US" sz="2400" dirty="0"/>
              <a:t>Pollution</a:t>
            </a:r>
            <a:br>
              <a:rPr lang="en-US" sz="2400" dirty="0"/>
            </a:br>
            <a:r>
              <a:rPr lang="en-US" sz="2400" dirty="0"/>
              <a:t>Competition for habitats</a:t>
            </a:r>
            <a:br>
              <a:rPr lang="en-US" sz="2400" dirty="0"/>
            </a:br>
            <a:endParaRPr lang="bg-BG" sz="24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82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опътна струя">
  <a:themeElements>
    <a:clrScheme name="Попътна струя">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Попътна струя">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опътна струя">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272</TotalTime>
  <Words>574</Words>
  <Application>Microsoft Office PowerPoint</Application>
  <PresentationFormat>Презентация на цял екран (4:3)</PresentationFormat>
  <Paragraphs>38</Paragraphs>
  <Slides>17</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17</vt:i4>
      </vt:variant>
    </vt:vector>
  </HeadingPairs>
  <TitlesOfParts>
    <vt:vector size="18" baseType="lpstr">
      <vt:lpstr>Попътна струя</vt:lpstr>
      <vt:lpstr>Endangered Species </vt:lpstr>
      <vt:lpstr>Презентация на PowerPoint</vt:lpstr>
      <vt:lpstr>Презентация на PowerPoint</vt:lpstr>
      <vt:lpstr>The earth is comprised of many different life forms, including plants, animals, humans, and other organisms. These various life forms are highly interdependent and have formed important systems that continually reshape the planet's landscapes, oceans, and atmospheres. </vt:lpstr>
      <vt:lpstr>Booming human population growth over the last two centuries has put, and continues to put, many of these life-sustaining systems out of balance and in serious jeopardy, endangering many of the plant and animal species that human beings directly and indirectly depend upon for long-term survival.</vt:lpstr>
      <vt:lpstr>Bigger human populations naturally mean increases in human activities worldwide, leading to changes in landscapes, oceans, atmospheres, and the path of human history. For example, human activities like reducing the amount of forest cover, increasing the amount and variety of chemicals released into the atmosphere, and intensive farming, have changed the earth's land, oceans, and atmosphere. Some of these changes have decreased the capacity of the environment to support some life forms</vt:lpstr>
      <vt:lpstr>What does it mean if a species becomes extinct?</vt:lpstr>
      <vt:lpstr>Can you name any extinct species? </vt:lpstr>
      <vt:lpstr>Threats to endangered species:   </vt:lpstr>
      <vt:lpstr>Discussion </vt:lpstr>
      <vt:lpstr>Is the world a safe place for all animals and plants? Why or why not?  What does it mean for a species to be endangered?  What, if anything, do you know about this topic?  What animal or plant species do you know of that are endangered or extinct? </vt:lpstr>
      <vt:lpstr>Why do you think species are endangered?  How do you think or feel about this ongoing global problem?  What, if anything, happens when an animal or plant species becomes extinct?  How do you think this situation can be realistically improved?  Why should it be improved? </vt:lpstr>
      <vt:lpstr>What is the difference between a threatened species and an endangered species? </vt:lpstr>
      <vt:lpstr>Why should we protect endangered species? </vt:lpstr>
      <vt:lpstr>As a human being, how do you think or feel about this ongoing global and potentially disastrous problem?</vt:lpstr>
      <vt:lpstr>How can you as an individual help this cause? </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Verginiya</dc:creator>
  <cp:lastModifiedBy>Eli</cp:lastModifiedBy>
  <cp:revision>16</cp:revision>
  <dcterms:created xsi:type="dcterms:W3CDTF">2015-09-27T13:26:47Z</dcterms:created>
  <dcterms:modified xsi:type="dcterms:W3CDTF">2015-10-22T15:47:47Z</dcterms:modified>
</cp:coreProperties>
</file>