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i="1" sz="3200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4300" u="none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jpeg"/><Relationship Id="rId6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streznik.biz/escape/salt.pdf" TargetMode="External"/><Relationship Id="rId4" Type="http://schemas.openxmlformats.org/officeDocument/2006/relationships/image" Target="../media/image1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treznik.biz/escape/quiz.php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9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342900"/>
            <a:ext cx="4114800" cy="6070600"/>
          </a:xfrm>
          <a:prstGeom prst="rect">
            <a:avLst/>
          </a:prstGeom>
        </p:spPr>
      </p:pic>
      <p:pic>
        <p:nvPicPr>
          <p:cNvPr id="132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547100" y="342900"/>
            <a:ext cx="4114800" cy="6070600"/>
          </a:xfrm>
          <a:prstGeom prst="rect">
            <a:avLst/>
          </a:prstGeom>
        </p:spPr>
      </p:pic>
      <p:pic>
        <p:nvPicPr>
          <p:cNvPr id="133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2900" y="342900"/>
            <a:ext cx="4114800" cy="6070600"/>
          </a:xfrm>
          <a:prstGeom prst="rect">
            <a:avLst/>
          </a:prstGeom>
        </p:spPr>
      </p:pic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Salt</a:t>
            </a:r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sea to market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Essential for life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647700" y="2628900"/>
            <a:ext cx="11831081" cy="6632010"/>
          </a:xfrm>
          <a:prstGeom prst="rect">
            <a:avLst/>
          </a:prstGeom>
        </p:spPr>
        <p:txBody>
          <a:bodyPr/>
          <a:lstStyle/>
          <a:p>
            <a:pPr marL="517398" indent="-517398" defTabSz="566674">
              <a:spcBef>
                <a:spcPts val="4000"/>
              </a:spcBef>
              <a:buBlip>
                <a:blip r:embed="rId2"/>
              </a:buBlip>
              <a:defRPr sz="4171"/>
            </a:pPr>
            <a:r>
              <a:t>Our body </a:t>
            </a:r>
            <a:r>
              <a:rPr b="1"/>
              <a:t>can’t produce</a:t>
            </a:r>
            <a:r>
              <a:t> salt.</a:t>
            </a:r>
          </a:p>
          <a:p>
            <a:pPr marL="517398" indent="-517398" defTabSz="566674">
              <a:spcBef>
                <a:spcPts val="4000"/>
              </a:spcBef>
              <a:buBlip>
                <a:blip r:embed="rId2"/>
              </a:buBlip>
              <a:defRPr sz="4171"/>
            </a:pPr>
            <a:r>
              <a:t>Without it - we become chemically unbalanced. Our muscles and nervous system cease to function!</a:t>
            </a:r>
          </a:p>
          <a:p>
            <a:pPr marL="517398" indent="-517398" defTabSz="566674">
              <a:spcBef>
                <a:spcPts val="4000"/>
              </a:spcBef>
              <a:buBlip>
                <a:blip r:embed="rId2"/>
              </a:buBlip>
              <a:defRPr sz="4171"/>
            </a:pPr>
            <a:r>
              <a:t>All our </a:t>
            </a:r>
            <a:r>
              <a:rPr b="1"/>
              <a:t>body fluids</a:t>
            </a:r>
            <a:r>
              <a:t> - blood, sweat, </a:t>
            </a:r>
            <a:br/>
            <a:r>
              <a:t>tears, saliva - are </a:t>
            </a:r>
            <a:r>
              <a:rPr b="1"/>
              <a:t>salty</a:t>
            </a:r>
            <a:r>
              <a:t>.</a:t>
            </a:r>
          </a:p>
          <a:p>
            <a:pPr marL="517398" indent="-517398" defTabSz="566674">
              <a:spcBef>
                <a:spcPts val="4000"/>
              </a:spcBef>
              <a:buBlip>
                <a:blip r:embed="rId2"/>
              </a:buBlip>
              <a:defRPr sz="4171"/>
            </a:pPr>
            <a:r>
              <a:t>Recommended: up to  </a:t>
            </a:r>
            <a:r>
              <a:rPr b="1"/>
              <a:t>6 grams/day</a:t>
            </a:r>
            <a:r>
              <a:t>.</a:t>
            </a:r>
          </a:p>
        </p:txBody>
      </p:sp>
      <p:pic>
        <p:nvPicPr>
          <p:cNvPr id="1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8377" y="18022"/>
            <a:ext cx="5080001" cy="419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8864054" y="5478703"/>
            <a:ext cx="3710379" cy="1724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jpg"/>
          <p:cNvPicPr>
            <a:picLocks noChangeAspect="1"/>
          </p:cNvPicPr>
          <p:nvPr/>
        </p:nvPicPr>
        <p:blipFill>
          <a:blip r:embed="rId5">
            <a:extLst/>
          </a:blip>
          <a:srcRect l="10602" t="18721" r="13859" b="12180"/>
          <a:stretch>
            <a:fillRect/>
          </a:stretch>
        </p:blipFill>
        <p:spPr>
          <a:xfrm flipH="1">
            <a:off x="8272609" y="7286489"/>
            <a:ext cx="3848498" cy="2524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21085" y="1"/>
                </a:moveTo>
                <a:cubicBezTo>
                  <a:pt x="21036" y="-2"/>
                  <a:pt x="20981" y="7"/>
                  <a:pt x="20923" y="25"/>
                </a:cubicBezTo>
                <a:cubicBezTo>
                  <a:pt x="20786" y="73"/>
                  <a:pt x="20549" y="222"/>
                  <a:pt x="20257" y="425"/>
                </a:cubicBezTo>
                <a:cubicBezTo>
                  <a:pt x="20161" y="496"/>
                  <a:pt x="20083" y="542"/>
                  <a:pt x="19967" y="632"/>
                </a:cubicBezTo>
                <a:cubicBezTo>
                  <a:pt x="19206" y="1227"/>
                  <a:pt x="16748" y="3216"/>
                  <a:pt x="14802" y="4805"/>
                </a:cubicBezTo>
                <a:cubicBezTo>
                  <a:pt x="14459" y="5085"/>
                  <a:pt x="13538" y="5820"/>
                  <a:pt x="12732" y="6465"/>
                </a:cubicBezTo>
                <a:cubicBezTo>
                  <a:pt x="12264" y="6839"/>
                  <a:pt x="11797" y="7212"/>
                  <a:pt x="11656" y="7334"/>
                </a:cubicBezTo>
                <a:cubicBezTo>
                  <a:pt x="11438" y="7517"/>
                  <a:pt x="11305" y="7692"/>
                  <a:pt x="11305" y="7820"/>
                </a:cubicBezTo>
                <a:cubicBezTo>
                  <a:pt x="11304" y="8032"/>
                  <a:pt x="11204" y="8160"/>
                  <a:pt x="10928" y="8292"/>
                </a:cubicBezTo>
                <a:cubicBezTo>
                  <a:pt x="10840" y="8334"/>
                  <a:pt x="10801" y="8426"/>
                  <a:pt x="10828" y="8533"/>
                </a:cubicBezTo>
                <a:cubicBezTo>
                  <a:pt x="10877" y="8729"/>
                  <a:pt x="10521" y="9066"/>
                  <a:pt x="10264" y="9066"/>
                </a:cubicBezTo>
                <a:cubicBezTo>
                  <a:pt x="10180" y="9066"/>
                  <a:pt x="10022" y="9240"/>
                  <a:pt x="9915" y="9449"/>
                </a:cubicBezTo>
                <a:cubicBezTo>
                  <a:pt x="9751" y="9769"/>
                  <a:pt x="9712" y="9796"/>
                  <a:pt x="9670" y="9629"/>
                </a:cubicBezTo>
                <a:cubicBezTo>
                  <a:pt x="9624" y="9449"/>
                  <a:pt x="9603" y="9446"/>
                  <a:pt x="9440" y="9609"/>
                </a:cubicBezTo>
                <a:cubicBezTo>
                  <a:pt x="9322" y="9728"/>
                  <a:pt x="9242" y="9748"/>
                  <a:pt x="9209" y="9667"/>
                </a:cubicBezTo>
                <a:cubicBezTo>
                  <a:pt x="9176" y="9588"/>
                  <a:pt x="9021" y="9651"/>
                  <a:pt x="8772" y="9843"/>
                </a:cubicBezTo>
                <a:cubicBezTo>
                  <a:pt x="8725" y="9879"/>
                  <a:pt x="8678" y="9896"/>
                  <a:pt x="8632" y="9925"/>
                </a:cubicBezTo>
                <a:cubicBezTo>
                  <a:pt x="8570" y="9968"/>
                  <a:pt x="8506" y="10006"/>
                  <a:pt x="8442" y="10033"/>
                </a:cubicBezTo>
                <a:cubicBezTo>
                  <a:pt x="8233" y="10125"/>
                  <a:pt x="8023" y="10129"/>
                  <a:pt x="7852" y="10047"/>
                </a:cubicBezTo>
                <a:cubicBezTo>
                  <a:pt x="7768" y="10008"/>
                  <a:pt x="7695" y="9947"/>
                  <a:pt x="7636" y="9867"/>
                </a:cubicBezTo>
                <a:cubicBezTo>
                  <a:pt x="7608" y="9829"/>
                  <a:pt x="7578" y="9801"/>
                  <a:pt x="7547" y="9779"/>
                </a:cubicBezTo>
                <a:cubicBezTo>
                  <a:pt x="7515" y="9757"/>
                  <a:pt x="7481" y="9744"/>
                  <a:pt x="7438" y="9738"/>
                </a:cubicBezTo>
                <a:cubicBezTo>
                  <a:pt x="7437" y="9738"/>
                  <a:pt x="7436" y="9738"/>
                  <a:pt x="7435" y="9738"/>
                </a:cubicBezTo>
                <a:cubicBezTo>
                  <a:pt x="7392" y="9733"/>
                  <a:pt x="7341" y="9736"/>
                  <a:pt x="7277" y="9745"/>
                </a:cubicBezTo>
                <a:cubicBezTo>
                  <a:pt x="7213" y="9754"/>
                  <a:pt x="7136" y="9770"/>
                  <a:pt x="7041" y="9792"/>
                </a:cubicBezTo>
                <a:cubicBezTo>
                  <a:pt x="6666" y="9884"/>
                  <a:pt x="6559" y="9868"/>
                  <a:pt x="6353" y="9691"/>
                </a:cubicBezTo>
                <a:cubicBezTo>
                  <a:pt x="6281" y="9651"/>
                  <a:pt x="6214" y="9606"/>
                  <a:pt x="6179" y="9551"/>
                </a:cubicBezTo>
                <a:cubicBezTo>
                  <a:pt x="6064" y="9465"/>
                  <a:pt x="5980" y="9433"/>
                  <a:pt x="5919" y="9449"/>
                </a:cubicBezTo>
                <a:cubicBezTo>
                  <a:pt x="5876" y="9486"/>
                  <a:pt x="5837" y="9526"/>
                  <a:pt x="5814" y="9579"/>
                </a:cubicBezTo>
                <a:cubicBezTo>
                  <a:pt x="5813" y="9581"/>
                  <a:pt x="5807" y="9586"/>
                  <a:pt x="5805" y="9589"/>
                </a:cubicBezTo>
                <a:cubicBezTo>
                  <a:pt x="5803" y="9597"/>
                  <a:pt x="5798" y="9600"/>
                  <a:pt x="5796" y="9609"/>
                </a:cubicBezTo>
                <a:cubicBezTo>
                  <a:pt x="5764" y="9735"/>
                  <a:pt x="5697" y="9768"/>
                  <a:pt x="5587" y="9714"/>
                </a:cubicBezTo>
                <a:cubicBezTo>
                  <a:pt x="5566" y="9704"/>
                  <a:pt x="5507" y="9712"/>
                  <a:pt x="5466" y="9711"/>
                </a:cubicBezTo>
                <a:cubicBezTo>
                  <a:pt x="5425" y="9718"/>
                  <a:pt x="5392" y="9731"/>
                  <a:pt x="5348" y="9735"/>
                </a:cubicBezTo>
                <a:cubicBezTo>
                  <a:pt x="5121" y="9756"/>
                  <a:pt x="5013" y="9778"/>
                  <a:pt x="4876" y="9799"/>
                </a:cubicBezTo>
                <a:cubicBezTo>
                  <a:pt x="4616" y="9869"/>
                  <a:pt x="4371" y="9959"/>
                  <a:pt x="4315" y="10033"/>
                </a:cubicBezTo>
                <a:cubicBezTo>
                  <a:pt x="4274" y="10087"/>
                  <a:pt x="4186" y="10132"/>
                  <a:pt x="4117" y="10132"/>
                </a:cubicBezTo>
                <a:cubicBezTo>
                  <a:pt x="4047" y="10132"/>
                  <a:pt x="3661" y="10343"/>
                  <a:pt x="3261" y="10604"/>
                </a:cubicBezTo>
                <a:cubicBezTo>
                  <a:pt x="2861" y="10864"/>
                  <a:pt x="2492" y="11079"/>
                  <a:pt x="2441" y="11079"/>
                </a:cubicBezTo>
                <a:cubicBezTo>
                  <a:pt x="2393" y="11079"/>
                  <a:pt x="2297" y="11134"/>
                  <a:pt x="2172" y="11229"/>
                </a:cubicBezTo>
                <a:cubicBezTo>
                  <a:pt x="1923" y="11417"/>
                  <a:pt x="1563" y="11756"/>
                  <a:pt x="1261" y="12084"/>
                </a:cubicBezTo>
                <a:cubicBezTo>
                  <a:pt x="1110" y="12248"/>
                  <a:pt x="974" y="12410"/>
                  <a:pt x="873" y="12549"/>
                </a:cubicBezTo>
                <a:cubicBezTo>
                  <a:pt x="390" y="13219"/>
                  <a:pt x="1" y="14172"/>
                  <a:pt x="0" y="14688"/>
                </a:cubicBezTo>
                <a:cubicBezTo>
                  <a:pt x="0" y="14810"/>
                  <a:pt x="14" y="14941"/>
                  <a:pt x="42" y="15068"/>
                </a:cubicBezTo>
                <a:cubicBezTo>
                  <a:pt x="71" y="15196"/>
                  <a:pt x="113" y="15320"/>
                  <a:pt x="167" y="15445"/>
                </a:cubicBezTo>
                <a:cubicBezTo>
                  <a:pt x="168" y="15446"/>
                  <a:pt x="169" y="15448"/>
                  <a:pt x="169" y="15449"/>
                </a:cubicBezTo>
                <a:cubicBezTo>
                  <a:pt x="277" y="15698"/>
                  <a:pt x="431" y="15933"/>
                  <a:pt x="617" y="16121"/>
                </a:cubicBezTo>
                <a:cubicBezTo>
                  <a:pt x="790" y="16295"/>
                  <a:pt x="931" y="16478"/>
                  <a:pt x="931" y="16528"/>
                </a:cubicBezTo>
                <a:cubicBezTo>
                  <a:pt x="931" y="16529"/>
                  <a:pt x="929" y="16537"/>
                  <a:pt x="929" y="16539"/>
                </a:cubicBezTo>
                <a:cubicBezTo>
                  <a:pt x="929" y="16540"/>
                  <a:pt x="931" y="16544"/>
                  <a:pt x="931" y="16545"/>
                </a:cubicBezTo>
                <a:cubicBezTo>
                  <a:pt x="931" y="16549"/>
                  <a:pt x="923" y="16568"/>
                  <a:pt x="922" y="16572"/>
                </a:cubicBezTo>
                <a:cubicBezTo>
                  <a:pt x="991" y="16506"/>
                  <a:pt x="1050" y="16510"/>
                  <a:pt x="1105" y="16593"/>
                </a:cubicBezTo>
                <a:cubicBezTo>
                  <a:pt x="1114" y="16606"/>
                  <a:pt x="1109" y="16649"/>
                  <a:pt x="1098" y="16698"/>
                </a:cubicBezTo>
                <a:cubicBezTo>
                  <a:pt x="1219" y="16539"/>
                  <a:pt x="1273" y="16541"/>
                  <a:pt x="1499" y="16685"/>
                </a:cubicBezTo>
                <a:cubicBezTo>
                  <a:pt x="1503" y="16687"/>
                  <a:pt x="1505" y="16689"/>
                  <a:pt x="1508" y="16691"/>
                </a:cubicBezTo>
                <a:cubicBezTo>
                  <a:pt x="1519" y="16698"/>
                  <a:pt x="1525" y="16701"/>
                  <a:pt x="1537" y="16708"/>
                </a:cubicBezTo>
                <a:cubicBezTo>
                  <a:pt x="1597" y="16747"/>
                  <a:pt x="1640" y="16780"/>
                  <a:pt x="1673" y="16810"/>
                </a:cubicBezTo>
                <a:lnTo>
                  <a:pt x="1789" y="16875"/>
                </a:lnTo>
                <a:cubicBezTo>
                  <a:pt x="1796" y="16853"/>
                  <a:pt x="1816" y="16842"/>
                  <a:pt x="1844" y="16837"/>
                </a:cubicBezTo>
                <a:cubicBezTo>
                  <a:pt x="1906" y="16779"/>
                  <a:pt x="2870" y="16864"/>
                  <a:pt x="4172" y="17041"/>
                </a:cubicBezTo>
                <a:cubicBezTo>
                  <a:pt x="4385" y="17070"/>
                  <a:pt x="4495" y="17039"/>
                  <a:pt x="4484" y="16953"/>
                </a:cubicBezTo>
                <a:cubicBezTo>
                  <a:pt x="4474" y="16866"/>
                  <a:pt x="4644" y="16817"/>
                  <a:pt x="4972" y="16810"/>
                </a:cubicBezTo>
                <a:cubicBezTo>
                  <a:pt x="5449" y="16801"/>
                  <a:pt x="5825" y="16728"/>
                  <a:pt x="6226" y="16562"/>
                </a:cubicBezTo>
                <a:cubicBezTo>
                  <a:pt x="6280" y="16520"/>
                  <a:pt x="6335" y="16486"/>
                  <a:pt x="6380" y="16477"/>
                </a:cubicBezTo>
                <a:cubicBezTo>
                  <a:pt x="6481" y="16457"/>
                  <a:pt x="6734" y="16325"/>
                  <a:pt x="6941" y="16185"/>
                </a:cubicBezTo>
                <a:cubicBezTo>
                  <a:pt x="7287" y="15952"/>
                  <a:pt x="7392" y="15910"/>
                  <a:pt x="7453" y="15985"/>
                </a:cubicBezTo>
                <a:cubicBezTo>
                  <a:pt x="7491" y="15934"/>
                  <a:pt x="7505" y="15919"/>
                  <a:pt x="7551" y="15856"/>
                </a:cubicBezTo>
                <a:cubicBezTo>
                  <a:pt x="7554" y="15852"/>
                  <a:pt x="7555" y="15850"/>
                  <a:pt x="7558" y="15846"/>
                </a:cubicBezTo>
                <a:cubicBezTo>
                  <a:pt x="7646" y="15724"/>
                  <a:pt x="7698" y="15662"/>
                  <a:pt x="7738" y="15652"/>
                </a:cubicBezTo>
                <a:cubicBezTo>
                  <a:pt x="7902" y="15462"/>
                  <a:pt x="8030" y="15334"/>
                  <a:pt x="8115" y="15296"/>
                </a:cubicBezTo>
                <a:cubicBezTo>
                  <a:pt x="8114" y="15198"/>
                  <a:pt x="8148" y="15065"/>
                  <a:pt x="8206" y="14967"/>
                </a:cubicBezTo>
                <a:cubicBezTo>
                  <a:pt x="8266" y="14865"/>
                  <a:pt x="8304" y="14815"/>
                  <a:pt x="8340" y="14810"/>
                </a:cubicBezTo>
                <a:cubicBezTo>
                  <a:pt x="8376" y="14806"/>
                  <a:pt x="8412" y="14849"/>
                  <a:pt x="8476" y="14936"/>
                </a:cubicBezTo>
                <a:cubicBezTo>
                  <a:pt x="8484" y="14948"/>
                  <a:pt x="8484" y="14962"/>
                  <a:pt x="8491" y="14973"/>
                </a:cubicBezTo>
                <a:cubicBezTo>
                  <a:pt x="8500" y="14953"/>
                  <a:pt x="8509" y="14935"/>
                  <a:pt x="8518" y="14916"/>
                </a:cubicBezTo>
                <a:cubicBezTo>
                  <a:pt x="8689" y="14516"/>
                  <a:pt x="8964" y="14051"/>
                  <a:pt x="9024" y="14108"/>
                </a:cubicBezTo>
                <a:cubicBezTo>
                  <a:pt x="9031" y="14114"/>
                  <a:pt x="9031" y="14135"/>
                  <a:pt x="9037" y="14145"/>
                </a:cubicBezTo>
                <a:cubicBezTo>
                  <a:pt x="9063" y="13853"/>
                  <a:pt x="9094" y="13550"/>
                  <a:pt x="9122" y="13266"/>
                </a:cubicBezTo>
                <a:cubicBezTo>
                  <a:pt x="9136" y="13113"/>
                  <a:pt x="9150" y="12919"/>
                  <a:pt x="9162" y="12807"/>
                </a:cubicBezTo>
                <a:cubicBezTo>
                  <a:pt x="9162" y="12803"/>
                  <a:pt x="9164" y="12801"/>
                  <a:pt x="9164" y="12797"/>
                </a:cubicBezTo>
                <a:cubicBezTo>
                  <a:pt x="9197" y="12449"/>
                  <a:pt x="9197" y="12152"/>
                  <a:pt x="9160" y="12091"/>
                </a:cubicBezTo>
                <a:cubicBezTo>
                  <a:pt x="9137" y="12055"/>
                  <a:pt x="9119" y="11955"/>
                  <a:pt x="9106" y="11836"/>
                </a:cubicBezTo>
                <a:cubicBezTo>
                  <a:pt x="9072" y="11713"/>
                  <a:pt x="9073" y="11563"/>
                  <a:pt x="9106" y="11398"/>
                </a:cubicBezTo>
                <a:cubicBezTo>
                  <a:pt x="9106" y="11395"/>
                  <a:pt x="9106" y="11391"/>
                  <a:pt x="9106" y="11388"/>
                </a:cubicBezTo>
                <a:cubicBezTo>
                  <a:pt x="9133" y="11158"/>
                  <a:pt x="9217" y="10933"/>
                  <a:pt x="9400" y="10682"/>
                </a:cubicBezTo>
                <a:cubicBezTo>
                  <a:pt x="9510" y="10502"/>
                  <a:pt x="9644" y="10331"/>
                  <a:pt x="9799" y="10183"/>
                </a:cubicBezTo>
                <a:cubicBezTo>
                  <a:pt x="10065" y="9927"/>
                  <a:pt x="10755" y="9388"/>
                  <a:pt x="11487" y="8835"/>
                </a:cubicBezTo>
                <a:cubicBezTo>
                  <a:pt x="11644" y="8714"/>
                  <a:pt x="11744" y="8630"/>
                  <a:pt x="11922" y="8495"/>
                </a:cubicBezTo>
                <a:cubicBezTo>
                  <a:pt x="12843" y="7797"/>
                  <a:pt x="13452" y="7363"/>
                  <a:pt x="13784" y="7165"/>
                </a:cubicBezTo>
                <a:cubicBezTo>
                  <a:pt x="13828" y="7109"/>
                  <a:pt x="13879" y="7048"/>
                  <a:pt x="13908" y="7005"/>
                </a:cubicBezTo>
                <a:cubicBezTo>
                  <a:pt x="14020" y="6842"/>
                  <a:pt x="17215" y="4508"/>
                  <a:pt x="17481" y="4394"/>
                </a:cubicBezTo>
                <a:cubicBezTo>
                  <a:pt x="18168" y="4102"/>
                  <a:pt x="21104" y="1790"/>
                  <a:pt x="21502" y="1227"/>
                </a:cubicBezTo>
                <a:cubicBezTo>
                  <a:pt x="21535" y="1180"/>
                  <a:pt x="21557" y="1146"/>
                  <a:pt x="21580" y="1118"/>
                </a:cubicBezTo>
                <a:cubicBezTo>
                  <a:pt x="21589" y="1046"/>
                  <a:pt x="21600" y="977"/>
                  <a:pt x="21600" y="901"/>
                </a:cubicBezTo>
                <a:cubicBezTo>
                  <a:pt x="21600" y="869"/>
                  <a:pt x="21595" y="845"/>
                  <a:pt x="21593" y="816"/>
                </a:cubicBezTo>
                <a:cubicBezTo>
                  <a:pt x="21589" y="722"/>
                  <a:pt x="21582" y="628"/>
                  <a:pt x="21564" y="544"/>
                </a:cubicBezTo>
                <a:cubicBezTo>
                  <a:pt x="21499" y="256"/>
                  <a:pt x="21343" y="80"/>
                  <a:pt x="21085" y="1"/>
                </a:cubicBezTo>
                <a:close/>
                <a:moveTo>
                  <a:pt x="1782" y="16909"/>
                </a:moveTo>
                <a:lnTo>
                  <a:pt x="1744" y="16983"/>
                </a:lnTo>
                <a:cubicBezTo>
                  <a:pt x="1739" y="17021"/>
                  <a:pt x="1726" y="17064"/>
                  <a:pt x="1706" y="17119"/>
                </a:cubicBezTo>
                <a:cubicBezTo>
                  <a:pt x="1681" y="17191"/>
                  <a:pt x="1679" y="17256"/>
                  <a:pt x="1666" y="17323"/>
                </a:cubicBezTo>
                <a:cubicBezTo>
                  <a:pt x="1684" y="17271"/>
                  <a:pt x="1705" y="17219"/>
                  <a:pt x="1731" y="17170"/>
                </a:cubicBezTo>
                <a:cubicBezTo>
                  <a:pt x="1749" y="17083"/>
                  <a:pt x="1775" y="16976"/>
                  <a:pt x="1778" y="16939"/>
                </a:cubicBezTo>
                <a:cubicBezTo>
                  <a:pt x="1779" y="16926"/>
                  <a:pt x="1781" y="16919"/>
                  <a:pt x="1782" y="16909"/>
                </a:cubicBezTo>
                <a:close/>
                <a:moveTo>
                  <a:pt x="1666" y="17323"/>
                </a:moveTo>
                <a:cubicBezTo>
                  <a:pt x="1647" y="17380"/>
                  <a:pt x="1632" y="17437"/>
                  <a:pt x="1631" y="17493"/>
                </a:cubicBezTo>
                <a:cubicBezTo>
                  <a:pt x="1633" y="17439"/>
                  <a:pt x="1656" y="17379"/>
                  <a:pt x="1666" y="17323"/>
                </a:cubicBezTo>
                <a:close/>
                <a:moveTo>
                  <a:pt x="1631" y="17510"/>
                </a:moveTo>
                <a:cubicBezTo>
                  <a:pt x="1629" y="17578"/>
                  <a:pt x="1633" y="17645"/>
                  <a:pt x="1646" y="17710"/>
                </a:cubicBezTo>
                <a:cubicBezTo>
                  <a:pt x="1650" y="17731"/>
                  <a:pt x="1658" y="17750"/>
                  <a:pt x="1664" y="17771"/>
                </a:cubicBezTo>
                <a:cubicBezTo>
                  <a:pt x="1645" y="17683"/>
                  <a:pt x="1631" y="17595"/>
                  <a:pt x="1631" y="17510"/>
                </a:cubicBezTo>
                <a:close/>
                <a:moveTo>
                  <a:pt x="1916" y="18199"/>
                </a:moveTo>
                <a:cubicBezTo>
                  <a:pt x="1922" y="18206"/>
                  <a:pt x="1927" y="18216"/>
                  <a:pt x="1934" y="18222"/>
                </a:cubicBezTo>
                <a:cubicBezTo>
                  <a:pt x="2003" y="18296"/>
                  <a:pt x="2091" y="18367"/>
                  <a:pt x="2185" y="18440"/>
                </a:cubicBezTo>
                <a:cubicBezTo>
                  <a:pt x="2153" y="18410"/>
                  <a:pt x="2117" y="18382"/>
                  <a:pt x="2092" y="18348"/>
                </a:cubicBezTo>
                <a:cubicBezTo>
                  <a:pt x="2037" y="18274"/>
                  <a:pt x="1967" y="18220"/>
                  <a:pt x="1916" y="18199"/>
                </a:cubicBezTo>
                <a:close/>
                <a:moveTo>
                  <a:pt x="2310" y="18535"/>
                </a:moveTo>
                <a:cubicBezTo>
                  <a:pt x="2317" y="18540"/>
                  <a:pt x="2323" y="18544"/>
                  <a:pt x="2330" y="18548"/>
                </a:cubicBezTo>
                <a:cubicBezTo>
                  <a:pt x="2338" y="18553"/>
                  <a:pt x="2351" y="18555"/>
                  <a:pt x="2363" y="18559"/>
                </a:cubicBezTo>
                <a:cubicBezTo>
                  <a:pt x="2346" y="18550"/>
                  <a:pt x="2326" y="18545"/>
                  <a:pt x="2310" y="18535"/>
                </a:cubicBezTo>
                <a:close/>
                <a:moveTo>
                  <a:pt x="325" y="20453"/>
                </a:moveTo>
                <a:cubicBezTo>
                  <a:pt x="333" y="20483"/>
                  <a:pt x="338" y="20517"/>
                  <a:pt x="348" y="20545"/>
                </a:cubicBezTo>
                <a:cubicBezTo>
                  <a:pt x="378" y="20633"/>
                  <a:pt x="420" y="20728"/>
                  <a:pt x="470" y="20816"/>
                </a:cubicBezTo>
                <a:cubicBezTo>
                  <a:pt x="490" y="20846"/>
                  <a:pt x="507" y="20871"/>
                  <a:pt x="530" y="20905"/>
                </a:cubicBezTo>
                <a:cubicBezTo>
                  <a:pt x="558" y="20948"/>
                  <a:pt x="590" y="20989"/>
                  <a:pt x="622" y="21030"/>
                </a:cubicBezTo>
                <a:cubicBezTo>
                  <a:pt x="653" y="21074"/>
                  <a:pt x="683" y="21109"/>
                  <a:pt x="715" y="21149"/>
                </a:cubicBezTo>
                <a:cubicBezTo>
                  <a:pt x="852" y="21303"/>
                  <a:pt x="1003" y="21432"/>
                  <a:pt x="1147" y="21499"/>
                </a:cubicBezTo>
                <a:cubicBezTo>
                  <a:pt x="1263" y="21552"/>
                  <a:pt x="1568" y="21596"/>
                  <a:pt x="1824" y="21597"/>
                </a:cubicBezTo>
                <a:cubicBezTo>
                  <a:pt x="1936" y="21598"/>
                  <a:pt x="2051" y="21595"/>
                  <a:pt x="2167" y="21584"/>
                </a:cubicBezTo>
                <a:cubicBezTo>
                  <a:pt x="2717" y="21529"/>
                  <a:pt x="3311" y="21326"/>
                  <a:pt x="3920" y="21020"/>
                </a:cubicBezTo>
                <a:cubicBezTo>
                  <a:pt x="3843" y="21046"/>
                  <a:pt x="3763" y="21071"/>
                  <a:pt x="3669" y="21088"/>
                </a:cubicBezTo>
                <a:cubicBezTo>
                  <a:pt x="3424" y="21133"/>
                  <a:pt x="3171" y="21213"/>
                  <a:pt x="3105" y="21265"/>
                </a:cubicBezTo>
                <a:cubicBezTo>
                  <a:pt x="2922" y="21409"/>
                  <a:pt x="1943" y="21490"/>
                  <a:pt x="1553" y="21390"/>
                </a:cubicBezTo>
                <a:cubicBezTo>
                  <a:pt x="1129" y="21282"/>
                  <a:pt x="534" y="20817"/>
                  <a:pt x="325" y="20453"/>
                </a:cubicBezTo>
                <a:close/>
                <a:moveTo>
                  <a:pt x="4415" y="20752"/>
                </a:moveTo>
                <a:cubicBezTo>
                  <a:pt x="4379" y="20767"/>
                  <a:pt x="4337" y="20786"/>
                  <a:pt x="4317" y="20786"/>
                </a:cubicBezTo>
                <a:cubicBezTo>
                  <a:pt x="4255" y="20786"/>
                  <a:pt x="4183" y="20837"/>
                  <a:pt x="4159" y="20898"/>
                </a:cubicBezTo>
                <a:cubicBezTo>
                  <a:pt x="4157" y="20901"/>
                  <a:pt x="4150" y="20905"/>
                  <a:pt x="4148" y="20908"/>
                </a:cubicBezTo>
                <a:cubicBezTo>
                  <a:pt x="4237" y="20859"/>
                  <a:pt x="4325" y="20805"/>
                  <a:pt x="4415" y="2075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6434089" y="5346700"/>
            <a:ext cx="2006738" cy="967919"/>
          </a:xfrm>
          <a:prstGeom prst="wedgeEllipseCallout">
            <a:avLst>
              <a:gd name="adj1" fmla="val 66745"/>
              <a:gd name="adj2" fmla="val 39634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800">
                <a:solidFill>
                  <a:srgbClr val="F5F8EB"/>
                </a:solidFill>
              </a:defRPr>
            </a:lvl1pPr>
          </a:lstStyle>
          <a:p>
            <a:pPr/>
            <a:r>
              <a:t>Osmosis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Geopolitical importance</a:t>
            </a:r>
          </a:p>
        </p:txBody>
      </p:sp>
      <p:sp>
        <p:nvSpPr>
          <p:cNvPr id="187" name="Shape 187"/>
          <p:cNvSpPr/>
          <p:nvPr>
            <p:ph type="body" sz="half" idx="1"/>
          </p:nvPr>
        </p:nvSpPr>
        <p:spPr>
          <a:xfrm>
            <a:off x="647700" y="2628900"/>
            <a:ext cx="5817822" cy="6477000"/>
          </a:xfrm>
          <a:prstGeom prst="rect">
            <a:avLst/>
          </a:prstGeom>
        </p:spPr>
        <p:txBody>
          <a:bodyPr/>
          <a:lstStyle/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t>As important as oil or water.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t>Rome and Venice started as salt trading center.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t>Salt was taxed → Napoleon’s wars, Columbus’ voyages.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t>Food storage: Europe’s North → increased consumption of beer!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t>Soldiers and horses in warfare.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 of salt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6729" indent="-506729" defTabSz="554990">
              <a:spcBef>
                <a:spcPts val="3900"/>
              </a:spcBef>
              <a:buBlip>
                <a:blip r:embed="rId2"/>
              </a:buBlip>
              <a:defRPr sz="4084"/>
            </a:pPr>
            <a:r>
              <a:t>Solar evaporation</a:t>
            </a:r>
            <a:br/>
            <a:r>
              <a:rPr sz="3325"/>
              <a:t>seawater: 35 grams / 1 kg of water</a:t>
            </a:r>
          </a:p>
          <a:p>
            <a:pPr marL="506729" indent="-506729" defTabSz="554990">
              <a:spcBef>
                <a:spcPts val="3900"/>
              </a:spcBef>
              <a:buBlip>
                <a:blip r:embed="rId2"/>
              </a:buBlip>
              <a:defRPr sz="4084"/>
            </a:pPr>
            <a:r>
              <a:t>Deep-shaft mining</a:t>
            </a:r>
            <a:br/>
            <a:r>
              <a:rPr sz="3325"/>
              <a:t>similar to mining of other minerals - salt exists as deposits in ancient underground sea beds.</a:t>
            </a:r>
          </a:p>
          <a:p>
            <a:pPr marL="506729" indent="-506729" defTabSz="554990">
              <a:spcBef>
                <a:spcPts val="3900"/>
              </a:spcBef>
              <a:buBlip>
                <a:blip r:embed="rId2"/>
              </a:buBlip>
              <a:defRPr sz="4084"/>
            </a:pPr>
            <a:r>
              <a:t>Solution mining</a:t>
            </a:r>
            <a:br/>
            <a:r>
              <a:rPr sz="3325"/>
              <a:t>wells are erected around salt beds → fresh water is injected to dissolve salt → salt solution is pumped out to a plant for evaporation</a:t>
            </a:r>
          </a:p>
        </p:txBody>
      </p:sp>
      <p:pic>
        <p:nvPicPr>
          <p:cNvPr id="191" name="pasted-image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9807" y="163790"/>
            <a:ext cx="5080001" cy="398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4889500"/>
            <a:ext cx="5880100" cy="4267200"/>
          </a:xfrm>
          <a:prstGeom prst="rect">
            <a:avLst/>
          </a:prstGeom>
        </p:spPr>
      </p:pic>
      <p:pic>
        <p:nvPicPr>
          <p:cNvPr id="194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628650"/>
            <a:ext cx="5880100" cy="4267200"/>
          </a:xfrm>
          <a:prstGeom prst="rect">
            <a:avLst/>
          </a:prstGeom>
        </p:spPr>
      </p:pic>
      <p:pic>
        <p:nvPicPr>
          <p:cNvPr id="195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609600"/>
            <a:ext cx="5918200" cy="8547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Sečovlje salt-pans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xfrm>
            <a:off x="647700" y="2628900"/>
            <a:ext cx="5909556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traditional production of salt with classical tools and methods → 14th century</a:t>
            </a:r>
          </a:p>
          <a:p>
            <a:pPr>
              <a:buBlip>
                <a:blip r:embed="rId3"/>
              </a:buBlip>
            </a:pPr>
            <a:r>
              <a:t>1960 abandoned, but revived</a:t>
            </a:r>
          </a:p>
          <a:p>
            <a:pPr>
              <a:buBlip>
                <a:blip r:embed="rId3"/>
              </a:buBlip>
            </a:pPr>
            <a:r>
              <a:t>special taste and characteristics of salt</a:t>
            </a:r>
          </a:p>
          <a:p>
            <a:pPr>
              <a:buBlip>
                <a:blip r:embed="rId3"/>
              </a:buBlip>
            </a:pPr>
            <a:r>
              <a:t>650 ha protected as cultural monument and nature park</a:t>
            </a:r>
          </a:p>
        </p:txBody>
      </p:sp>
      <p:pic>
        <p:nvPicPr>
          <p:cNvPr id="20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28710" y="253999"/>
            <a:ext cx="19939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4889500"/>
            <a:ext cx="5880100" cy="4267200"/>
          </a:xfrm>
          <a:prstGeom prst="rect">
            <a:avLst/>
          </a:prstGeom>
        </p:spPr>
      </p:pic>
      <p:pic>
        <p:nvPicPr>
          <p:cNvPr id="203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628650"/>
            <a:ext cx="5880100" cy="4267200"/>
          </a:xfrm>
          <a:prstGeom prst="rect">
            <a:avLst/>
          </a:prstGeom>
        </p:spPr>
      </p:pic>
      <p:pic>
        <p:nvPicPr>
          <p:cNvPr id="204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609600"/>
            <a:ext cx="5918200" cy="8547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Acquired by Telekom</a:t>
            </a:r>
          </a:p>
        </p:txBody>
      </p:sp>
      <p:sp>
        <p:nvSpPr>
          <p:cNvPr id="208" name="Shape 20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… which helped them turn the business around and make it </a:t>
            </a:r>
            <a:r>
              <a:rPr b="1"/>
              <a:t>profitable</a:t>
            </a:r>
            <a:r>
              <a:t>!</a:t>
            </a:r>
          </a:p>
          <a:p>
            <a:pPr marL="0" indent="0">
              <a:buSzTx/>
              <a:buNone/>
            </a:pPr>
            <a:r>
              <a:t>Their salt is sold across  </a:t>
            </a:r>
            <a:r>
              <a:rPr b="1"/>
              <a:t>Europe, USA, Japan, Australia </a:t>
            </a:r>
            <a:r>
              <a:t>…</a:t>
            </a:r>
          </a:p>
          <a:p>
            <a:pPr marL="0" indent="0">
              <a:buSzTx/>
              <a:buNone/>
            </a:pPr>
            <a:r>
              <a:t>… used even by </a:t>
            </a:r>
            <a:r>
              <a:rPr b="1"/>
              <a:t>Jamie Oliver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market salt?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2731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The majority of sold salt is a commodity. </a:t>
            </a:r>
          </a:p>
          <a:p>
            <a:pPr marL="522731" indent="-522731" defTabSz="572516">
              <a:spcBef>
                <a:spcPts val="4100"/>
              </a:spcBef>
              <a:buBlip>
                <a:blip r:embed="rId2"/>
              </a:buBlip>
              <a:defRPr sz="4214"/>
            </a:pPr>
            <a:r>
              <a:t>Mass production lowered the prices of salt.</a:t>
            </a:r>
          </a:p>
          <a:p>
            <a:pPr marL="0" indent="0" algn="ctr" defTabSz="572516">
              <a:spcBef>
                <a:spcPts val="4100"/>
              </a:spcBef>
              <a:buClr>
                <a:srgbClr val="546056"/>
              </a:buClr>
              <a:buSzTx/>
              <a:buNone/>
              <a:defRPr b="1" sz="4214"/>
            </a:pPr>
            <a:r>
              <a:t>The question:</a:t>
            </a:r>
          </a:p>
          <a:p>
            <a:pPr marL="0" indent="0" algn="ctr" defTabSz="572516">
              <a:spcBef>
                <a:spcPts val="4100"/>
              </a:spcBef>
              <a:buClr>
                <a:srgbClr val="546056"/>
              </a:buClr>
              <a:buSzTx/>
              <a:buNone/>
              <a:defRPr sz="4214"/>
            </a:pPr>
            <a:r>
              <a:t>How should such small butique salt pans market their salt?</a:t>
            </a:r>
          </a:p>
          <a:p>
            <a:pPr marL="0" indent="0" algn="ctr" defTabSz="572516">
              <a:spcBef>
                <a:spcPts val="4100"/>
              </a:spcBef>
              <a:buClr>
                <a:srgbClr val="546056"/>
              </a:buClr>
              <a:buSzTx/>
              <a:buNone/>
              <a:defRPr b="1" sz="4214"/>
            </a:pPr>
            <a:r>
              <a:rPr u="sng">
                <a:hlinkClick r:id="rId3" invalidUrl="" action="" tgtFrame="" tooltip="" history="1" highlightClick="0" endSnd="0"/>
              </a:rPr>
              <a:t>www.streznik.biz/escape/salt.pdf</a:t>
            </a:r>
          </a:p>
        </p:txBody>
      </p:sp>
      <p:pic>
        <p:nvPicPr>
          <p:cNvPr id="212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29349" t="3477" r="30527" b="17253"/>
          <a:stretch>
            <a:fillRect/>
          </a:stretch>
        </p:blipFill>
        <p:spPr>
          <a:xfrm>
            <a:off x="11051778" y="231960"/>
            <a:ext cx="1537734" cy="3206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95" fill="norm" stroke="1" extrusionOk="0">
                <a:moveTo>
                  <a:pt x="9011" y="0"/>
                </a:moveTo>
                <a:cubicBezTo>
                  <a:pt x="7898" y="12"/>
                  <a:pt x="6884" y="53"/>
                  <a:pt x="6024" y="118"/>
                </a:cubicBezTo>
                <a:cubicBezTo>
                  <a:pt x="4700" y="243"/>
                  <a:pt x="3718" y="459"/>
                  <a:pt x="3054" y="778"/>
                </a:cubicBezTo>
                <a:cubicBezTo>
                  <a:pt x="2793" y="903"/>
                  <a:pt x="2606" y="1022"/>
                  <a:pt x="2448" y="1141"/>
                </a:cubicBezTo>
                <a:cubicBezTo>
                  <a:pt x="2398" y="1180"/>
                  <a:pt x="2340" y="1219"/>
                  <a:pt x="2299" y="1259"/>
                </a:cubicBezTo>
                <a:cubicBezTo>
                  <a:pt x="2243" y="1312"/>
                  <a:pt x="2184" y="1365"/>
                  <a:pt x="2149" y="1419"/>
                </a:cubicBezTo>
                <a:cubicBezTo>
                  <a:pt x="2068" y="1544"/>
                  <a:pt x="2053" y="1675"/>
                  <a:pt x="2082" y="1812"/>
                </a:cubicBezTo>
                <a:cubicBezTo>
                  <a:pt x="2109" y="1905"/>
                  <a:pt x="2137" y="2000"/>
                  <a:pt x="2226" y="2130"/>
                </a:cubicBezTo>
                <a:cubicBezTo>
                  <a:pt x="2347" y="2300"/>
                  <a:pt x="2534" y="2484"/>
                  <a:pt x="2787" y="2694"/>
                </a:cubicBezTo>
                <a:cubicBezTo>
                  <a:pt x="3378" y="3183"/>
                  <a:pt x="3519" y="3479"/>
                  <a:pt x="3431" y="4065"/>
                </a:cubicBezTo>
                <a:cubicBezTo>
                  <a:pt x="3423" y="4120"/>
                  <a:pt x="3425" y="4158"/>
                  <a:pt x="3420" y="4207"/>
                </a:cubicBezTo>
                <a:cubicBezTo>
                  <a:pt x="3374" y="4685"/>
                  <a:pt x="3497" y="4906"/>
                  <a:pt x="3947" y="5137"/>
                </a:cubicBezTo>
                <a:cubicBezTo>
                  <a:pt x="4354" y="5345"/>
                  <a:pt x="4453" y="5492"/>
                  <a:pt x="4236" y="5556"/>
                </a:cubicBezTo>
                <a:cubicBezTo>
                  <a:pt x="4144" y="5584"/>
                  <a:pt x="4064" y="5635"/>
                  <a:pt x="4003" y="5695"/>
                </a:cubicBezTo>
                <a:cubicBezTo>
                  <a:pt x="3993" y="5748"/>
                  <a:pt x="3953" y="5806"/>
                  <a:pt x="3920" y="5861"/>
                </a:cubicBezTo>
                <a:cubicBezTo>
                  <a:pt x="3918" y="5871"/>
                  <a:pt x="3903" y="5880"/>
                  <a:pt x="3903" y="5890"/>
                </a:cubicBezTo>
                <a:cubicBezTo>
                  <a:pt x="3903" y="6019"/>
                  <a:pt x="3490" y="6348"/>
                  <a:pt x="2987" y="6622"/>
                </a:cubicBezTo>
                <a:cubicBezTo>
                  <a:pt x="2396" y="6946"/>
                  <a:pt x="2019" y="7348"/>
                  <a:pt x="1910" y="7764"/>
                </a:cubicBezTo>
                <a:cubicBezTo>
                  <a:pt x="1612" y="8903"/>
                  <a:pt x="325" y="17851"/>
                  <a:pt x="44" y="20757"/>
                </a:cubicBezTo>
                <a:lnTo>
                  <a:pt x="0" y="21281"/>
                </a:lnTo>
                <a:lnTo>
                  <a:pt x="1871" y="21375"/>
                </a:lnTo>
                <a:cubicBezTo>
                  <a:pt x="2902" y="21426"/>
                  <a:pt x="7210" y="21459"/>
                  <a:pt x="11443" y="21450"/>
                </a:cubicBezTo>
                <a:lnTo>
                  <a:pt x="19138" y="21434"/>
                </a:lnTo>
                <a:lnTo>
                  <a:pt x="19943" y="20950"/>
                </a:lnTo>
                <a:lnTo>
                  <a:pt x="20742" y="20469"/>
                </a:lnTo>
                <a:lnTo>
                  <a:pt x="20548" y="18181"/>
                </a:lnTo>
                <a:cubicBezTo>
                  <a:pt x="20442" y="16923"/>
                  <a:pt x="20232" y="15588"/>
                  <a:pt x="20076" y="15217"/>
                </a:cubicBezTo>
                <a:cubicBezTo>
                  <a:pt x="19967" y="14959"/>
                  <a:pt x="19889" y="14737"/>
                  <a:pt x="19804" y="14504"/>
                </a:cubicBezTo>
                <a:cubicBezTo>
                  <a:pt x="19631" y="14194"/>
                  <a:pt x="19514" y="13789"/>
                  <a:pt x="19438" y="13248"/>
                </a:cubicBezTo>
                <a:cubicBezTo>
                  <a:pt x="19253" y="12389"/>
                  <a:pt x="19191" y="11503"/>
                  <a:pt x="19227" y="10214"/>
                </a:cubicBezTo>
                <a:cubicBezTo>
                  <a:pt x="19305" y="7379"/>
                  <a:pt x="19161" y="6986"/>
                  <a:pt x="17916" y="6633"/>
                </a:cubicBezTo>
                <a:cubicBezTo>
                  <a:pt x="17408" y="6489"/>
                  <a:pt x="16995" y="6253"/>
                  <a:pt x="16995" y="6109"/>
                </a:cubicBezTo>
                <a:cubicBezTo>
                  <a:pt x="16995" y="5966"/>
                  <a:pt x="16828" y="5767"/>
                  <a:pt x="16623" y="5668"/>
                </a:cubicBezTo>
                <a:cubicBezTo>
                  <a:pt x="16334" y="5530"/>
                  <a:pt x="16403" y="5422"/>
                  <a:pt x="16934" y="5185"/>
                </a:cubicBezTo>
                <a:cubicBezTo>
                  <a:pt x="17658" y="4861"/>
                  <a:pt x="17840" y="4374"/>
                  <a:pt x="17295" y="4212"/>
                </a:cubicBezTo>
                <a:cubicBezTo>
                  <a:pt x="17071" y="4145"/>
                  <a:pt x="17075" y="4050"/>
                  <a:pt x="17322" y="3907"/>
                </a:cubicBezTo>
                <a:cubicBezTo>
                  <a:pt x="17407" y="3858"/>
                  <a:pt x="17458" y="3775"/>
                  <a:pt x="17494" y="3691"/>
                </a:cubicBezTo>
                <a:cubicBezTo>
                  <a:pt x="17502" y="3628"/>
                  <a:pt x="17497" y="3567"/>
                  <a:pt x="17517" y="3504"/>
                </a:cubicBezTo>
                <a:cubicBezTo>
                  <a:pt x="17514" y="3448"/>
                  <a:pt x="17527" y="3391"/>
                  <a:pt x="17500" y="3341"/>
                </a:cubicBezTo>
                <a:cubicBezTo>
                  <a:pt x="17373" y="3097"/>
                  <a:pt x="17504" y="2902"/>
                  <a:pt x="17916" y="2723"/>
                </a:cubicBezTo>
                <a:cubicBezTo>
                  <a:pt x="18104" y="2642"/>
                  <a:pt x="18255" y="2542"/>
                  <a:pt x="18383" y="2429"/>
                </a:cubicBezTo>
                <a:cubicBezTo>
                  <a:pt x="18401" y="2412"/>
                  <a:pt x="18421" y="2393"/>
                  <a:pt x="18438" y="2376"/>
                </a:cubicBezTo>
                <a:cubicBezTo>
                  <a:pt x="18811" y="2009"/>
                  <a:pt x="18886" y="1533"/>
                  <a:pt x="18555" y="1149"/>
                </a:cubicBezTo>
                <a:cubicBezTo>
                  <a:pt x="18000" y="506"/>
                  <a:pt x="16426" y="232"/>
                  <a:pt x="12337" y="61"/>
                </a:cubicBezTo>
                <a:cubicBezTo>
                  <a:pt x="11367" y="21"/>
                  <a:pt x="10540" y="7"/>
                  <a:pt x="9722" y="0"/>
                </a:cubicBezTo>
                <a:lnTo>
                  <a:pt x="9011" y="0"/>
                </a:lnTo>
                <a:close/>
                <a:moveTo>
                  <a:pt x="21303" y="21108"/>
                </a:moveTo>
                <a:cubicBezTo>
                  <a:pt x="21230" y="21098"/>
                  <a:pt x="21136" y="21102"/>
                  <a:pt x="21037" y="21132"/>
                </a:cubicBezTo>
                <a:cubicBezTo>
                  <a:pt x="20885" y="21177"/>
                  <a:pt x="20846" y="21322"/>
                  <a:pt x="20948" y="21450"/>
                </a:cubicBezTo>
                <a:cubicBezTo>
                  <a:pt x="21020" y="21540"/>
                  <a:pt x="21081" y="21588"/>
                  <a:pt x="21148" y="21594"/>
                </a:cubicBezTo>
                <a:cubicBezTo>
                  <a:pt x="21214" y="21600"/>
                  <a:pt x="21284" y="21562"/>
                  <a:pt x="21381" y="21487"/>
                </a:cubicBezTo>
                <a:cubicBezTo>
                  <a:pt x="21600" y="21317"/>
                  <a:pt x="21524" y="21137"/>
                  <a:pt x="21303" y="2110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quiz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rPr u="sng">
                <a:hlinkClick r:id="rId2" invalidUrl="" action="" tgtFrame="" tooltip="" history="1" highlightClick="0" endSnd="0"/>
              </a:rPr>
              <a:t>www.streznik.biz/escape/quiz.php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salt, actually?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NaCl - sodium chloride</a:t>
            </a:r>
          </a:p>
          <a:p>
            <a:pPr>
              <a:buBlip>
                <a:blip r:embed="rId3"/>
              </a:buBlip>
            </a:pPr>
            <a:r>
              <a:t>Na - sodium (40 %)</a:t>
            </a:r>
          </a:p>
          <a:p>
            <a:pPr>
              <a:buBlip>
                <a:blip r:embed="rId3"/>
              </a:buBlip>
            </a:pPr>
            <a:r>
              <a:t>Cl - chlorine (60 %)</a:t>
            </a:r>
          </a:p>
          <a:p>
            <a:pPr marL="0" indent="0">
              <a:buSzTx/>
              <a:buNone/>
            </a:pPr>
            <a:r>
              <a:t>Sodium chloride or salt is one of the most abundant minerals on earth.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salt like?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ts val="4200"/>
              </a:spcBef>
              <a:buBlip>
                <a:blip r:embed="rId3"/>
              </a:buBlip>
              <a:defRPr sz="4300"/>
            </a:pPr>
            <a:r>
              <a:t>translucent</a:t>
            </a:r>
          </a:p>
          <a:p>
            <a:pPr marL="533400" indent="-533400">
              <a:lnSpc>
                <a:spcPct val="100000"/>
              </a:lnSpc>
              <a:spcBef>
                <a:spcPts val="4200"/>
              </a:spcBef>
              <a:buBlip>
                <a:blip r:embed="rId3"/>
              </a:buBlip>
              <a:defRPr sz="4300"/>
            </a:pPr>
            <a:r>
              <a:t>colorless</a:t>
            </a:r>
          </a:p>
          <a:p>
            <a:pPr marL="533400" indent="-533400">
              <a:lnSpc>
                <a:spcPct val="100000"/>
              </a:lnSpc>
              <a:spcBef>
                <a:spcPts val="4200"/>
              </a:spcBef>
              <a:buBlip>
                <a:blip r:embed="rId3"/>
              </a:buBlip>
              <a:defRPr sz="4300"/>
            </a:pPr>
            <a:r>
              <a:t>odorless</a:t>
            </a:r>
          </a:p>
          <a:p>
            <a:pPr marL="533400" indent="-533400">
              <a:lnSpc>
                <a:spcPct val="100000"/>
              </a:lnSpc>
              <a:spcBef>
                <a:spcPts val="4200"/>
              </a:spcBef>
              <a:buBlip>
                <a:blip r:embed="rId3"/>
              </a:buBlip>
              <a:defRPr b="1" sz="4300"/>
            </a:pPr>
            <a:r>
              <a:t>characteristic taste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355599"/>
            <a:ext cx="12293600" cy="6070601"/>
          </a:xfrm>
          <a:prstGeom prst="rect">
            <a:avLst/>
          </a:prstGeom>
        </p:spPr>
      </p:pic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salt used for?</a:t>
            </a:r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number one usage of salt?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salt used for?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5300">
                <a:solidFill>
                  <a:srgbClr val="0C549F"/>
                </a:solidFill>
              </a:rPr>
              <a:t>■</a:t>
            </a:r>
            <a:r>
              <a:t> Industrial Chemicals </a:t>
            </a:r>
          </a:p>
          <a:p>
            <a:pPr marL="0" indent="0">
              <a:buSzTx/>
              <a:buNone/>
            </a:pPr>
            <a:r>
              <a:rPr sz="5300">
                <a:solidFill>
                  <a:srgbClr val="B91D1D"/>
                </a:solidFill>
              </a:rPr>
              <a:t>■</a:t>
            </a:r>
            <a:r>
              <a:t> Water Conditioning</a:t>
            </a:r>
          </a:p>
          <a:p>
            <a:pPr marL="0" indent="0">
              <a:buSzTx/>
              <a:buNone/>
            </a:pPr>
            <a:r>
              <a:rPr sz="5300">
                <a:solidFill>
                  <a:srgbClr val="FF9E14"/>
                </a:solidFill>
              </a:rPr>
              <a:t>■</a:t>
            </a:r>
            <a:r>
              <a:t> Highway Deicing</a:t>
            </a:r>
          </a:p>
          <a:p>
            <a:pPr marL="0" indent="0">
              <a:buSzTx/>
              <a:buNone/>
            </a:pPr>
            <a:r>
              <a:rPr sz="5300">
                <a:solidFill>
                  <a:srgbClr val="0FAF51"/>
                </a:solidFill>
              </a:rPr>
              <a:t>■</a:t>
            </a:r>
            <a:r>
              <a:t> Agriculture</a:t>
            </a:r>
          </a:p>
          <a:p>
            <a:pPr marL="0" indent="0">
              <a:buSzTx/>
              <a:buNone/>
            </a:pPr>
            <a:r>
              <a:rPr sz="5300">
                <a:solidFill>
                  <a:srgbClr val="FFE452"/>
                </a:solidFill>
              </a:rPr>
              <a:t>■</a:t>
            </a:r>
            <a:r>
              <a:t> Food Grade Salt</a:t>
            </a:r>
          </a:p>
        </p:txBody>
      </p:sp>
      <p:pic>
        <p:nvPicPr>
          <p:cNvPr id="151" name="pasted-image.gif"/>
          <p:cNvPicPr>
            <a:picLocks noChangeAspect="1"/>
          </p:cNvPicPr>
          <p:nvPr/>
        </p:nvPicPr>
        <p:blipFill>
          <a:blip r:embed="rId2">
            <a:extLst/>
          </a:blip>
          <a:srcRect l="0" t="152" r="66" b="1362"/>
          <a:stretch>
            <a:fillRect/>
          </a:stretch>
        </p:blipFill>
        <p:spPr>
          <a:xfrm>
            <a:off x="6492265" y="3922192"/>
            <a:ext cx="5848351" cy="3890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0930" y="0"/>
                </a:moveTo>
                <a:cubicBezTo>
                  <a:pt x="9788" y="21"/>
                  <a:pt x="9073" y="50"/>
                  <a:pt x="9060" y="81"/>
                </a:cubicBezTo>
                <a:cubicBezTo>
                  <a:pt x="9034" y="145"/>
                  <a:pt x="8697" y="239"/>
                  <a:pt x="8311" y="288"/>
                </a:cubicBezTo>
                <a:cubicBezTo>
                  <a:pt x="6291" y="547"/>
                  <a:pt x="3481" y="1894"/>
                  <a:pt x="2071" y="3281"/>
                </a:cubicBezTo>
                <a:cubicBezTo>
                  <a:pt x="1315" y="4026"/>
                  <a:pt x="629" y="5109"/>
                  <a:pt x="279" y="6111"/>
                </a:cubicBezTo>
                <a:lnTo>
                  <a:pt x="0" y="6906"/>
                </a:lnTo>
                <a:lnTo>
                  <a:pt x="0" y="7274"/>
                </a:lnTo>
                <a:cubicBezTo>
                  <a:pt x="0" y="11511"/>
                  <a:pt x="37" y="14680"/>
                  <a:pt x="85" y="14817"/>
                </a:cubicBezTo>
                <a:cubicBezTo>
                  <a:pt x="131" y="14946"/>
                  <a:pt x="258" y="15358"/>
                  <a:pt x="369" y="15730"/>
                </a:cubicBezTo>
                <a:cubicBezTo>
                  <a:pt x="495" y="16151"/>
                  <a:pt x="831" y="16794"/>
                  <a:pt x="1255" y="17426"/>
                </a:cubicBezTo>
                <a:cubicBezTo>
                  <a:pt x="1805" y="18248"/>
                  <a:pt x="2128" y="18591"/>
                  <a:pt x="2927" y="19206"/>
                </a:cubicBezTo>
                <a:cubicBezTo>
                  <a:pt x="4225" y="20203"/>
                  <a:pt x="5548" y="20861"/>
                  <a:pt x="6920" y="21192"/>
                </a:cubicBezTo>
                <a:cubicBezTo>
                  <a:pt x="7532" y="21340"/>
                  <a:pt x="8056" y="21500"/>
                  <a:pt x="8085" y="21544"/>
                </a:cubicBezTo>
                <a:cubicBezTo>
                  <a:pt x="8115" y="21589"/>
                  <a:pt x="9298" y="21600"/>
                  <a:pt x="10712" y="21573"/>
                </a:cubicBezTo>
                <a:cubicBezTo>
                  <a:pt x="14507" y="21500"/>
                  <a:pt x="15979" y="21056"/>
                  <a:pt x="18462" y="19219"/>
                </a:cubicBezTo>
                <a:cubicBezTo>
                  <a:pt x="19536" y="18424"/>
                  <a:pt x="19757" y="18198"/>
                  <a:pt x="20354" y="17294"/>
                </a:cubicBezTo>
                <a:cubicBezTo>
                  <a:pt x="20813" y="16599"/>
                  <a:pt x="21098" y="16034"/>
                  <a:pt x="21242" y="15528"/>
                </a:cubicBezTo>
                <a:cubicBezTo>
                  <a:pt x="21359" y="15119"/>
                  <a:pt x="21492" y="14675"/>
                  <a:pt x="21536" y="14546"/>
                </a:cubicBezTo>
                <a:cubicBezTo>
                  <a:pt x="21565" y="14460"/>
                  <a:pt x="21586" y="12737"/>
                  <a:pt x="21600" y="10579"/>
                </a:cubicBezTo>
                <a:cubicBezTo>
                  <a:pt x="21586" y="8308"/>
                  <a:pt x="21564" y="6588"/>
                  <a:pt x="21530" y="6494"/>
                </a:cubicBezTo>
                <a:cubicBezTo>
                  <a:pt x="21483" y="6365"/>
                  <a:pt x="21374" y="6028"/>
                  <a:pt x="21291" y="5746"/>
                </a:cubicBezTo>
                <a:cubicBezTo>
                  <a:pt x="21070" y="4998"/>
                  <a:pt x="20429" y="3990"/>
                  <a:pt x="19737" y="3299"/>
                </a:cubicBezTo>
                <a:cubicBezTo>
                  <a:pt x="19053" y="2616"/>
                  <a:pt x="17533" y="1638"/>
                  <a:pt x="16347" y="1121"/>
                </a:cubicBezTo>
                <a:cubicBezTo>
                  <a:pt x="15425" y="720"/>
                  <a:pt x="13722" y="238"/>
                  <a:pt x="13227" y="238"/>
                </a:cubicBezTo>
                <a:cubicBezTo>
                  <a:pt x="13041" y="238"/>
                  <a:pt x="12864" y="176"/>
                  <a:pt x="12833" y="101"/>
                </a:cubicBezTo>
                <a:cubicBezTo>
                  <a:pt x="12815" y="57"/>
                  <a:pt x="12246" y="23"/>
                  <a:pt x="11159" y="0"/>
                </a:cubicBezTo>
                <a:lnTo>
                  <a:pt x="1093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Salt in industry?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  plastic                       paper                      glass</a:t>
            </a:r>
            <a:br/>
            <a:br/>
            <a:br/>
            <a:br/>
            <a:r>
              <a:t>  polyester                 rubber                      soaps</a:t>
            </a:r>
          </a:p>
        </p:txBody>
      </p:sp>
      <p:pic>
        <p:nvPicPr>
          <p:cNvPr id="155" name="pasted-image.jpg"/>
          <p:cNvPicPr>
            <a:picLocks noChangeAspect="1"/>
          </p:cNvPicPr>
          <p:nvPr/>
        </p:nvPicPr>
        <p:blipFill>
          <a:blip r:embed="rId2">
            <a:extLst/>
          </a:blip>
          <a:srcRect l="11733" t="11770" r="11337" b="1"/>
          <a:stretch>
            <a:fillRect/>
          </a:stretch>
        </p:blipFill>
        <p:spPr>
          <a:xfrm>
            <a:off x="608662" y="3440740"/>
            <a:ext cx="2439235" cy="2188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598" fill="norm" stroke="1" extrusionOk="0">
                <a:moveTo>
                  <a:pt x="837" y="0"/>
                </a:moveTo>
                <a:cubicBezTo>
                  <a:pt x="194" y="2"/>
                  <a:pt x="15" y="36"/>
                  <a:pt x="1" y="615"/>
                </a:cubicBezTo>
                <a:cubicBezTo>
                  <a:pt x="-4" y="808"/>
                  <a:pt x="12" y="1060"/>
                  <a:pt x="32" y="1394"/>
                </a:cubicBezTo>
                <a:cubicBezTo>
                  <a:pt x="108" y="2622"/>
                  <a:pt x="277" y="3313"/>
                  <a:pt x="683" y="4058"/>
                </a:cubicBezTo>
                <a:cubicBezTo>
                  <a:pt x="820" y="4309"/>
                  <a:pt x="931" y="4641"/>
                  <a:pt x="932" y="4794"/>
                </a:cubicBezTo>
                <a:cubicBezTo>
                  <a:pt x="932" y="5339"/>
                  <a:pt x="1291" y="6198"/>
                  <a:pt x="1751" y="6757"/>
                </a:cubicBezTo>
                <a:cubicBezTo>
                  <a:pt x="2253" y="7366"/>
                  <a:pt x="2315" y="7559"/>
                  <a:pt x="2048" y="7673"/>
                </a:cubicBezTo>
                <a:cubicBezTo>
                  <a:pt x="1818" y="7772"/>
                  <a:pt x="1419" y="8720"/>
                  <a:pt x="1352" y="9330"/>
                </a:cubicBezTo>
                <a:cubicBezTo>
                  <a:pt x="1301" y="9793"/>
                  <a:pt x="1320" y="9834"/>
                  <a:pt x="1642" y="9906"/>
                </a:cubicBezTo>
                <a:cubicBezTo>
                  <a:pt x="1832" y="9948"/>
                  <a:pt x="2024" y="10042"/>
                  <a:pt x="2065" y="10117"/>
                </a:cubicBezTo>
                <a:cubicBezTo>
                  <a:pt x="2135" y="10244"/>
                  <a:pt x="2363" y="12982"/>
                  <a:pt x="2559" y="15664"/>
                </a:cubicBezTo>
                <a:cubicBezTo>
                  <a:pt x="2637" y="16734"/>
                  <a:pt x="2710" y="17783"/>
                  <a:pt x="2762" y="18652"/>
                </a:cubicBezTo>
                <a:cubicBezTo>
                  <a:pt x="2812" y="19482"/>
                  <a:pt x="2850" y="20178"/>
                  <a:pt x="2853" y="20517"/>
                </a:cubicBezTo>
                <a:lnTo>
                  <a:pt x="2860" y="21508"/>
                </a:lnTo>
                <a:cubicBezTo>
                  <a:pt x="3479" y="21583"/>
                  <a:pt x="5307" y="21598"/>
                  <a:pt x="10202" y="21598"/>
                </a:cubicBezTo>
                <a:lnTo>
                  <a:pt x="17740" y="21598"/>
                </a:lnTo>
                <a:lnTo>
                  <a:pt x="17824" y="18688"/>
                </a:lnTo>
                <a:cubicBezTo>
                  <a:pt x="17870" y="17086"/>
                  <a:pt x="17984" y="14835"/>
                  <a:pt x="18076" y="13682"/>
                </a:cubicBezTo>
                <a:cubicBezTo>
                  <a:pt x="18167" y="12529"/>
                  <a:pt x="18243" y="11312"/>
                  <a:pt x="18244" y="10979"/>
                </a:cubicBezTo>
                <a:cubicBezTo>
                  <a:pt x="18244" y="10632"/>
                  <a:pt x="18310" y="10311"/>
                  <a:pt x="18401" y="10227"/>
                </a:cubicBezTo>
                <a:cubicBezTo>
                  <a:pt x="18488" y="10146"/>
                  <a:pt x="18884" y="10038"/>
                  <a:pt x="19279" y="9992"/>
                </a:cubicBezTo>
                <a:cubicBezTo>
                  <a:pt x="19966" y="9912"/>
                  <a:pt x="19997" y="9894"/>
                  <a:pt x="19997" y="9553"/>
                </a:cubicBezTo>
                <a:cubicBezTo>
                  <a:pt x="19997" y="9357"/>
                  <a:pt x="19890" y="9046"/>
                  <a:pt x="19759" y="8860"/>
                </a:cubicBezTo>
                <a:lnTo>
                  <a:pt x="19521" y="8519"/>
                </a:lnTo>
                <a:lnTo>
                  <a:pt x="20112" y="8026"/>
                </a:lnTo>
                <a:cubicBezTo>
                  <a:pt x="20571" y="7642"/>
                  <a:pt x="20757" y="7380"/>
                  <a:pt x="20938" y="6839"/>
                </a:cubicBezTo>
                <a:cubicBezTo>
                  <a:pt x="21066" y="6456"/>
                  <a:pt x="21169" y="6093"/>
                  <a:pt x="21169" y="6032"/>
                </a:cubicBezTo>
                <a:cubicBezTo>
                  <a:pt x="21169" y="5972"/>
                  <a:pt x="21248" y="5848"/>
                  <a:pt x="21344" y="5758"/>
                </a:cubicBezTo>
                <a:cubicBezTo>
                  <a:pt x="21596" y="5524"/>
                  <a:pt x="21561" y="5232"/>
                  <a:pt x="21215" y="4661"/>
                </a:cubicBezTo>
                <a:cubicBezTo>
                  <a:pt x="20951" y="4227"/>
                  <a:pt x="20871" y="4174"/>
                  <a:pt x="20602" y="4254"/>
                </a:cubicBezTo>
                <a:cubicBezTo>
                  <a:pt x="20432" y="4304"/>
                  <a:pt x="20043" y="4338"/>
                  <a:pt x="19738" y="4328"/>
                </a:cubicBezTo>
                <a:cubicBezTo>
                  <a:pt x="19392" y="4317"/>
                  <a:pt x="19071" y="4395"/>
                  <a:pt x="18884" y="4532"/>
                </a:cubicBezTo>
                <a:cubicBezTo>
                  <a:pt x="18464" y="4839"/>
                  <a:pt x="18356" y="4661"/>
                  <a:pt x="18279" y="3517"/>
                </a:cubicBezTo>
                <a:cubicBezTo>
                  <a:pt x="18273" y="3437"/>
                  <a:pt x="18275" y="3383"/>
                  <a:pt x="18272" y="3314"/>
                </a:cubicBezTo>
                <a:cubicBezTo>
                  <a:pt x="18270" y="3307"/>
                  <a:pt x="18265" y="3301"/>
                  <a:pt x="18265" y="3294"/>
                </a:cubicBezTo>
                <a:cubicBezTo>
                  <a:pt x="18257" y="3238"/>
                  <a:pt x="18257" y="3185"/>
                  <a:pt x="18261" y="3134"/>
                </a:cubicBezTo>
                <a:cubicBezTo>
                  <a:pt x="18243" y="2619"/>
                  <a:pt x="18291" y="2391"/>
                  <a:pt x="18464" y="2029"/>
                </a:cubicBezTo>
                <a:cubicBezTo>
                  <a:pt x="18792" y="1344"/>
                  <a:pt x="18775" y="1153"/>
                  <a:pt x="18373" y="897"/>
                </a:cubicBezTo>
                <a:cubicBezTo>
                  <a:pt x="17943" y="623"/>
                  <a:pt x="17802" y="732"/>
                  <a:pt x="17600" y="1485"/>
                </a:cubicBezTo>
                <a:cubicBezTo>
                  <a:pt x="17412" y="2184"/>
                  <a:pt x="16922" y="2964"/>
                  <a:pt x="16599" y="3079"/>
                </a:cubicBezTo>
                <a:cubicBezTo>
                  <a:pt x="16464" y="3127"/>
                  <a:pt x="16211" y="3026"/>
                  <a:pt x="15941" y="2820"/>
                </a:cubicBezTo>
                <a:cubicBezTo>
                  <a:pt x="15699" y="2636"/>
                  <a:pt x="15341" y="2485"/>
                  <a:pt x="15146" y="2483"/>
                </a:cubicBezTo>
                <a:cubicBezTo>
                  <a:pt x="14952" y="2482"/>
                  <a:pt x="14599" y="2427"/>
                  <a:pt x="14363" y="2366"/>
                </a:cubicBezTo>
                <a:cubicBezTo>
                  <a:pt x="14126" y="2304"/>
                  <a:pt x="13891" y="2294"/>
                  <a:pt x="13838" y="2342"/>
                </a:cubicBezTo>
                <a:cubicBezTo>
                  <a:pt x="13784" y="2391"/>
                  <a:pt x="13437" y="2569"/>
                  <a:pt x="13068" y="2734"/>
                </a:cubicBezTo>
                <a:lnTo>
                  <a:pt x="12396" y="3032"/>
                </a:lnTo>
                <a:lnTo>
                  <a:pt x="12049" y="2667"/>
                </a:lnTo>
                <a:cubicBezTo>
                  <a:pt x="11859" y="2466"/>
                  <a:pt x="11530" y="2211"/>
                  <a:pt x="11318" y="2099"/>
                </a:cubicBezTo>
                <a:cubicBezTo>
                  <a:pt x="11084" y="1976"/>
                  <a:pt x="10917" y="1781"/>
                  <a:pt x="10895" y="1606"/>
                </a:cubicBezTo>
                <a:cubicBezTo>
                  <a:pt x="10845" y="1220"/>
                  <a:pt x="10531" y="1130"/>
                  <a:pt x="9666" y="1257"/>
                </a:cubicBezTo>
                <a:cubicBezTo>
                  <a:pt x="9564" y="1272"/>
                  <a:pt x="9542" y="1269"/>
                  <a:pt x="9446" y="1281"/>
                </a:cubicBezTo>
                <a:cubicBezTo>
                  <a:pt x="9404" y="1286"/>
                  <a:pt x="9372" y="1292"/>
                  <a:pt x="9330" y="1296"/>
                </a:cubicBezTo>
                <a:cubicBezTo>
                  <a:pt x="9119" y="1321"/>
                  <a:pt x="8847" y="1356"/>
                  <a:pt x="8798" y="1351"/>
                </a:cubicBezTo>
                <a:cubicBezTo>
                  <a:pt x="8719" y="1343"/>
                  <a:pt x="8682" y="1386"/>
                  <a:pt x="8714" y="1445"/>
                </a:cubicBezTo>
                <a:cubicBezTo>
                  <a:pt x="8747" y="1504"/>
                  <a:pt x="8717" y="1589"/>
                  <a:pt x="8648" y="1637"/>
                </a:cubicBezTo>
                <a:cubicBezTo>
                  <a:pt x="8579" y="1685"/>
                  <a:pt x="8470" y="1871"/>
                  <a:pt x="8410" y="2049"/>
                </a:cubicBezTo>
                <a:cubicBezTo>
                  <a:pt x="8261" y="2486"/>
                  <a:pt x="8462" y="2879"/>
                  <a:pt x="8833" y="2879"/>
                </a:cubicBezTo>
                <a:cubicBezTo>
                  <a:pt x="9272" y="2879"/>
                  <a:pt x="9601" y="3558"/>
                  <a:pt x="9561" y="4383"/>
                </a:cubicBezTo>
                <a:cubicBezTo>
                  <a:pt x="9537" y="4887"/>
                  <a:pt x="9486" y="5029"/>
                  <a:pt x="9351" y="4994"/>
                </a:cubicBezTo>
                <a:cubicBezTo>
                  <a:pt x="9255" y="4969"/>
                  <a:pt x="8863" y="4914"/>
                  <a:pt x="8476" y="4877"/>
                </a:cubicBezTo>
                <a:cubicBezTo>
                  <a:pt x="7480" y="4779"/>
                  <a:pt x="7233" y="4503"/>
                  <a:pt x="7301" y="3560"/>
                </a:cubicBezTo>
                <a:cubicBezTo>
                  <a:pt x="7329" y="3168"/>
                  <a:pt x="7381" y="2816"/>
                  <a:pt x="7416" y="2777"/>
                </a:cubicBezTo>
                <a:cubicBezTo>
                  <a:pt x="7451" y="2738"/>
                  <a:pt x="7361" y="2635"/>
                  <a:pt x="7217" y="2550"/>
                </a:cubicBezTo>
                <a:cubicBezTo>
                  <a:pt x="6993" y="2418"/>
                  <a:pt x="6924" y="2434"/>
                  <a:pt x="6748" y="2667"/>
                </a:cubicBezTo>
                <a:lnTo>
                  <a:pt x="6541" y="2942"/>
                </a:lnTo>
                <a:lnTo>
                  <a:pt x="6142" y="2425"/>
                </a:lnTo>
                <a:cubicBezTo>
                  <a:pt x="5923" y="2139"/>
                  <a:pt x="5753" y="1852"/>
                  <a:pt x="5764" y="1786"/>
                </a:cubicBezTo>
                <a:cubicBezTo>
                  <a:pt x="5776" y="1720"/>
                  <a:pt x="5680" y="1651"/>
                  <a:pt x="5551" y="1633"/>
                </a:cubicBezTo>
                <a:cubicBezTo>
                  <a:pt x="5147" y="1578"/>
                  <a:pt x="4162" y="1307"/>
                  <a:pt x="3840" y="1163"/>
                </a:cubicBezTo>
                <a:cubicBezTo>
                  <a:pt x="3583" y="1049"/>
                  <a:pt x="3451" y="1079"/>
                  <a:pt x="3077" y="1340"/>
                </a:cubicBezTo>
                <a:cubicBezTo>
                  <a:pt x="2780" y="1546"/>
                  <a:pt x="2470" y="1645"/>
                  <a:pt x="2167" y="1633"/>
                </a:cubicBezTo>
                <a:cubicBezTo>
                  <a:pt x="1802" y="1620"/>
                  <a:pt x="1678" y="1569"/>
                  <a:pt x="1576" y="1132"/>
                </a:cubicBezTo>
                <a:cubicBezTo>
                  <a:pt x="1543" y="1098"/>
                  <a:pt x="1537" y="1054"/>
                  <a:pt x="1551" y="1003"/>
                </a:cubicBezTo>
                <a:cubicBezTo>
                  <a:pt x="1523" y="860"/>
                  <a:pt x="1493" y="707"/>
                  <a:pt x="1460" y="490"/>
                </a:cubicBezTo>
                <a:cubicBezTo>
                  <a:pt x="1387" y="3"/>
                  <a:pt x="1383" y="-2"/>
                  <a:pt x="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2209" y="3518933"/>
            <a:ext cx="3245791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3402" t="7835" r="3682" b="6203"/>
          <a:stretch>
            <a:fillRect/>
          </a:stretch>
        </p:blipFill>
        <p:spPr>
          <a:xfrm>
            <a:off x="9207785" y="3800107"/>
            <a:ext cx="3691157" cy="16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93" fill="norm" stroke="1" extrusionOk="0">
                <a:moveTo>
                  <a:pt x="6900" y="5"/>
                </a:moveTo>
                <a:cubicBezTo>
                  <a:pt x="6682" y="59"/>
                  <a:pt x="6233" y="714"/>
                  <a:pt x="4388" y="3570"/>
                </a:cubicBezTo>
                <a:cubicBezTo>
                  <a:pt x="3085" y="5587"/>
                  <a:pt x="1891" y="7382"/>
                  <a:pt x="1735" y="7559"/>
                </a:cubicBezTo>
                <a:cubicBezTo>
                  <a:pt x="1579" y="7735"/>
                  <a:pt x="1131" y="8131"/>
                  <a:pt x="739" y="8441"/>
                </a:cubicBezTo>
                <a:lnTo>
                  <a:pt x="24" y="9003"/>
                </a:lnTo>
                <a:lnTo>
                  <a:pt x="3" y="10015"/>
                </a:lnTo>
                <a:cubicBezTo>
                  <a:pt x="-11" y="10645"/>
                  <a:pt x="17" y="11131"/>
                  <a:pt x="80" y="11315"/>
                </a:cubicBezTo>
                <a:cubicBezTo>
                  <a:pt x="168" y="11572"/>
                  <a:pt x="1936" y="13062"/>
                  <a:pt x="6087" y="16366"/>
                </a:cubicBezTo>
                <a:cubicBezTo>
                  <a:pt x="6728" y="16877"/>
                  <a:pt x="8441" y="18259"/>
                  <a:pt x="9894" y="19441"/>
                </a:cubicBezTo>
                <a:cubicBezTo>
                  <a:pt x="11347" y="20624"/>
                  <a:pt x="12537" y="21589"/>
                  <a:pt x="12538" y="21593"/>
                </a:cubicBezTo>
                <a:cubicBezTo>
                  <a:pt x="12539" y="21597"/>
                  <a:pt x="14288" y="19912"/>
                  <a:pt x="16424" y="17847"/>
                </a:cubicBezTo>
                <a:lnTo>
                  <a:pt x="20308" y="14096"/>
                </a:lnTo>
                <a:lnTo>
                  <a:pt x="20331" y="12863"/>
                </a:lnTo>
                <a:lnTo>
                  <a:pt x="20354" y="11635"/>
                </a:lnTo>
                <a:lnTo>
                  <a:pt x="20057" y="11361"/>
                </a:lnTo>
                <a:lnTo>
                  <a:pt x="19764" y="11088"/>
                </a:lnTo>
                <a:lnTo>
                  <a:pt x="20677" y="9112"/>
                </a:lnTo>
                <a:lnTo>
                  <a:pt x="21589" y="7146"/>
                </a:lnTo>
                <a:lnTo>
                  <a:pt x="21589" y="6047"/>
                </a:lnTo>
                <a:lnTo>
                  <a:pt x="21589" y="4953"/>
                </a:lnTo>
                <a:lnTo>
                  <a:pt x="21338" y="4850"/>
                </a:lnTo>
                <a:cubicBezTo>
                  <a:pt x="21199" y="4794"/>
                  <a:pt x="20123" y="4433"/>
                  <a:pt x="18947" y="4050"/>
                </a:cubicBezTo>
                <a:cubicBezTo>
                  <a:pt x="17772" y="3666"/>
                  <a:pt x="16285" y="3165"/>
                  <a:pt x="15644" y="2935"/>
                </a:cubicBezTo>
                <a:cubicBezTo>
                  <a:pt x="13518" y="2174"/>
                  <a:pt x="12890" y="1980"/>
                  <a:pt x="12243" y="1883"/>
                </a:cubicBezTo>
                <a:cubicBezTo>
                  <a:pt x="11891" y="1830"/>
                  <a:pt x="11429" y="1682"/>
                  <a:pt x="11215" y="1553"/>
                </a:cubicBezTo>
                <a:cubicBezTo>
                  <a:pt x="11001" y="1424"/>
                  <a:pt x="10215" y="1116"/>
                  <a:pt x="9467" y="872"/>
                </a:cubicBezTo>
                <a:cubicBezTo>
                  <a:pt x="8719" y="627"/>
                  <a:pt x="8044" y="387"/>
                  <a:pt x="7968" y="335"/>
                </a:cubicBezTo>
                <a:cubicBezTo>
                  <a:pt x="7891" y="283"/>
                  <a:pt x="7779" y="329"/>
                  <a:pt x="7719" y="438"/>
                </a:cubicBezTo>
                <a:cubicBezTo>
                  <a:pt x="7584" y="687"/>
                  <a:pt x="7169" y="598"/>
                  <a:pt x="7192" y="325"/>
                </a:cubicBezTo>
                <a:cubicBezTo>
                  <a:pt x="7202" y="213"/>
                  <a:pt x="7107" y="70"/>
                  <a:pt x="6983" y="10"/>
                </a:cubicBezTo>
                <a:cubicBezTo>
                  <a:pt x="6958" y="-2"/>
                  <a:pt x="6931" y="-3"/>
                  <a:pt x="6900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pasted-image.jpg"/>
          <p:cNvPicPr>
            <a:picLocks noChangeAspect="1"/>
          </p:cNvPicPr>
          <p:nvPr/>
        </p:nvPicPr>
        <p:blipFill>
          <a:blip r:embed="rId5">
            <a:extLst/>
          </a:blip>
          <a:srcRect l="5033" t="3372" r="4640" b="1810"/>
          <a:stretch>
            <a:fillRect/>
          </a:stretch>
        </p:blipFill>
        <p:spPr>
          <a:xfrm>
            <a:off x="665914" y="6434157"/>
            <a:ext cx="2669695" cy="2802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0" h="21595" fill="norm" stroke="1" extrusionOk="0">
                <a:moveTo>
                  <a:pt x="8239" y="0"/>
                </a:moveTo>
                <a:cubicBezTo>
                  <a:pt x="7325" y="0"/>
                  <a:pt x="6393" y="27"/>
                  <a:pt x="6137" y="79"/>
                </a:cubicBezTo>
                <a:cubicBezTo>
                  <a:pt x="5820" y="144"/>
                  <a:pt x="5726" y="217"/>
                  <a:pt x="5677" y="437"/>
                </a:cubicBezTo>
                <a:cubicBezTo>
                  <a:pt x="5643" y="589"/>
                  <a:pt x="5536" y="964"/>
                  <a:pt x="5434" y="1272"/>
                </a:cubicBezTo>
                <a:cubicBezTo>
                  <a:pt x="5221" y="1922"/>
                  <a:pt x="4970" y="2117"/>
                  <a:pt x="3425" y="2850"/>
                </a:cubicBezTo>
                <a:cubicBezTo>
                  <a:pt x="2331" y="3369"/>
                  <a:pt x="2469" y="3179"/>
                  <a:pt x="1760" y="5156"/>
                </a:cubicBezTo>
                <a:cubicBezTo>
                  <a:pt x="926" y="7485"/>
                  <a:pt x="301" y="10382"/>
                  <a:pt x="74" y="12970"/>
                </a:cubicBezTo>
                <a:cubicBezTo>
                  <a:pt x="-63" y="14524"/>
                  <a:pt x="1" y="17731"/>
                  <a:pt x="186" y="18585"/>
                </a:cubicBezTo>
                <a:cubicBezTo>
                  <a:pt x="246" y="18866"/>
                  <a:pt x="408" y="19616"/>
                  <a:pt x="543" y="20251"/>
                </a:cubicBezTo>
                <a:cubicBezTo>
                  <a:pt x="687" y="20929"/>
                  <a:pt x="852" y="21448"/>
                  <a:pt x="943" y="21502"/>
                </a:cubicBezTo>
                <a:cubicBezTo>
                  <a:pt x="1034" y="21558"/>
                  <a:pt x="1190" y="21589"/>
                  <a:pt x="1412" y="21594"/>
                </a:cubicBezTo>
                <a:cubicBezTo>
                  <a:pt x="1634" y="21599"/>
                  <a:pt x="1923" y="21579"/>
                  <a:pt x="2272" y="21533"/>
                </a:cubicBezTo>
                <a:lnTo>
                  <a:pt x="2780" y="21466"/>
                </a:lnTo>
                <a:lnTo>
                  <a:pt x="2719" y="19973"/>
                </a:lnTo>
                <a:cubicBezTo>
                  <a:pt x="2685" y="19153"/>
                  <a:pt x="2599" y="18323"/>
                  <a:pt x="2530" y="18126"/>
                </a:cubicBezTo>
                <a:cubicBezTo>
                  <a:pt x="2289" y="17439"/>
                  <a:pt x="2217" y="15410"/>
                  <a:pt x="2390" y="14245"/>
                </a:cubicBezTo>
                <a:cubicBezTo>
                  <a:pt x="2689" y="12232"/>
                  <a:pt x="3306" y="10342"/>
                  <a:pt x="3607" y="10520"/>
                </a:cubicBezTo>
                <a:cubicBezTo>
                  <a:pt x="3670" y="10558"/>
                  <a:pt x="3709" y="12228"/>
                  <a:pt x="3709" y="14875"/>
                </a:cubicBezTo>
                <a:cubicBezTo>
                  <a:pt x="3709" y="18417"/>
                  <a:pt x="3740" y="19331"/>
                  <a:pt x="3885" y="20086"/>
                </a:cubicBezTo>
                <a:cubicBezTo>
                  <a:pt x="4038" y="20887"/>
                  <a:pt x="4094" y="21013"/>
                  <a:pt x="4319" y="21096"/>
                </a:cubicBezTo>
                <a:cubicBezTo>
                  <a:pt x="4603" y="21199"/>
                  <a:pt x="12125" y="21229"/>
                  <a:pt x="12648" y="21129"/>
                </a:cubicBezTo>
                <a:cubicBezTo>
                  <a:pt x="12846" y="21091"/>
                  <a:pt x="12994" y="20987"/>
                  <a:pt x="13028" y="20863"/>
                </a:cubicBezTo>
                <a:cubicBezTo>
                  <a:pt x="13074" y="20695"/>
                  <a:pt x="13158" y="20668"/>
                  <a:pt x="13542" y="20695"/>
                </a:cubicBezTo>
                <a:cubicBezTo>
                  <a:pt x="14091" y="20733"/>
                  <a:pt x="14019" y="20965"/>
                  <a:pt x="14255" y="18407"/>
                </a:cubicBezTo>
                <a:cubicBezTo>
                  <a:pt x="14360" y="17260"/>
                  <a:pt x="14481" y="16450"/>
                  <a:pt x="14542" y="16465"/>
                </a:cubicBezTo>
                <a:cubicBezTo>
                  <a:pt x="14606" y="16481"/>
                  <a:pt x="14649" y="17375"/>
                  <a:pt x="14654" y="18765"/>
                </a:cubicBezTo>
                <a:cubicBezTo>
                  <a:pt x="14659" y="20015"/>
                  <a:pt x="14700" y="21140"/>
                  <a:pt x="14743" y="21267"/>
                </a:cubicBezTo>
                <a:cubicBezTo>
                  <a:pt x="14817" y="21482"/>
                  <a:pt x="14878" y="21496"/>
                  <a:pt x="15772" y="21496"/>
                </a:cubicBezTo>
                <a:lnTo>
                  <a:pt x="16727" y="21496"/>
                </a:lnTo>
                <a:lnTo>
                  <a:pt x="16730" y="21114"/>
                </a:lnTo>
                <a:cubicBezTo>
                  <a:pt x="16733" y="20903"/>
                  <a:pt x="16784" y="20523"/>
                  <a:pt x="16842" y="20270"/>
                </a:cubicBezTo>
                <a:cubicBezTo>
                  <a:pt x="17048" y="19382"/>
                  <a:pt x="17136" y="17166"/>
                  <a:pt x="17040" y="15318"/>
                </a:cubicBezTo>
                <a:cubicBezTo>
                  <a:pt x="16937" y="13331"/>
                  <a:pt x="16836" y="12421"/>
                  <a:pt x="16462" y="10211"/>
                </a:cubicBezTo>
                <a:lnTo>
                  <a:pt x="16219" y="8780"/>
                </a:lnTo>
                <a:lnTo>
                  <a:pt x="16484" y="8199"/>
                </a:lnTo>
                <a:cubicBezTo>
                  <a:pt x="16631" y="7879"/>
                  <a:pt x="16841" y="7538"/>
                  <a:pt x="16951" y="7443"/>
                </a:cubicBezTo>
                <a:cubicBezTo>
                  <a:pt x="17352" y="7096"/>
                  <a:pt x="17481" y="7421"/>
                  <a:pt x="17791" y="9529"/>
                </a:cubicBezTo>
                <a:cubicBezTo>
                  <a:pt x="17912" y="10355"/>
                  <a:pt x="17969" y="14567"/>
                  <a:pt x="17861" y="14734"/>
                </a:cubicBezTo>
                <a:cubicBezTo>
                  <a:pt x="17824" y="14792"/>
                  <a:pt x="17789" y="15244"/>
                  <a:pt x="17785" y="15741"/>
                </a:cubicBezTo>
                <a:cubicBezTo>
                  <a:pt x="17780" y="16237"/>
                  <a:pt x="17688" y="17335"/>
                  <a:pt x="17580" y="18178"/>
                </a:cubicBezTo>
                <a:cubicBezTo>
                  <a:pt x="17472" y="19021"/>
                  <a:pt x="17349" y="20017"/>
                  <a:pt x="17309" y="20392"/>
                </a:cubicBezTo>
                <a:lnTo>
                  <a:pt x="17235" y="21074"/>
                </a:lnTo>
                <a:lnTo>
                  <a:pt x="17593" y="21132"/>
                </a:lnTo>
                <a:cubicBezTo>
                  <a:pt x="17790" y="21164"/>
                  <a:pt x="18359" y="21235"/>
                  <a:pt x="18855" y="21291"/>
                </a:cubicBezTo>
                <a:cubicBezTo>
                  <a:pt x="19889" y="21408"/>
                  <a:pt x="19920" y="21390"/>
                  <a:pt x="19928" y="20680"/>
                </a:cubicBezTo>
                <a:cubicBezTo>
                  <a:pt x="19931" y="20427"/>
                  <a:pt x="19986" y="19898"/>
                  <a:pt x="20050" y="19505"/>
                </a:cubicBezTo>
                <a:cubicBezTo>
                  <a:pt x="20113" y="19112"/>
                  <a:pt x="20183" y="18608"/>
                  <a:pt x="20206" y="18383"/>
                </a:cubicBezTo>
                <a:cubicBezTo>
                  <a:pt x="20455" y="15940"/>
                  <a:pt x="20566" y="15006"/>
                  <a:pt x="20676" y="14416"/>
                </a:cubicBezTo>
                <a:cubicBezTo>
                  <a:pt x="20747" y="14034"/>
                  <a:pt x="20776" y="13580"/>
                  <a:pt x="20740" y="13407"/>
                </a:cubicBezTo>
                <a:cubicBezTo>
                  <a:pt x="20704" y="13234"/>
                  <a:pt x="20715" y="13041"/>
                  <a:pt x="20765" y="12979"/>
                </a:cubicBezTo>
                <a:cubicBezTo>
                  <a:pt x="20816" y="12917"/>
                  <a:pt x="20914" y="12107"/>
                  <a:pt x="20986" y="11181"/>
                </a:cubicBezTo>
                <a:cubicBezTo>
                  <a:pt x="21057" y="10254"/>
                  <a:pt x="21156" y="9290"/>
                  <a:pt x="21206" y="9037"/>
                </a:cubicBezTo>
                <a:cubicBezTo>
                  <a:pt x="21313" y="8497"/>
                  <a:pt x="21537" y="3556"/>
                  <a:pt x="21481" y="2960"/>
                </a:cubicBezTo>
                <a:cubicBezTo>
                  <a:pt x="21460" y="2735"/>
                  <a:pt x="21439" y="2291"/>
                  <a:pt x="21433" y="1972"/>
                </a:cubicBezTo>
                <a:cubicBezTo>
                  <a:pt x="21422" y="1426"/>
                  <a:pt x="21403" y="1388"/>
                  <a:pt x="21126" y="1333"/>
                </a:cubicBezTo>
                <a:cubicBezTo>
                  <a:pt x="20698" y="1248"/>
                  <a:pt x="15100" y="660"/>
                  <a:pt x="14718" y="660"/>
                </a:cubicBezTo>
                <a:cubicBezTo>
                  <a:pt x="14374" y="660"/>
                  <a:pt x="14341" y="709"/>
                  <a:pt x="14213" y="1400"/>
                </a:cubicBezTo>
                <a:cubicBezTo>
                  <a:pt x="14130" y="1848"/>
                  <a:pt x="13690" y="2920"/>
                  <a:pt x="13590" y="2917"/>
                </a:cubicBezTo>
                <a:cubicBezTo>
                  <a:pt x="13292" y="2910"/>
                  <a:pt x="12622" y="2626"/>
                  <a:pt x="12472" y="2443"/>
                </a:cubicBezTo>
                <a:cubicBezTo>
                  <a:pt x="12371" y="2320"/>
                  <a:pt x="12086" y="2120"/>
                  <a:pt x="11839" y="2000"/>
                </a:cubicBezTo>
                <a:cubicBezTo>
                  <a:pt x="11462" y="1815"/>
                  <a:pt x="11324" y="1654"/>
                  <a:pt x="10964" y="969"/>
                </a:cubicBezTo>
                <a:cubicBezTo>
                  <a:pt x="10629" y="331"/>
                  <a:pt x="10475" y="138"/>
                  <a:pt x="10245" y="76"/>
                </a:cubicBezTo>
                <a:cubicBezTo>
                  <a:pt x="10052" y="24"/>
                  <a:pt x="9154" y="-1"/>
                  <a:pt x="82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pasted-image.jpg"/>
          <p:cNvPicPr>
            <a:picLocks noChangeAspect="1"/>
          </p:cNvPicPr>
          <p:nvPr/>
        </p:nvPicPr>
        <p:blipFill>
          <a:blip r:embed="rId6">
            <a:extLst/>
          </a:blip>
          <a:srcRect l="3281" t="4896" r="2416" b="5096"/>
          <a:stretch>
            <a:fillRect/>
          </a:stretch>
        </p:blipFill>
        <p:spPr>
          <a:xfrm>
            <a:off x="5119377" y="6355241"/>
            <a:ext cx="2517575" cy="2826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4" h="21595" fill="norm" stroke="1" extrusionOk="0">
                <a:moveTo>
                  <a:pt x="11239" y="0"/>
                </a:moveTo>
                <a:cubicBezTo>
                  <a:pt x="9541" y="3"/>
                  <a:pt x="9413" y="16"/>
                  <a:pt x="8490" y="313"/>
                </a:cubicBezTo>
                <a:cubicBezTo>
                  <a:pt x="7375" y="671"/>
                  <a:pt x="6103" y="1309"/>
                  <a:pt x="5292" y="1916"/>
                </a:cubicBezTo>
                <a:cubicBezTo>
                  <a:pt x="4045" y="2850"/>
                  <a:pt x="2409" y="4756"/>
                  <a:pt x="2336" y="5360"/>
                </a:cubicBezTo>
                <a:cubicBezTo>
                  <a:pt x="2331" y="5404"/>
                  <a:pt x="2255" y="5484"/>
                  <a:pt x="2163" y="5536"/>
                </a:cubicBezTo>
                <a:cubicBezTo>
                  <a:pt x="2071" y="5588"/>
                  <a:pt x="1995" y="5665"/>
                  <a:pt x="1993" y="5709"/>
                </a:cubicBezTo>
                <a:cubicBezTo>
                  <a:pt x="1992" y="5753"/>
                  <a:pt x="1828" y="5991"/>
                  <a:pt x="1630" y="6237"/>
                </a:cubicBezTo>
                <a:cubicBezTo>
                  <a:pt x="1433" y="6483"/>
                  <a:pt x="1271" y="6752"/>
                  <a:pt x="1271" y="6834"/>
                </a:cubicBezTo>
                <a:cubicBezTo>
                  <a:pt x="1271" y="6916"/>
                  <a:pt x="1175" y="7149"/>
                  <a:pt x="1058" y="7352"/>
                </a:cubicBezTo>
                <a:cubicBezTo>
                  <a:pt x="857" y="7701"/>
                  <a:pt x="773" y="7891"/>
                  <a:pt x="718" y="8128"/>
                </a:cubicBezTo>
                <a:cubicBezTo>
                  <a:pt x="705" y="8184"/>
                  <a:pt x="635" y="8294"/>
                  <a:pt x="565" y="8371"/>
                </a:cubicBezTo>
                <a:cubicBezTo>
                  <a:pt x="495" y="8448"/>
                  <a:pt x="425" y="8813"/>
                  <a:pt x="409" y="9183"/>
                </a:cubicBezTo>
                <a:cubicBezTo>
                  <a:pt x="389" y="9632"/>
                  <a:pt x="328" y="9892"/>
                  <a:pt x="219" y="9965"/>
                </a:cubicBezTo>
                <a:cubicBezTo>
                  <a:pt x="-6" y="10116"/>
                  <a:pt x="-78" y="12033"/>
                  <a:pt x="99" y="13164"/>
                </a:cubicBezTo>
                <a:cubicBezTo>
                  <a:pt x="307" y="14491"/>
                  <a:pt x="911" y="15816"/>
                  <a:pt x="1807" y="16911"/>
                </a:cubicBezTo>
                <a:cubicBezTo>
                  <a:pt x="2897" y="18244"/>
                  <a:pt x="4691" y="20073"/>
                  <a:pt x="4909" y="20073"/>
                </a:cubicBezTo>
                <a:cubicBezTo>
                  <a:pt x="4983" y="20073"/>
                  <a:pt x="5117" y="20167"/>
                  <a:pt x="5205" y="20282"/>
                </a:cubicBezTo>
                <a:cubicBezTo>
                  <a:pt x="5456" y="20609"/>
                  <a:pt x="6239" y="21095"/>
                  <a:pt x="6932" y="21355"/>
                </a:cubicBezTo>
                <a:cubicBezTo>
                  <a:pt x="7378" y="21523"/>
                  <a:pt x="7786" y="21593"/>
                  <a:pt x="8320" y="21595"/>
                </a:cubicBezTo>
                <a:cubicBezTo>
                  <a:pt x="9290" y="21598"/>
                  <a:pt x="9909" y="21461"/>
                  <a:pt x="11016" y="20992"/>
                </a:cubicBezTo>
                <a:cubicBezTo>
                  <a:pt x="14741" y="19413"/>
                  <a:pt x="19039" y="14189"/>
                  <a:pt x="20556" y="9399"/>
                </a:cubicBezTo>
                <a:cubicBezTo>
                  <a:pt x="21522" y="6346"/>
                  <a:pt x="21222" y="3696"/>
                  <a:pt x="19744" y="2223"/>
                </a:cubicBezTo>
                <a:cubicBezTo>
                  <a:pt x="18974" y="1455"/>
                  <a:pt x="17209" y="800"/>
                  <a:pt x="14525" y="285"/>
                </a:cubicBezTo>
                <a:cubicBezTo>
                  <a:pt x="13228" y="37"/>
                  <a:pt x="12777" y="-2"/>
                  <a:pt x="11239" y="0"/>
                </a:cubicBezTo>
                <a:close/>
                <a:moveTo>
                  <a:pt x="14062" y="6100"/>
                </a:moveTo>
                <a:cubicBezTo>
                  <a:pt x="14105" y="6109"/>
                  <a:pt x="14137" y="6154"/>
                  <a:pt x="14182" y="6230"/>
                </a:cubicBezTo>
                <a:cubicBezTo>
                  <a:pt x="14358" y="6532"/>
                  <a:pt x="14144" y="8124"/>
                  <a:pt x="13799" y="9062"/>
                </a:cubicBezTo>
                <a:cubicBezTo>
                  <a:pt x="13058" y="11078"/>
                  <a:pt x="11581" y="13008"/>
                  <a:pt x="9848" y="14225"/>
                </a:cubicBezTo>
                <a:cubicBezTo>
                  <a:pt x="8976" y="14838"/>
                  <a:pt x="8526" y="15040"/>
                  <a:pt x="8447" y="14853"/>
                </a:cubicBezTo>
                <a:cubicBezTo>
                  <a:pt x="8319" y="14548"/>
                  <a:pt x="9048" y="12676"/>
                  <a:pt x="9898" y="11136"/>
                </a:cubicBezTo>
                <a:cubicBezTo>
                  <a:pt x="10789" y="9521"/>
                  <a:pt x="12376" y="7506"/>
                  <a:pt x="13616" y="6412"/>
                </a:cubicBezTo>
                <a:cubicBezTo>
                  <a:pt x="13885" y="6175"/>
                  <a:pt x="13990" y="6085"/>
                  <a:pt x="14062" y="61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pasted-image.jpg"/>
          <p:cNvPicPr>
            <a:picLocks noChangeAspect="1"/>
          </p:cNvPicPr>
          <p:nvPr/>
        </p:nvPicPr>
        <p:blipFill>
          <a:blip r:embed="rId7">
            <a:extLst/>
          </a:blip>
          <a:srcRect l="15669" t="10296" r="15710" b="8500"/>
          <a:stretch>
            <a:fillRect/>
          </a:stretch>
        </p:blipFill>
        <p:spPr>
          <a:xfrm>
            <a:off x="9151028" y="6737262"/>
            <a:ext cx="3440521" cy="2286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86" fill="norm" stroke="1" extrusionOk="0">
                <a:moveTo>
                  <a:pt x="7083" y="0"/>
                </a:moveTo>
                <a:cubicBezTo>
                  <a:pt x="6960" y="-2"/>
                  <a:pt x="6882" y="27"/>
                  <a:pt x="6819" y="86"/>
                </a:cubicBezTo>
                <a:cubicBezTo>
                  <a:pt x="6727" y="172"/>
                  <a:pt x="6535" y="208"/>
                  <a:pt x="6390" y="165"/>
                </a:cubicBezTo>
                <a:cubicBezTo>
                  <a:pt x="6078" y="71"/>
                  <a:pt x="5062" y="290"/>
                  <a:pt x="4377" y="599"/>
                </a:cubicBezTo>
                <a:cubicBezTo>
                  <a:pt x="2568" y="1418"/>
                  <a:pt x="2425" y="1517"/>
                  <a:pt x="1525" y="2574"/>
                </a:cubicBezTo>
                <a:cubicBezTo>
                  <a:pt x="204" y="4127"/>
                  <a:pt x="59" y="4640"/>
                  <a:pt x="25" y="7843"/>
                </a:cubicBezTo>
                <a:lnTo>
                  <a:pt x="0" y="10081"/>
                </a:lnTo>
                <a:lnTo>
                  <a:pt x="349" y="11156"/>
                </a:lnTo>
                <a:cubicBezTo>
                  <a:pt x="628" y="12020"/>
                  <a:pt x="678" y="12283"/>
                  <a:pt x="598" y="12475"/>
                </a:cubicBezTo>
                <a:cubicBezTo>
                  <a:pt x="543" y="12608"/>
                  <a:pt x="514" y="13035"/>
                  <a:pt x="536" y="13431"/>
                </a:cubicBezTo>
                <a:cubicBezTo>
                  <a:pt x="569" y="14059"/>
                  <a:pt x="617" y="14205"/>
                  <a:pt x="919" y="14600"/>
                </a:cubicBezTo>
                <a:cubicBezTo>
                  <a:pt x="1859" y="15832"/>
                  <a:pt x="2777" y="16560"/>
                  <a:pt x="3954" y="17003"/>
                </a:cubicBezTo>
                <a:cubicBezTo>
                  <a:pt x="4397" y="17169"/>
                  <a:pt x="4995" y="17496"/>
                  <a:pt x="5785" y="18007"/>
                </a:cubicBezTo>
                <a:cubicBezTo>
                  <a:pt x="6387" y="18396"/>
                  <a:pt x="8417" y="19513"/>
                  <a:pt x="8951" y="19749"/>
                </a:cubicBezTo>
                <a:cubicBezTo>
                  <a:pt x="10579" y="20470"/>
                  <a:pt x="10923" y="20612"/>
                  <a:pt x="11980" y="20994"/>
                </a:cubicBezTo>
                <a:cubicBezTo>
                  <a:pt x="12602" y="21218"/>
                  <a:pt x="13518" y="21453"/>
                  <a:pt x="14016" y="21518"/>
                </a:cubicBezTo>
                <a:cubicBezTo>
                  <a:pt x="14333" y="21560"/>
                  <a:pt x="14645" y="21584"/>
                  <a:pt x="14950" y="21586"/>
                </a:cubicBezTo>
                <a:cubicBezTo>
                  <a:pt x="17089" y="21598"/>
                  <a:pt x="18919" y="20648"/>
                  <a:pt x="20047" y="18906"/>
                </a:cubicBezTo>
                <a:cubicBezTo>
                  <a:pt x="20382" y="18390"/>
                  <a:pt x="20631" y="17911"/>
                  <a:pt x="20603" y="17842"/>
                </a:cubicBezTo>
                <a:cubicBezTo>
                  <a:pt x="20574" y="17773"/>
                  <a:pt x="20641" y="17531"/>
                  <a:pt x="20752" y="17306"/>
                </a:cubicBezTo>
                <a:cubicBezTo>
                  <a:pt x="20863" y="17081"/>
                  <a:pt x="20952" y="16769"/>
                  <a:pt x="20949" y="16609"/>
                </a:cubicBezTo>
                <a:cubicBezTo>
                  <a:pt x="20946" y="16450"/>
                  <a:pt x="20936" y="16042"/>
                  <a:pt x="20927" y="15706"/>
                </a:cubicBezTo>
                <a:cubicBezTo>
                  <a:pt x="20914" y="15276"/>
                  <a:pt x="20991" y="14813"/>
                  <a:pt x="21188" y="14139"/>
                </a:cubicBezTo>
                <a:cubicBezTo>
                  <a:pt x="21485" y="13126"/>
                  <a:pt x="21600" y="12532"/>
                  <a:pt x="21597" y="11850"/>
                </a:cubicBezTo>
                <a:cubicBezTo>
                  <a:pt x="21596" y="11622"/>
                  <a:pt x="21582" y="11386"/>
                  <a:pt x="21557" y="11119"/>
                </a:cubicBezTo>
                <a:cubicBezTo>
                  <a:pt x="21370" y="9142"/>
                  <a:pt x="21080" y="8231"/>
                  <a:pt x="20177" y="6794"/>
                </a:cubicBezTo>
                <a:cubicBezTo>
                  <a:pt x="18791" y="4590"/>
                  <a:pt x="17392" y="3516"/>
                  <a:pt x="13699" y="1821"/>
                </a:cubicBezTo>
                <a:cubicBezTo>
                  <a:pt x="12247" y="1154"/>
                  <a:pt x="10806" y="738"/>
                  <a:pt x="8498" y="315"/>
                </a:cubicBezTo>
                <a:cubicBezTo>
                  <a:pt x="8348" y="287"/>
                  <a:pt x="7947" y="190"/>
                  <a:pt x="7606" y="97"/>
                </a:cubicBezTo>
                <a:cubicBezTo>
                  <a:pt x="7371" y="34"/>
                  <a:pt x="7205" y="2"/>
                  <a:pt x="708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salt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b="1"/>
              <a:t>10.000 BCE:</a:t>
            </a:r>
            <a:br/>
            <a:r>
              <a:t>perservative to make bacon, ham, and salted fish</a:t>
            </a:r>
          </a:p>
          <a:p>
            <a:pPr>
              <a:buBlip>
                <a:blip r:embed="rId3"/>
              </a:buBlip>
            </a:pPr>
            <a:r>
              <a:rPr b="1"/>
              <a:t>6000 BCE:</a:t>
            </a:r>
            <a:br/>
            <a:r>
              <a:t>Oldest saltworks by the Xiechi Lake</a:t>
            </a:r>
          </a:p>
          <a:p>
            <a:pPr>
              <a:buBlip>
                <a:blip r:embed="rId3"/>
              </a:buBlip>
            </a:pPr>
            <a:r>
              <a:rPr b="1"/>
              <a:t>2800 BCE:</a:t>
            </a:r>
            <a:r>
              <a:t> </a:t>
            </a:r>
            <a:br/>
            <a:r>
              <a:t>Egyptians traded salt fish </a:t>
            </a:r>
            <a:br/>
            <a:r>
              <a:t>for Phoenician products</a:t>
            </a:r>
          </a:p>
        </p:txBody>
      </p:sp>
      <p:pic>
        <p:nvPicPr>
          <p:cNvPr id="165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5126" y="7640968"/>
            <a:ext cx="2987500" cy="2057401"/>
          </a:xfrm>
          <a:prstGeom prst="rect">
            <a:avLst/>
          </a:prstGeom>
        </p:spPr>
      </p:pic>
      <p:sp>
        <p:nvSpPr>
          <p:cNvPr id="166" name="Shape 166"/>
          <p:cNvSpPr/>
          <p:nvPr/>
        </p:nvSpPr>
        <p:spPr>
          <a:xfrm rot="6961677">
            <a:off x="7175305" y="6055912"/>
            <a:ext cx="3048596" cy="443926"/>
          </a:xfrm>
          <a:prstGeom prst="rightArrow">
            <a:avLst>
              <a:gd name="adj1" fmla="val 32000"/>
              <a:gd name="adj2" fmla="val 183094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50496" y="2578099"/>
            <a:ext cx="5957404" cy="6578601"/>
          </a:xfrm>
          <a:prstGeom prst="rect">
            <a:avLst/>
          </a:prstGeom>
        </p:spPr>
      </p:pic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salt</a:t>
            </a:r>
          </a:p>
        </p:txBody>
      </p:sp>
      <p:sp>
        <p:nvSpPr>
          <p:cNvPr id="170" name="Shape 170"/>
          <p:cNvSpPr/>
          <p:nvPr>
            <p:ph type="body" sz="half" idx="1"/>
          </p:nvPr>
        </p:nvSpPr>
        <p:spPr>
          <a:xfrm>
            <a:off x="647699" y="2628900"/>
            <a:ext cx="5773133" cy="6477000"/>
          </a:xfrm>
          <a:prstGeom prst="rect">
            <a:avLst/>
          </a:prstGeom>
        </p:spPr>
        <p:txBody>
          <a:bodyPr/>
          <a:lstStyle/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rPr b="1"/>
              <a:t>2500 BCE:</a:t>
            </a:r>
            <a:br/>
            <a:r>
              <a:t>Roman soldiers: salt money → salarium argentum → </a:t>
            </a:r>
            <a:r>
              <a:rPr b="1"/>
              <a:t>salary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sz="2976"/>
            </a:pPr>
            <a:r>
              <a:rPr b="1"/>
              <a:t>2250 BCE:</a:t>
            </a:r>
            <a:r>
              <a:t> </a:t>
            </a:r>
            <a:br/>
            <a:r>
              <a:t>The first written reference </a:t>
            </a:r>
            <a:br/>
            <a:r>
              <a:t>in the Book of Job</a:t>
            </a:r>
          </a:p>
          <a:p>
            <a:pPr marL="366140" indent="-366140" defTabSz="543305">
              <a:spcBef>
                <a:spcPts val="2200"/>
              </a:spcBef>
              <a:buBlip>
                <a:blip r:embed="rId3"/>
              </a:buBlip>
              <a:defRPr b="1" sz="2976"/>
            </a:pPr>
            <a:r>
              <a:t>800 BCE:</a:t>
            </a:r>
            <a:br>
              <a:rPr b="0"/>
            </a:br>
            <a:r>
              <a:rPr b="0"/>
              <a:t>Salt production began in China by the formation of salt crystals</a:t>
            </a:r>
          </a:p>
        </p:txBody>
      </p:sp>
      <p:sp>
        <p:nvSpPr>
          <p:cNvPr id="171" name="Shape 171"/>
          <p:cNvSpPr/>
          <p:nvPr/>
        </p:nvSpPr>
        <p:spPr>
          <a:xfrm>
            <a:off x="6927969" y="395568"/>
            <a:ext cx="5002459" cy="1545664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2800">
                <a:solidFill>
                  <a:srgbClr val="F5F8EB"/>
                </a:solidFill>
              </a:defRPr>
            </a:pPr>
            <a:r>
              <a:t>Roman name for salt was </a:t>
            </a:r>
            <a:r>
              <a:rPr i="1"/>
              <a:t>sal</a:t>
            </a:r>
            <a:r>
              <a:t> which is close to </a:t>
            </a:r>
            <a:br/>
            <a:r>
              <a:rPr i="1"/>
              <a:t>Salus</a:t>
            </a:r>
            <a:r>
              <a:t> - the goddes of health.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is salt so important?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Salt is </a:t>
            </a:r>
            <a:r>
              <a:rPr b="1"/>
              <a:t>biological necessity</a:t>
            </a:r>
            <a:r>
              <a:t> of human life!</a:t>
            </a:r>
          </a:p>
          <a:p>
            <a:pPr marL="0" indent="0">
              <a:buSzTx/>
              <a:buNone/>
            </a:pPr>
            <a:r>
              <a:t>                      Most of our food </a:t>
            </a:r>
            <a:br/>
            <a:r>
              <a:t>                      already has </a:t>
            </a:r>
            <a:br/>
            <a:r>
              <a:t>                      salt added to it.</a:t>
            </a:r>
          </a:p>
          <a:p>
            <a:pPr marL="0" indent="0" algn="ctr">
              <a:buSzTx/>
              <a:buNone/>
            </a:pPr>
            <a:r>
              <a:t>But … if you bake your own bread or cook your own soup - it’s </a:t>
            </a:r>
            <a:r>
              <a:rPr b="1"/>
              <a:t>immediately obvious</a:t>
            </a:r>
            <a:r>
              <a:t> if you forget it.</a:t>
            </a:r>
          </a:p>
        </p:txBody>
      </p:sp>
      <p:pic>
        <p:nvPicPr>
          <p:cNvPr id="175" name="pasted-imag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866" y="3685773"/>
            <a:ext cx="2275110" cy="2907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0745" y="3793509"/>
            <a:ext cx="4037418" cy="2691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800" u="none" kumimoji="0" normalizeH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