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3"/>
  </p:notesMasterIdLst>
  <p:sldIdLst>
    <p:sldId id="256" r:id="rId3"/>
    <p:sldId id="257" r:id="rId4"/>
    <p:sldId id="267" r:id="rId5"/>
    <p:sldId id="259" r:id="rId6"/>
    <p:sldId id="258" r:id="rId7"/>
    <p:sldId id="266" r:id="rId8"/>
    <p:sldId id="262" r:id="rId9"/>
    <p:sldId id="260" r:id="rId10"/>
    <p:sldId id="265" r:id="rId11"/>
    <p:sldId id="26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00"/>
    <a:srgbClr val="00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>
        <p:scale>
          <a:sx n="76" d="100"/>
          <a:sy n="76" d="100"/>
        </p:scale>
        <p:origin x="-2550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7854CE-78F0-4E71-A768-CB634F06D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bg-BG" altLang="en-US" noProof="0" smtClean="0"/>
              <a:t>Редакт. стил загл. образец</a:t>
            </a:r>
            <a:endParaRPr lang="en-US" altLang="en-U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en-US" noProof="0" smtClean="0"/>
              <a:t>Щракнете за редакция стил подзагл. обр.</a:t>
            </a:r>
            <a:endParaRPr lang="en-US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AAAF7-4AAC-476B-9045-44210C247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776B0-70DE-4AB6-9CA9-E79C1029B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23D9-268B-4E1E-A650-AC0D43E3C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bg-BG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B8E38-2198-4A41-8C18-8E146B02D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D78BC-60A1-436F-9892-94821B16E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A722-4173-4003-9C32-E03C71D1B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F53C4-8C11-427F-8C01-9FBC2052B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4A20E-868C-4E1A-8180-7DEB8C879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7871C-4C01-47D6-91A3-203CAA904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EEF8-0480-4976-A196-33AD9ABDA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BB7A-4C85-40A7-8A1E-2800BF158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F630-1D53-4D05-9A92-90BC4D17B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5FD9D-D9FC-441E-8353-9B687CAE40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FCE5-E4DF-4882-B480-CCDEEFC7F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C9956-5FE8-40F0-B082-45BA558DC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C8922-5A85-43CC-82FF-E3AB4729C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EDBC-9B99-422B-8E7E-CD79E3DA2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89750-EB4E-4DEF-925D-8120F18876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706C4-BC74-4FB0-AFFA-C0003B582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5BF5-6F55-4B08-8564-4C9C3E662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A7CA4-54AD-4B25-81E7-EC0C5B35E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0576-9AEE-4286-BBED-0BFA9670B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Редакт. стил загл. образец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en-US" smtClean="0"/>
              <a:t>Второ ниво</a:t>
            </a:r>
          </a:p>
          <a:p>
            <a:pPr lvl="2"/>
            <a:r>
              <a:rPr lang="bg-BG" altLang="en-US" smtClean="0"/>
              <a:t>Трето ниво</a:t>
            </a:r>
          </a:p>
          <a:p>
            <a:pPr lvl="3"/>
            <a:r>
              <a:rPr lang="bg-BG" altLang="en-US" smtClean="0"/>
              <a:t>Четвърто ниво</a:t>
            </a:r>
          </a:p>
          <a:p>
            <a:pPr lvl="4"/>
            <a:r>
              <a:rPr lang="bg-BG" altLang="en-US" smtClean="0"/>
              <a:t>Пето ниво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659A5E-6B54-4F2C-98D9-82B0075B2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6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bg-BG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1AC59E-9686-4B26-A74A-A4502F5CA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74;&#1072;&#1090;&#1072;%20&#1041;&#1086;&#1088;&#1089;&#1072;%20_%20&#1040;&#1082;&#1090;&#1091;&#1072;&#1083;&#1085;&#1080;%20&#1094;&#1077;&#1085;&#1080;.html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6788" y="1416050"/>
            <a:ext cx="5022850" cy="18161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Bulgarian and imported fruit and vegetables</a:t>
            </a:r>
          </a:p>
        </p:txBody>
      </p:sp>
      <p:sp>
        <p:nvSpPr>
          <p:cNvPr id="5123" name="Текстово поле 2"/>
          <p:cNvSpPr txBox="1">
            <a:spLocks noChangeArrowheads="1"/>
          </p:cNvSpPr>
          <p:nvPr/>
        </p:nvSpPr>
        <p:spPr bwMode="auto">
          <a:xfrm>
            <a:off x="2692400" y="4546600"/>
            <a:ext cx="63642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PREPARED by:</a:t>
            </a:r>
          </a:p>
          <a:p>
            <a:endParaRPr lang="en-US" sz="2000" b="1">
              <a:solidFill>
                <a:srgbClr val="FFFF00"/>
              </a:solidFill>
            </a:endParaRPr>
          </a:p>
          <a:p>
            <a:r>
              <a:rPr lang="en-US" sz="2000" b="1">
                <a:solidFill>
                  <a:srgbClr val="FFFF00"/>
                </a:solidFill>
              </a:rPr>
              <a:t>Kristian, Ivailo and  Teodor</a:t>
            </a:r>
          </a:p>
          <a:p>
            <a:endParaRPr lang="en-US" sz="2000" b="1">
              <a:solidFill>
                <a:srgbClr val="FFFF00"/>
              </a:solidFill>
            </a:endParaRPr>
          </a:p>
          <a:p>
            <a:r>
              <a:rPr lang="en-US" sz="2000" b="1">
                <a:solidFill>
                  <a:srgbClr val="FFFF00"/>
                </a:solidFill>
              </a:rPr>
              <a:t>Profesionalna gimnazia Asen Zlatarov - Vidin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338" y="596900"/>
            <a:ext cx="30114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381375" y="1700213"/>
            <a:ext cx="5624513" cy="2235200"/>
          </a:xfrm>
        </p:spPr>
        <p:txBody>
          <a:bodyPr>
            <a:spAutoFit/>
          </a:bodyPr>
          <a:lstStyle/>
          <a:p>
            <a:pPr marL="0" indent="0" algn="ctr">
              <a:buFontTx/>
              <a:buNone/>
            </a:pPr>
            <a:endParaRPr lang="bg-BG" altLang="en-US" b="1" i="1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</a:pPr>
            <a:endParaRPr lang="bg-BG" altLang="en-US" b="1" i="1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</a:pPr>
            <a:endParaRPr lang="bg-BG" altLang="en-US" b="1" i="1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</a:pPr>
            <a:endParaRPr lang="bg-BG" altLang="en-US" b="1" i="1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b="1" i="1" smtClean="0">
                <a:solidFill>
                  <a:srgbClr val="FFFF00"/>
                </a:solidFill>
              </a:rPr>
              <a:t>THANK YOU FOR YOUR ATTENTION</a:t>
            </a:r>
            <a:endParaRPr lang="bg-BG" altLang="en-US" b="1" i="1" smtClean="0">
              <a:solidFill>
                <a:srgbClr val="FFFF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6763" y="447675"/>
            <a:ext cx="30114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274638"/>
            <a:ext cx="3406775" cy="55880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FFFF00"/>
                </a:solidFill>
              </a:rPr>
              <a:t>Cucumbers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3" y="1177925"/>
            <a:ext cx="8920162" cy="4948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Local-The p</a:t>
            </a:r>
            <a:r>
              <a:rPr lang="en-US" dirty="0" smtClean="0">
                <a:solidFill>
                  <a:srgbClr val="FFFF00"/>
                </a:solidFill>
              </a:rPr>
              <a:t>rice for one kg: </a:t>
            </a:r>
            <a:r>
              <a:rPr lang="bg-BG" dirty="0" smtClean="0">
                <a:solidFill>
                  <a:srgbClr val="FFFF00"/>
                </a:solidFill>
              </a:rPr>
              <a:t>2,60 </a:t>
            </a:r>
            <a:r>
              <a:rPr lang="en-US" dirty="0" smtClean="0">
                <a:solidFill>
                  <a:srgbClr val="FFFF00"/>
                </a:solidFill>
              </a:rPr>
              <a:t>lv</a:t>
            </a:r>
            <a:endParaRPr lang="bg-BG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bg-BG" altLang="en-US" dirty="0" smtClean="0"/>
          </a:p>
          <a:p>
            <a:pPr marL="0" indent="0" eaLnBrk="1" hangingPunct="1">
              <a:buFontTx/>
              <a:buNone/>
              <a:defRPr/>
            </a:pPr>
            <a:endParaRPr lang="bg-BG" altLang="en-US" dirty="0"/>
          </a:p>
          <a:p>
            <a:pPr eaLnBrk="1" hangingPunct="1">
              <a:defRPr/>
            </a:pPr>
            <a:endParaRPr lang="bg-BG" altLang="en-US" dirty="0" smtClean="0">
              <a:solidFill>
                <a:srgbClr val="00CC00"/>
              </a:solidFill>
            </a:endParaRPr>
          </a:p>
          <a:p>
            <a:pPr eaLnBrk="1" hangingPunct="1">
              <a:defRPr/>
            </a:pPr>
            <a:endParaRPr lang="bg-BG" alt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bg-BG" altLang="en-US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bg-BG" alt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bg-BG" altLang="en-US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Imported</a:t>
            </a:r>
            <a:r>
              <a:rPr lang="bg-BG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from Greece-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altLang="en-US" dirty="0" smtClean="0">
                <a:solidFill>
                  <a:srgbClr val="FFFF00"/>
                </a:solidFill>
              </a:rPr>
              <a:t>    </a:t>
            </a:r>
            <a:r>
              <a:rPr lang="en-US" altLang="en-US" dirty="0" smtClean="0">
                <a:solidFill>
                  <a:srgbClr val="FFFF00"/>
                </a:solidFill>
              </a:rPr>
              <a:t>The p</a:t>
            </a:r>
            <a:r>
              <a:rPr lang="en-US" dirty="0" smtClean="0">
                <a:solidFill>
                  <a:srgbClr val="FFFF00"/>
                </a:solidFill>
              </a:rPr>
              <a:t>rice for one kg: </a:t>
            </a:r>
            <a:r>
              <a:rPr lang="bg-BG" dirty="0" smtClean="0">
                <a:solidFill>
                  <a:srgbClr val="FFFF00"/>
                </a:solidFill>
              </a:rPr>
              <a:t>1,</a:t>
            </a:r>
            <a:r>
              <a:rPr lang="en-US" dirty="0" smtClean="0">
                <a:solidFill>
                  <a:srgbClr val="FFFF00"/>
                </a:solidFill>
              </a:rPr>
              <a:t>80</a:t>
            </a:r>
            <a:r>
              <a:rPr lang="bg-BG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lv</a:t>
            </a:r>
            <a:endParaRPr lang="bg-BG" dirty="0" smtClean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445" y="1221983"/>
            <a:ext cx="2676525" cy="1797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445" y="4183847"/>
            <a:ext cx="2676525" cy="1888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5788" y="173038"/>
            <a:ext cx="301148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274638"/>
            <a:ext cx="3406775" cy="55880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FFFF00"/>
                </a:solidFill>
              </a:rPr>
              <a:t>Tomatoes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3" y="1177925"/>
            <a:ext cx="8920162" cy="4948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Local-The p</a:t>
            </a:r>
            <a:r>
              <a:rPr lang="en-US" dirty="0" smtClean="0">
                <a:solidFill>
                  <a:srgbClr val="FFFF00"/>
                </a:solidFill>
              </a:rPr>
              <a:t>rice for one kg: </a:t>
            </a:r>
            <a:r>
              <a:rPr lang="bg-BG" dirty="0" smtClean="0">
                <a:solidFill>
                  <a:srgbClr val="FFFF00"/>
                </a:solidFill>
              </a:rPr>
              <a:t>2,80 </a:t>
            </a:r>
            <a:r>
              <a:rPr lang="en-US" dirty="0" smtClean="0">
                <a:solidFill>
                  <a:srgbClr val="FFFF00"/>
                </a:solidFill>
              </a:rPr>
              <a:t>lv</a:t>
            </a:r>
            <a:endParaRPr lang="bg-BG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bg-BG" altLang="en-US" dirty="0" smtClean="0"/>
          </a:p>
          <a:p>
            <a:pPr marL="0" indent="0" eaLnBrk="1" hangingPunct="1">
              <a:buFontTx/>
              <a:buNone/>
              <a:defRPr/>
            </a:pPr>
            <a:endParaRPr lang="bg-BG" altLang="en-US" dirty="0"/>
          </a:p>
          <a:p>
            <a:pPr eaLnBrk="1" hangingPunct="1">
              <a:defRPr/>
            </a:pPr>
            <a:endParaRPr lang="bg-BG" altLang="en-US" dirty="0" smtClean="0">
              <a:solidFill>
                <a:srgbClr val="00CC00"/>
              </a:solidFill>
            </a:endParaRPr>
          </a:p>
          <a:p>
            <a:pPr eaLnBrk="1" hangingPunct="1">
              <a:defRPr/>
            </a:pPr>
            <a:endParaRPr lang="bg-BG" alt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bg-BG" altLang="en-US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bg-BG" alt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bg-BG" altLang="en-US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Imported</a:t>
            </a:r>
            <a:r>
              <a:rPr lang="bg-BG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from Macedonia</a:t>
            </a:r>
            <a:r>
              <a:rPr lang="bg-BG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-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altLang="en-US" dirty="0" smtClean="0">
                <a:solidFill>
                  <a:srgbClr val="FFFF00"/>
                </a:solidFill>
              </a:rPr>
              <a:t>    </a:t>
            </a:r>
            <a:r>
              <a:rPr lang="en-US" altLang="en-US" dirty="0" smtClean="0">
                <a:solidFill>
                  <a:srgbClr val="FFFF00"/>
                </a:solidFill>
              </a:rPr>
              <a:t>The p</a:t>
            </a:r>
            <a:r>
              <a:rPr lang="en-US" dirty="0" smtClean="0">
                <a:solidFill>
                  <a:srgbClr val="FFFF00"/>
                </a:solidFill>
              </a:rPr>
              <a:t>rice for one kg: </a:t>
            </a:r>
            <a:r>
              <a:rPr lang="bg-BG" dirty="0" smtClean="0">
                <a:solidFill>
                  <a:srgbClr val="FFFF00"/>
                </a:solidFill>
              </a:rPr>
              <a:t>1,</a:t>
            </a:r>
            <a:r>
              <a:rPr lang="en-US" dirty="0" smtClean="0">
                <a:solidFill>
                  <a:srgbClr val="FFFF00"/>
                </a:solidFill>
              </a:rPr>
              <a:t>80</a:t>
            </a:r>
            <a:r>
              <a:rPr lang="bg-BG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lv</a:t>
            </a:r>
            <a:endParaRPr lang="bg-BG" dirty="0" smtClean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8674" y="4196219"/>
            <a:ext cx="2595671" cy="1946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8674" y="1212210"/>
            <a:ext cx="2595671" cy="2174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2575" y="347663"/>
            <a:ext cx="30114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274638"/>
            <a:ext cx="2981325" cy="827087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FFFF00"/>
                </a:solidFill>
              </a:rPr>
              <a:t>Potatoes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065213"/>
            <a:ext cx="8226425" cy="50609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Local-The p</a:t>
            </a:r>
            <a:r>
              <a:rPr lang="en-US" dirty="0" smtClean="0">
                <a:solidFill>
                  <a:srgbClr val="FFFF00"/>
                </a:solidFill>
              </a:rPr>
              <a:t>rice for one kg: </a:t>
            </a:r>
            <a:r>
              <a:rPr lang="bg-BG" dirty="0" smtClean="0">
                <a:solidFill>
                  <a:srgbClr val="FFFF00"/>
                </a:solidFill>
              </a:rPr>
              <a:t>1,10 </a:t>
            </a:r>
            <a:r>
              <a:rPr lang="en-US" dirty="0" smtClean="0">
                <a:solidFill>
                  <a:srgbClr val="FFFF00"/>
                </a:solidFill>
              </a:rPr>
              <a:t>lv</a:t>
            </a:r>
            <a:endParaRPr lang="bg-BG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bg-BG" altLang="en-US" dirty="0" smtClean="0"/>
          </a:p>
          <a:p>
            <a:pPr marL="0" indent="0">
              <a:buFontTx/>
              <a:buNone/>
              <a:defRPr/>
            </a:pPr>
            <a:endParaRPr lang="bg-BG" altLang="en-US" dirty="0" smtClean="0"/>
          </a:p>
          <a:p>
            <a:pPr>
              <a:defRPr/>
            </a:pPr>
            <a:endParaRPr lang="bg-BG" altLang="en-US" dirty="0" smtClean="0">
              <a:solidFill>
                <a:srgbClr val="00CC00"/>
              </a:solidFill>
            </a:endParaRPr>
          </a:p>
          <a:p>
            <a:pPr>
              <a:defRPr/>
            </a:pPr>
            <a:endParaRPr lang="bg-BG" alt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bg-BG" altLang="en-US" dirty="0">
              <a:solidFill>
                <a:srgbClr val="FFFF00"/>
              </a:solidFill>
            </a:endParaRPr>
          </a:p>
          <a:p>
            <a:pPr>
              <a:defRPr/>
            </a:pPr>
            <a:endParaRPr lang="bg-BG" alt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bg-BG" alt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Imported</a:t>
            </a:r>
            <a:r>
              <a:rPr lang="bg-BG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from G</a:t>
            </a:r>
            <a:r>
              <a:rPr lang="en-US" altLang="en-US" dirty="0">
                <a:solidFill>
                  <a:srgbClr val="FFFF00"/>
                </a:solidFill>
              </a:rPr>
              <a:t>e</a:t>
            </a:r>
            <a:r>
              <a:rPr lang="en-US" altLang="en-US" dirty="0" smtClean="0">
                <a:solidFill>
                  <a:srgbClr val="FFFF00"/>
                </a:solidFill>
              </a:rPr>
              <a:t>rmany-</a:t>
            </a:r>
          </a:p>
          <a:p>
            <a:pPr marL="0" indent="0">
              <a:buFontTx/>
              <a:buNone/>
              <a:defRPr/>
            </a:pPr>
            <a:r>
              <a:rPr lang="bg-BG" altLang="en-US" dirty="0" smtClean="0">
                <a:solidFill>
                  <a:srgbClr val="FFFF00"/>
                </a:solidFill>
              </a:rPr>
              <a:t>    </a:t>
            </a:r>
            <a:r>
              <a:rPr lang="en-US" altLang="en-US" dirty="0" smtClean="0">
                <a:solidFill>
                  <a:srgbClr val="FFFF00"/>
                </a:solidFill>
              </a:rPr>
              <a:t>The p</a:t>
            </a:r>
            <a:r>
              <a:rPr lang="en-US" dirty="0" smtClean="0">
                <a:solidFill>
                  <a:srgbClr val="FFFF00"/>
                </a:solidFill>
              </a:rPr>
              <a:t>rice for one kg: </a:t>
            </a:r>
            <a:r>
              <a:rPr lang="en-US" dirty="0">
                <a:solidFill>
                  <a:srgbClr val="FFFF00"/>
                </a:solidFill>
              </a:rPr>
              <a:t>0</a:t>
            </a:r>
            <a:r>
              <a:rPr lang="bg-BG" dirty="0" smtClean="0">
                <a:solidFill>
                  <a:srgbClr val="FFFF00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89</a:t>
            </a:r>
            <a:r>
              <a:rPr lang="bg-BG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lv</a:t>
            </a:r>
            <a:endParaRPr lang="bg-BG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168139"/>
            <a:ext cx="2563813" cy="1763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1851" y="4204970"/>
            <a:ext cx="2668478" cy="171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4175" y="347663"/>
            <a:ext cx="30114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2825750" cy="614362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FFFF00"/>
                </a:solidFill>
              </a:rPr>
              <a:t>Apples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455613" y="976313"/>
            <a:ext cx="8226425" cy="51498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Local</a:t>
            </a:r>
            <a:r>
              <a:rPr lang="bg-BG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-</a:t>
            </a:r>
            <a:r>
              <a:rPr lang="bg-BG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The price for one kg: </a:t>
            </a:r>
            <a:r>
              <a:rPr lang="bg-BG" altLang="en-US" dirty="0" smtClean="0">
                <a:solidFill>
                  <a:srgbClr val="FFFF00"/>
                </a:solidFill>
              </a:rPr>
              <a:t>1,40 </a:t>
            </a:r>
            <a:r>
              <a:rPr lang="en-US" altLang="en-US" dirty="0" smtClean="0">
                <a:solidFill>
                  <a:srgbClr val="FFFF00"/>
                </a:solidFill>
              </a:rPr>
              <a:t>lv</a:t>
            </a:r>
            <a:endParaRPr lang="bg-BG" alt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endParaRPr lang="bg-BG" altLang="en-US" dirty="0" smtClean="0">
              <a:solidFill>
                <a:srgbClr val="00CC00"/>
              </a:solidFill>
            </a:endParaRPr>
          </a:p>
          <a:p>
            <a:pPr>
              <a:defRPr/>
            </a:pPr>
            <a:endParaRPr lang="bg-BG" alt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bg-BG" altLang="en-US" dirty="0">
              <a:solidFill>
                <a:srgbClr val="FFFF00"/>
              </a:solidFill>
            </a:endParaRPr>
          </a:p>
          <a:p>
            <a:pPr>
              <a:defRPr/>
            </a:pPr>
            <a:endParaRPr lang="bg-BG" alt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bg-BG" alt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Imported</a:t>
            </a:r>
            <a:r>
              <a:rPr lang="bg-BG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from Greece-</a:t>
            </a:r>
          </a:p>
          <a:p>
            <a:pPr marL="0" indent="0">
              <a:buFontTx/>
              <a:buNone/>
              <a:defRPr/>
            </a:pPr>
            <a:r>
              <a:rPr lang="bg-BG" altLang="en-US" dirty="0" smtClean="0">
                <a:solidFill>
                  <a:srgbClr val="FFFF00"/>
                </a:solidFill>
              </a:rPr>
              <a:t>    </a:t>
            </a:r>
            <a:r>
              <a:rPr lang="en-US" altLang="en-US" dirty="0" smtClean="0">
                <a:solidFill>
                  <a:srgbClr val="FFFF00"/>
                </a:solidFill>
              </a:rPr>
              <a:t>The price for one kg: </a:t>
            </a:r>
            <a:r>
              <a:rPr lang="bg-BG" altLang="en-US" dirty="0" smtClean="0">
                <a:solidFill>
                  <a:srgbClr val="FFFF00"/>
                </a:solidFill>
              </a:rPr>
              <a:t>1,20 </a:t>
            </a:r>
            <a:r>
              <a:rPr lang="en-US" altLang="en-US" dirty="0" smtClean="0">
                <a:solidFill>
                  <a:srgbClr val="FFFF00"/>
                </a:solidFill>
              </a:rPr>
              <a:t>lv</a:t>
            </a:r>
            <a:endParaRPr lang="bg-BG" alt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4126" y="4296427"/>
            <a:ext cx="2493298" cy="1753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4126" y="1123320"/>
            <a:ext cx="2356099" cy="2081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8150" y="309563"/>
            <a:ext cx="30114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2825750" cy="614362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FFFF00"/>
                </a:solidFill>
              </a:rPr>
              <a:t>Pears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455613" y="976313"/>
            <a:ext cx="8437562" cy="51498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Local</a:t>
            </a:r>
            <a:r>
              <a:rPr lang="bg-BG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-</a:t>
            </a:r>
            <a:r>
              <a:rPr lang="bg-BG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The price for one kg: </a:t>
            </a:r>
            <a:r>
              <a:rPr lang="bg-BG" altLang="en-US" dirty="0" smtClean="0">
                <a:solidFill>
                  <a:srgbClr val="FFFF00"/>
                </a:solidFill>
              </a:rPr>
              <a:t>4,00 </a:t>
            </a:r>
            <a:r>
              <a:rPr lang="en-US" altLang="en-US" dirty="0" smtClean="0">
                <a:solidFill>
                  <a:srgbClr val="FFFF00"/>
                </a:solidFill>
              </a:rPr>
              <a:t>lv</a:t>
            </a:r>
            <a:endParaRPr lang="bg-BG" alt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endParaRPr lang="bg-BG" altLang="en-US" dirty="0" smtClean="0">
              <a:solidFill>
                <a:srgbClr val="00CC00"/>
              </a:solidFill>
            </a:endParaRPr>
          </a:p>
          <a:p>
            <a:pPr>
              <a:defRPr/>
            </a:pPr>
            <a:endParaRPr lang="bg-BG" alt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bg-BG" altLang="en-US" dirty="0">
              <a:solidFill>
                <a:srgbClr val="FFFF00"/>
              </a:solidFill>
            </a:endParaRPr>
          </a:p>
          <a:p>
            <a:pPr>
              <a:defRPr/>
            </a:pPr>
            <a:endParaRPr lang="bg-BG" alt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bg-BG" alt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Imported</a:t>
            </a:r>
            <a:r>
              <a:rPr lang="bg-BG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from Greece-</a:t>
            </a:r>
          </a:p>
          <a:p>
            <a:pPr marL="0" indent="0">
              <a:buFontTx/>
              <a:buNone/>
              <a:defRPr/>
            </a:pPr>
            <a:r>
              <a:rPr lang="bg-BG" altLang="en-US" dirty="0" smtClean="0">
                <a:solidFill>
                  <a:srgbClr val="FFFF00"/>
                </a:solidFill>
              </a:rPr>
              <a:t>    </a:t>
            </a:r>
            <a:r>
              <a:rPr lang="en-US" altLang="en-US" dirty="0" smtClean="0">
                <a:solidFill>
                  <a:srgbClr val="FFFF00"/>
                </a:solidFill>
              </a:rPr>
              <a:t>The price for one kg: </a:t>
            </a:r>
            <a:r>
              <a:rPr lang="bg-BG" altLang="en-US" dirty="0" smtClean="0">
                <a:solidFill>
                  <a:srgbClr val="FFFF00"/>
                </a:solidFill>
              </a:rPr>
              <a:t>2,80 </a:t>
            </a:r>
            <a:r>
              <a:rPr lang="en-US" altLang="en-US" dirty="0" smtClean="0">
                <a:solidFill>
                  <a:srgbClr val="FFFF00"/>
                </a:solidFill>
              </a:rPr>
              <a:t>lv</a:t>
            </a:r>
            <a:endParaRPr lang="bg-BG" alt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1707" y="1069909"/>
            <a:ext cx="2743199" cy="1698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8490" y="4221271"/>
            <a:ext cx="2786416" cy="1703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3738" y="296863"/>
            <a:ext cx="301148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457575" y="676275"/>
            <a:ext cx="5410200" cy="56372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On Bulgarian market there are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FontTx/>
              <a:buNone/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Tomatoes from 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pain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 </a:t>
            </a:r>
            <a:r>
              <a:rPr lang="en-US" dirty="0" smtClean="0"/>
              <a:t>0.</a:t>
            </a:r>
            <a:r>
              <a:rPr lang="ru-RU" dirty="0" smtClean="0"/>
              <a:t>75 – </a:t>
            </a:r>
            <a:r>
              <a:rPr lang="en-US" dirty="0" smtClean="0"/>
              <a:t>0.</a:t>
            </a:r>
            <a:r>
              <a:rPr lang="ru-RU" dirty="0" smtClean="0"/>
              <a:t>89</a:t>
            </a:r>
            <a:r>
              <a:rPr lang="en-US" dirty="0" smtClean="0"/>
              <a:t> euros</a:t>
            </a:r>
            <a:r>
              <a:rPr lang="ru-RU" dirty="0" smtClean="0"/>
              <a:t> ,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Cabbage from Macedonia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/>
              <a:t> </a:t>
            </a:r>
            <a:r>
              <a:rPr lang="en-US" dirty="0" smtClean="0"/>
              <a:t>0.</a:t>
            </a:r>
            <a:r>
              <a:rPr lang="ru-RU" dirty="0" smtClean="0"/>
              <a:t>24</a:t>
            </a:r>
            <a:r>
              <a:rPr lang="en-US" dirty="0" smtClean="0"/>
              <a:t> euros</a:t>
            </a:r>
            <a:r>
              <a:rPr lang="ru-RU" dirty="0" smtClean="0"/>
              <a:t> ,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Red peppers from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lbania</a:t>
            </a:r>
            <a:r>
              <a:rPr lang="ru-RU" dirty="0" smtClean="0">
                <a:solidFill>
                  <a:srgbClr val="FFFF00"/>
                </a:solidFill>
              </a:rPr>
              <a:t> – </a:t>
            </a:r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en-US" dirty="0" smtClean="0"/>
              <a:t>0.</a:t>
            </a:r>
            <a:r>
              <a:rPr lang="ru-RU" dirty="0" smtClean="0"/>
              <a:t>89 </a:t>
            </a:r>
            <a:r>
              <a:rPr lang="en-US" dirty="0" smtClean="0"/>
              <a:t>euros</a:t>
            </a:r>
            <a:r>
              <a:rPr lang="ru-RU" dirty="0" smtClean="0"/>
              <a:t>,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Pumpkins from Serbia</a:t>
            </a:r>
            <a:r>
              <a:rPr lang="ru-RU" dirty="0" smtClean="0">
                <a:solidFill>
                  <a:srgbClr val="FFFF00"/>
                </a:solidFill>
              </a:rPr>
              <a:t> – 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en-US" dirty="0" smtClean="0"/>
              <a:t>0.</a:t>
            </a:r>
            <a:r>
              <a:rPr lang="ru-RU" dirty="0" smtClean="0"/>
              <a:t>17 </a:t>
            </a:r>
            <a:r>
              <a:rPr lang="en-US" dirty="0" smtClean="0"/>
              <a:t>euros</a:t>
            </a:r>
            <a:r>
              <a:rPr lang="ru-RU" dirty="0" smtClean="0"/>
              <a:t>,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Apples from Poland</a:t>
            </a:r>
            <a:r>
              <a:rPr lang="ru-RU" dirty="0" smtClean="0">
                <a:solidFill>
                  <a:srgbClr val="FFFF00"/>
                </a:solidFill>
              </a:rPr>
              <a:t> – 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en-US" dirty="0" smtClean="0"/>
              <a:t>between</a:t>
            </a:r>
            <a:r>
              <a:rPr lang="ru-RU" dirty="0" smtClean="0"/>
              <a:t> </a:t>
            </a:r>
            <a:r>
              <a:rPr lang="en-US" dirty="0" smtClean="0"/>
              <a:t>0.</a:t>
            </a:r>
            <a:r>
              <a:rPr lang="ru-RU" dirty="0" smtClean="0"/>
              <a:t>23 </a:t>
            </a:r>
            <a:r>
              <a:rPr lang="en-US" dirty="0" smtClean="0"/>
              <a:t>or</a:t>
            </a:r>
            <a:r>
              <a:rPr lang="ru-RU" dirty="0" smtClean="0"/>
              <a:t> </a:t>
            </a:r>
            <a:r>
              <a:rPr lang="en-US" dirty="0" smtClean="0"/>
              <a:t>0.</a:t>
            </a:r>
            <a:r>
              <a:rPr lang="ru-RU" dirty="0" smtClean="0"/>
              <a:t>35</a:t>
            </a:r>
            <a:r>
              <a:rPr lang="en-US" dirty="0" smtClean="0"/>
              <a:t> euros per kg</a:t>
            </a:r>
            <a:r>
              <a:rPr lang="ru-RU" dirty="0" smtClean="0"/>
              <a:t>.</a:t>
            </a:r>
            <a:endParaRPr lang="bg-BG" altLang="en-US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9463" y="373063"/>
            <a:ext cx="301148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4438" cy="4525963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Bulgarians buy imported fruit and vegetables that are grown artificially, but at this point Bulgarian production is naturally grown and environmentally friendly.</a:t>
            </a:r>
          </a:p>
          <a:p>
            <a:endParaRPr lang="bg-BG" altLang="en-US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850" y="460375"/>
            <a:ext cx="30114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ово поле 2">
            <a:hlinkClick r:id="rId2" action="ppaction://hlinksldjump" tooltip="http://novataborsa.com/borsa/market"/>
          </p:cNvPr>
          <p:cNvSpPr txBox="1">
            <a:spLocks noChangeArrowheads="1"/>
          </p:cNvSpPr>
          <p:nvPr/>
        </p:nvSpPr>
        <p:spPr bwMode="auto">
          <a:xfrm>
            <a:off x="3997325" y="2595563"/>
            <a:ext cx="4835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3315" name="Текстово поле 4"/>
          <p:cNvSpPr txBox="1">
            <a:spLocks noChangeArrowheads="1"/>
          </p:cNvSpPr>
          <p:nvPr/>
        </p:nvSpPr>
        <p:spPr bwMode="auto">
          <a:xfrm>
            <a:off x="3281363" y="776288"/>
            <a:ext cx="539908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altLang="en-US"/>
              <a:t>     </a:t>
            </a:r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r>
              <a:rPr lang="en-US" altLang="en-US"/>
              <a:t>Actual prices of Bulgarian Stock Exchange</a:t>
            </a:r>
            <a:r>
              <a:rPr lang="bg-BG" altLang="en-US"/>
              <a:t>:</a:t>
            </a:r>
          </a:p>
          <a:p>
            <a:pPr algn="ctr"/>
            <a:endParaRPr lang="bg-BG" altLang="en-US"/>
          </a:p>
          <a:p>
            <a:pPr algn="ctr"/>
            <a:endParaRPr lang="bg-BG" altLang="en-US"/>
          </a:p>
          <a:p>
            <a:pPr algn="ctr"/>
            <a:r>
              <a:rPr lang="en-US" altLang="en-US" sz="2400">
                <a:hlinkClick r:id="rId3" action="ppaction://hlinkfile"/>
              </a:rPr>
              <a:t>http://novataborsa.com/borsa/market</a:t>
            </a:r>
            <a:endParaRPr lang="en-US" altLang="en-US" sz="2400"/>
          </a:p>
          <a:p>
            <a:endParaRPr lang="bg-BG" altLang="en-US"/>
          </a:p>
          <a:p>
            <a:endParaRPr lang="bg-BG" alt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8163" y="447675"/>
            <a:ext cx="30114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4974_slide">
  <a:themeElements>
    <a:clrScheme name="Office тема 2">
      <a:dk1>
        <a:srgbClr val="000000"/>
      </a:dk1>
      <a:lt1>
        <a:srgbClr val="FFFFFF"/>
      </a:lt1>
      <a:dk2>
        <a:srgbClr val="663333"/>
      </a:dk2>
      <a:lt2>
        <a:srgbClr val="FFFFFF"/>
      </a:lt2>
      <a:accent1>
        <a:srgbClr val="F29B61"/>
      </a:accent1>
      <a:accent2>
        <a:srgbClr val="F26DBB"/>
      </a:accent2>
      <a:accent3>
        <a:srgbClr val="B8ADAD"/>
      </a:accent3>
      <a:accent4>
        <a:srgbClr val="DADADA"/>
      </a:accent4>
      <a:accent5>
        <a:srgbClr val="F7CBB7"/>
      </a:accent5>
      <a:accent6>
        <a:srgbClr val="DB62A9"/>
      </a:accent6>
      <a:hlink>
        <a:srgbClr val="F28585"/>
      </a:hlink>
      <a:folHlink>
        <a:srgbClr val="DF99FF"/>
      </a:folHlink>
    </a:clrScheme>
    <a:fontScheme name="Office тем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тема 1">
        <a:dk1>
          <a:srgbClr val="000000"/>
        </a:dk1>
        <a:lt1>
          <a:srgbClr val="FFFFFF"/>
        </a:lt1>
        <a:dk2>
          <a:srgbClr val="663333"/>
        </a:dk2>
        <a:lt2>
          <a:srgbClr val="FFFFFF"/>
        </a:lt2>
        <a:accent1>
          <a:srgbClr val="E65C5C"/>
        </a:accent1>
        <a:accent2>
          <a:srgbClr val="E65C78"/>
        </a:accent2>
        <a:accent3>
          <a:srgbClr val="B8ADAD"/>
        </a:accent3>
        <a:accent4>
          <a:srgbClr val="DADADA"/>
        </a:accent4>
        <a:accent5>
          <a:srgbClr val="F0B5B5"/>
        </a:accent5>
        <a:accent6>
          <a:srgbClr val="D0536C"/>
        </a:accent6>
        <a:hlink>
          <a:srgbClr val="FF8080"/>
        </a:hlink>
        <a:folHlink>
          <a:srgbClr val="FF8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2">
        <a:dk1>
          <a:srgbClr val="000000"/>
        </a:dk1>
        <a:lt1>
          <a:srgbClr val="FFFFFF"/>
        </a:lt1>
        <a:dk2>
          <a:srgbClr val="663333"/>
        </a:dk2>
        <a:lt2>
          <a:srgbClr val="FFFFFF"/>
        </a:lt2>
        <a:accent1>
          <a:srgbClr val="F29B61"/>
        </a:accent1>
        <a:accent2>
          <a:srgbClr val="F26DBB"/>
        </a:accent2>
        <a:accent3>
          <a:srgbClr val="B8ADAD"/>
        </a:accent3>
        <a:accent4>
          <a:srgbClr val="DADADA"/>
        </a:accent4>
        <a:accent5>
          <a:srgbClr val="F7CBB7"/>
        </a:accent5>
        <a:accent6>
          <a:srgbClr val="DB62A9"/>
        </a:accent6>
        <a:hlink>
          <a:srgbClr val="F28585"/>
        </a:hlink>
        <a:folHlink>
          <a:srgbClr val="DF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3">
        <a:dk1>
          <a:srgbClr val="000000"/>
        </a:dk1>
        <a:lt1>
          <a:srgbClr val="FFFFFF"/>
        </a:lt1>
        <a:dk2>
          <a:srgbClr val="663333"/>
        </a:dk2>
        <a:lt2>
          <a:srgbClr val="FFFFFF"/>
        </a:lt2>
        <a:accent1>
          <a:srgbClr val="A3CC29"/>
        </a:accent1>
        <a:accent2>
          <a:srgbClr val="F27979"/>
        </a:accent2>
        <a:accent3>
          <a:srgbClr val="B8ADAD"/>
        </a:accent3>
        <a:accent4>
          <a:srgbClr val="DADADA"/>
        </a:accent4>
        <a:accent5>
          <a:srgbClr val="CEE2AC"/>
        </a:accent5>
        <a:accent6>
          <a:srgbClr val="DB6D6D"/>
        </a:accent6>
        <a:hlink>
          <a:srgbClr val="D9D957"/>
        </a:hlink>
        <a:folHlink>
          <a:srgbClr val="8AC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4">
        <a:dk1>
          <a:srgbClr val="000000"/>
        </a:dk1>
        <a:lt1>
          <a:srgbClr val="FFFFFF"/>
        </a:lt1>
        <a:dk2>
          <a:srgbClr val="663333"/>
        </a:dk2>
        <a:lt2>
          <a:srgbClr val="FFFFFF"/>
        </a:lt2>
        <a:accent1>
          <a:srgbClr val="D9B62B"/>
        </a:accent1>
        <a:accent2>
          <a:srgbClr val="98CE4B"/>
        </a:accent2>
        <a:accent3>
          <a:srgbClr val="B8ADAD"/>
        </a:accent3>
        <a:accent4>
          <a:srgbClr val="DADADA"/>
        </a:accent4>
        <a:accent5>
          <a:srgbClr val="E9D7AC"/>
        </a:accent5>
        <a:accent6>
          <a:srgbClr val="89BA43"/>
        </a:accent6>
        <a:hlink>
          <a:srgbClr val="B5A6FF"/>
        </a:hlink>
        <a:folHlink>
          <a:srgbClr val="F285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5C5C"/>
        </a:accent1>
        <a:accent2>
          <a:srgbClr val="E65C78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0536C"/>
        </a:accent6>
        <a:hlink>
          <a:srgbClr val="FF8080"/>
        </a:hlink>
        <a:folHlink>
          <a:srgbClr val="FF8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9B61"/>
        </a:accent1>
        <a:accent2>
          <a:srgbClr val="F26DBB"/>
        </a:accent2>
        <a:accent3>
          <a:srgbClr val="FFFFFF"/>
        </a:accent3>
        <a:accent4>
          <a:srgbClr val="000000"/>
        </a:accent4>
        <a:accent5>
          <a:srgbClr val="F7CBB7"/>
        </a:accent5>
        <a:accent6>
          <a:srgbClr val="DB62A9"/>
        </a:accent6>
        <a:hlink>
          <a:srgbClr val="F28585"/>
        </a:hlink>
        <a:folHlink>
          <a:srgbClr val="DF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3CC29"/>
        </a:accent1>
        <a:accent2>
          <a:srgbClr val="F27979"/>
        </a:accent2>
        <a:accent3>
          <a:srgbClr val="FFFFFF"/>
        </a:accent3>
        <a:accent4>
          <a:srgbClr val="000000"/>
        </a:accent4>
        <a:accent5>
          <a:srgbClr val="CEE2AC"/>
        </a:accent5>
        <a:accent6>
          <a:srgbClr val="DB6D6D"/>
        </a:accent6>
        <a:hlink>
          <a:srgbClr val="D9D957"/>
        </a:hlink>
        <a:folHlink>
          <a:srgbClr val="8ACF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9B62B"/>
        </a:accent1>
        <a:accent2>
          <a:srgbClr val="98CE4B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89BA43"/>
        </a:accent6>
        <a:hlink>
          <a:srgbClr val="B5A6FF"/>
        </a:hlink>
        <a:folHlink>
          <a:srgbClr val="F285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663333"/>
      </a:dk2>
      <a:lt2>
        <a:srgbClr val="FFFFFF"/>
      </a:lt2>
      <a:accent1>
        <a:srgbClr val="F29B61"/>
      </a:accent1>
      <a:accent2>
        <a:srgbClr val="F26DBB"/>
      </a:accent2>
      <a:accent3>
        <a:srgbClr val="B8ADAD"/>
      </a:accent3>
      <a:accent4>
        <a:srgbClr val="DADADA"/>
      </a:accent4>
      <a:accent5>
        <a:srgbClr val="F7CBB7"/>
      </a:accent5>
      <a:accent6>
        <a:srgbClr val="DB62A9"/>
      </a:accent6>
      <a:hlink>
        <a:srgbClr val="F28585"/>
      </a:hlink>
      <a:folHlink>
        <a:srgbClr val="DF99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663333"/>
        </a:dk2>
        <a:lt2>
          <a:srgbClr val="FFFFFF"/>
        </a:lt2>
        <a:accent1>
          <a:srgbClr val="E65C5C"/>
        </a:accent1>
        <a:accent2>
          <a:srgbClr val="E65C78"/>
        </a:accent2>
        <a:accent3>
          <a:srgbClr val="B8ADAD"/>
        </a:accent3>
        <a:accent4>
          <a:srgbClr val="DADADA"/>
        </a:accent4>
        <a:accent5>
          <a:srgbClr val="F0B5B5"/>
        </a:accent5>
        <a:accent6>
          <a:srgbClr val="D0536C"/>
        </a:accent6>
        <a:hlink>
          <a:srgbClr val="FF8080"/>
        </a:hlink>
        <a:folHlink>
          <a:srgbClr val="FF8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663333"/>
        </a:dk2>
        <a:lt2>
          <a:srgbClr val="FFFFFF"/>
        </a:lt2>
        <a:accent1>
          <a:srgbClr val="F29B61"/>
        </a:accent1>
        <a:accent2>
          <a:srgbClr val="F26DBB"/>
        </a:accent2>
        <a:accent3>
          <a:srgbClr val="B8ADAD"/>
        </a:accent3>
        <a:accent4>
          <a:srgbClr val="DADADA"/>
        </a:accent4>
        <a:accent5>
          <a:srgbClr val="F7CBB7"/>
        </a:accent5>
        <a:accent6>
          <a:srgbClr val="DB62A9"/>
        </a:accent6>
        <a:hlink>
          <a:srgbClr val="F28585"/>
        </a:hlink>
        <a:folHlink>
          <a:srgbClr val="DF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663333"/>
        </a:dk2>
        <a:lt2>
          <a:srgbClr val="FFFFFF"/>
        </a:lt2>
        <a:accent1>
          <a:srgbClr val="A3CC29"/>
        </a:accent1>
        <a:accent2>
          <a:srgbClr val="F27979"/>
        </a:accent2>
        <a:accent3>
          <a:srgbClr val="B8ADAD"/>
        </a:accent3>
        <a:accent4>
          <a:srgbClr val="DADADA"/>
        </a:accent4>
        <a:accent5>
          <a:srgbClr val="CEE2AC"/>
        </a:accent5>
        <a:accent6>
          <a:srgbClr val="DB6D6D"/>
        </a:accent6>
        <a:hlink>
          <a:srgbClr val="D9D957"/>
        </a:hlink>
        <a:folHlink>
          <a:srgbClr val="8AC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663333"/>
        </a:dk2>
        <a:lt2>
          <a:srgbClr val="FFFFFF"/>
        </a:lt2>
        <a:accent1>
          <a:srgbClr val="D9B62B"/>
        </a:accent1>
        <a:accent2>
          <a:srgbClr val="98CE4B"/>
        </a:accent2>
        <a:accent3>
          <a:srgbClr val="B8ADAD"/>
        </a:accent3>
        <a:accent4>
          <a:srgbClr val="DADADA"/>
        </a:accent4>
        <a:accent5>
          <a:srgbClr val="E9D7AC"/>
        </a:accent5>
        <a:accent6>
          <a:srgbClr val="89BA43"/>
        </a:accent6>
        <a:hlink>
          <a:srgbClr val="B5A6FF"/>
        </a:hlink>
        <a:folHlink>
          <a:srgbClr val="F285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5C5C"/>
        </a:accent1>
        <a:accent2>
          <a:srgbClr val="E65C78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0536C"/>
        </a:accent6>
        <a:hlink>
          <a:srgbClr val="FF8080"/>
        </a:hlink>
        <a:folHlink>
          <a:srgbClr val="FF8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9B61"/>
        </a:accent1>
        <a:accent2>
          <a:srgbClr val="F26DBB"/>
        </a:accent2>
        <a:accent3>
          <a:srgbClr val="FFFFFF"/>
        </a:accent3>
        <a:accent4>
          <a:srgbClr val="000000"/>
        </a:accent4>
        <a:accent5>
          <a:srgbClr val="F7CBB7"/>
        </a:accent5>
        <a:accent6>
          <a:srgbClr val="DB62A9"/>
        </a:accent6>
        <a:hlink>
          <a:srgbClr val="F28585"/>
        </a:hlink>
        <a:folHlink>
          <a:srgbClr val="DF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3CC29"/>
        </a:accent1>
        <a:accent2>
          <a:srgbClr val="F27979"/>
        </a:accent2>
        <a:accent3>
          <a:srgbClr val="FFFFFF"/>
        </a:accent3>
        <a:accent4>
          <a:srgbClr val="000000"/>
        </a:accent4>
        <a:accent5>
          <a:srgbClr val="CEE2AC"/>
        </a:accent5>
        <a:accent6>
          <a:srgbClr val="DB6D6D"/>
        </a:accent6>
        <a:hlink>
          <a:srgbClr val="D9D957"/>
        </a:hlink>
        <a:folHlink>
          <a:srgbClr val="8ACF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9B62B"/>
        </a:accent1>
        <a:accent2>
          <a:srgbClr val="98CE4B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89BA43"/>
        </a:accent6>
        <a:hlink>
          <a:srgbClr val="B5A6FF"/>
        </a:hlink>
        <a:folHlink>
          <a:srgbClr val="F285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тем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ind_4974_slide</Template>
  <TotalTime>147</TotalTime>
  <Words>236</Words>
  <Application>Microsoft Office PowerPoint</Application>
  <PresentationFormat>On-screen Show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</vt:lpstr>
      <vt:lpstr>ind_4974_slide</vt:lpstr>
      <vt:lpstr>1_Default Design</vt:lpstr>
      <vt:lpstr>Bulgarian and imported fruit and vegetables</vt:lpstr>
      <vt:lpstr>Cucumbers</vt:lpstr>
      <vt:lpstr>Tomatoes</vt:lpstr>
      <vt:lpstr>Potatoes</vt:lpstr>
      <vt:lpstr>Apples</vt:lpstr>
      <vt:lpstr>Pears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Eli</dc:creator>
  <cp:lastModifiedBy>owner</cp:lastModifiedBy>
  <cp:revision>40</cp:revision>
  <dcterms:created xsi:type="dcterms:W3CDTF">2013-11-28T19:38:42Z</dcterms:created>
  <dcterms:modified xsi:type="dcterms:W3CDTF">2016-04-20T19:58:38Z</dcterms:modified>
</cp:coreProperties>
</file>