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5" name="Shape 35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dk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l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Danube region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99" y="3894962"/>
            <a:ext cx="2912150" cy="8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249" y="3827074"/>
            <a:ext cx="2912150" cy="11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9041" y="3564962"/>
            <a:ext cx="2132375" cy="14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uropa Landkarte Illustration Kunst Druck Poster Digitaldruck Reise laender Deutschland Schweden Frankreich Italien Spanien Lernen Kinder: " id="52" name="Shape 52"/>
          <p:cNvPicPr preferRelativeResize="0"/>
          <p:nvPr/>
        </p:nvPicPr>
        <p:blipFill rotWithShape="1">
          <a:blip r:embed="rId3">
            <a:alphaModFix/>
          </a:blip>
          <a:srcRect b="11715" l="0" r="0" t="49821"/>
          <a:stretch/>
        </p:blipFill>
        <p:spPr>
          <a:xfrm>
            <a:off x="0" y="1155000"/>
            <a:ext cx="9143999" cy="39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l"/>
              <a:t>Why are we here?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Divided and united - several times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sl"/>
              <a:t>Europe has been divided too many times throughout the history …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sl"/>
              <a:t>… but it never paid off.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20598" l="0" r="0" t="6355"/>
          <a:stretch/>
        </p:blipFill>
        <p:spPr>
          <a:xfrm>
            <a:off x="2449675" y="2387450"/>
            <a:ext cx="4244649" cy="20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7050"/>
            <a:ext cx="9144000" cy="39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Why is free trade better alternative?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1385300"/>
            <a:ext cx="5270775" cy="2559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sl">
                <a:solidFill>
                  <a:srgbClr val="FFFFFF"/>
                </a:solidFill>
              </a:rPr>
              <a:t>Because free trade fosters: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sl">
                <a:solidFill>
                  <a:srgbClr val="FFFFFF"/>
                </a:solidFill>
              </a:rPr>
              <a:t>lower prices,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sl">
                <a:solidFill>
                  <a:srgbClr val="FFFFFF"/>
                </a:solidFill>
              </a:rPr>
              <a:t>increase of exports,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b="1" lang="sl">
                <a:solidFill>
                  <a:srgbClr val="FFFFFF"/>
                </a:solidFill>
              </a:rPr>
              <a:t>economies of scale,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b="1" lang="sl">
                <a:solidFill>
                  <a:srgbClr val="FFFFFF"/>
                </a:solidFill>
              </a:rPr>
              <a:t>increased competition.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But it does not happen by itself ...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5359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/>
              <a:t>The more you know about your neighbours </a:t>
            </a:r>
            <a:br>
              <a:rPr lang="sl"/>
            </a:br>
            <a:r>
              <a:rPr lang="sl"/>
              <a:t>the more are you inclined to cooperate with them.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13375" y="3142375"/>
            <a:ext cx="2255400" cy="125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sl" sz="2400"/>
              <a:t>Familiarity</a:t>
            </a:r>
          </a:p>
        </p:txBody>
      </p:sp>
      <p:sp>
        <p:nvSpPr>
          <p:cNvPr id="76" name="Shape 76"/>
          <p:cNvSpPr/>
          <p:nvPr/>
        </p:nvSpPr>
        <p:spPr>
          <a:xfrm>
            <a:off x="3106025" y="3142375"/>
            <a:ext cx="2376600" cy="125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sl" sz="2400"/>
              <a:t>Cooperation</a:t>
            </a:r>
          </a:p>
        </p:txBody>
      </p:sp>
      <p:sp>
        <p:nvSpPr>
          <p:cNvPr id="77" name="Shape 77"/>
          <p:cNvSpPr/>
          <p:nvPr/>
        </p:nvSpPr>
        <p:spPr>
          <a:xfrm>
            <a:off x="5757700" y="3142375"/>
            <a:ext cx="2255400" cy="125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sl" sz="2400"/>
              <a:t>Partnership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0150"/>
            <a:ext cx="8403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l"/>
              <a:t>They are coming </a:t>
            </a:r>
            <a:r>
              <a:rPr b="1" lang="sl"/>
              <a:t>from all over the world</a:t>
            </a:r>
            <a:r>
              <a:rPr lang="sl"/>
              <a:t>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sl"/>
              <a:t>Not other countries, but </a:t>
            </a:r>
            <a:r>
              <a:rPr b="1" lang="sl"/>
              <a:t>other regions</a:t>
            </a:r>
            <a:r>
              <a:rPr lang="sl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sl"/>
              <a:t>And this is why we are here!</a:t>
            </a:r>
          </a:p>
          <a:p>
            <a:pPr lvl="0">
              <a:spcBef>
                <a:spcPts val="0"/>
              </a:spcBef>
              <a:buNone/>
            </a:pPr>
            <a:r>
              <a:rPr lang="sl"/>
              <a:t>To enhance familiarity, cooperation and partnership - that will make our region and EU stronger and more prosperous.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Who are our competitors?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2476" y="2266500"/>
            <a:ext cx="1438125" cy="14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l"/>
              <a:t>Who knows the most?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l"/>
              <a:t>Let’s see how well do we know each other, </a:t>
            </a:r>
            <a:br>
              <a:rPr lang="sl"/>
            </a:br>
            <a:r>
              <a:rPr lang="sl"/>
              <a:t>and let’s get to know us a bit more!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sl"/>
              <a:t>www.kvizi.si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300" y="2878125"/>
            <a:ext cx="1623075" cy="16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