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1" r:id="rId3"/>
    <p:sldId id="258" r:id="rId4"/>
    <p:sldId id="262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56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0" autoAdjust="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A8C8-41E8-4223-9AF3-90EA5924F076}" type="datetimeFigureOut">
              <a:rPr lang="cs-CZ" smtClean="0"/>
              <a:pPr/>
              <a:t>29.04.2016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062A-8D8F-4F85-9715-C97BF57C9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pasB5FxhV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pomULZumUk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hyperlink" Target="https://www.youtube.com/watch?v=7J6Ydd_3abY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502315"/>
            <a:ext cx="583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r>
              <a:rPr lang="cs-CZ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do </a:t>
            </a:r>
            <a:r>
              <a:rPr lang="cs-CZ" sz="36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people</a:t>
            </a:r>
            <a:r>
              <a:rPr lang="cs-CZ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3600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need</a:t>
            </a:r>
            <a:r>
              <a:rPr lang="cs-CZ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to live?</a:t>
            </a:r>
            <a:endParaRPr lang="cs-CZ" sz="36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ál 2"/>
          <p:cNvSpPr/>
          <p:nvPr/>
        </p:nvSpPr>
        <p:spPr>
          <a:xfrm>
            <a:off x="1547664" y="2276872"/>
            <a:ext cx="1728192" cy="1656184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843622" y="2584358"/>
            <a:ext cx="3312368" cy="3240360"/>
          </a:xfrm>
          <a:prstGeom prst="ellipse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Pěticípá hvězda 4"/>
          <p:cNvSpPr/>
          <p:nvPr/>
        </p:nvSpPr>
        <p:spPr>
          <a:xfrm>
            <a:off x="5389940" y="1837302"/>
            <a:ext cx="2592288" cy="2160240"/>
          </a:xfrm>
          <a:prstGeom prst="star5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895153" y="273647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want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8144" y="2584358"/>
            <a:ext cx="172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m</a:t>
            </a:r>
            <a:r>
              <a:rPr lang="cs-CZ" sz="2800" b="1" dirty="0" err="1" smtClean="0"/>
              <a:t>ust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have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05950" y="3645024"/>
            <a:ext cx="1463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 smtClean="0"/>
              <a:t>need</a:t>
            </a:r>
            <a:endParaRPr lang="cs-CZ" sz="48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76285" r="48381" b="12450"/>
          <a:stretch/>
        </p:blipFill>
        <p:spPr>
          <a:xfrm>
            <a:off x="5695459" y="5170865"/>
            <a:ext cx="1728192" cy="43204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785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uzemejistzdraveji.cz/gallery/foto/7-duvodu-proc-nemuzete-zhubnout/big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1949">
            <a:off x="-53598" y="2431913"/>
            <a:ext cx="2568558" cy="171451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0" name="Picture 8" descr="http://www.poex.cz/eshop/obrazky/nahledy/214561/21456115_01_sf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2381" t="5825" b="6794"/>
          <a:stretch>
            <a:fillRect/>
          </a:stretch>
        </p:blipFill>
        <p:spPr bwMode="auto">
          <a:xfrm>
            <a:off x="6000760" y="785794"/>
            <a:ext cx="2928958" cy="214314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https://bakinghistory.files.wordpress.com/2008/03/cornmeal-cookie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3125" y="3357562"/>
            <a:ext cx="4523452" cy="33909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ovéPole 2"/>
          <p:cNvSpPr txBox="1"/>
          <p:nvPr/>
        </p:nvSpPr>
        <p:spPr>
          <a:xfrm rot="10800000" flipV="1">
            <a:off x="3857620" y="21429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Maize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tatica.wisegeek.com/images/calories/calories-incanned-sweet-corn.jpg"/>
          <p:cNvPicPr>
            <a:picLocks noChangeAspect="1" noChangeArrowheads="1"/>
          </p:cNvPicPr>
          <p:nvPr/>
        </p:nvPicPr>
        <p:blipFill>
          <a:blip r:embed="rId6"/>
          <a:srcRect l="14555" t="12500" r="12668" b="9375"/>
          <a:stretch>
            <a:fillRect/>
          </a:stretch>
        </p:blipFill>
        <p:spPr bwMode="auto">
          <a:xfrm>
            <a:off x="142844" y="500042"/>
            <a:ext cx="2500330" cy="17859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http://i2.cdn.turner.com/cnn/dam/assets/120323061706-popcorn-bowl-antioxidants-story-top.jpg"/>
          <p:cNvPicPr>
            <a:picLocks noChangeAspect="1" noChangeArrowheads="1"/>
          </p:cNvPicPr>
          <p:nvPr/>
        </p:nvPicPr>
        <p:blipFill>
          <a:blip r:embed="rId7"/>
          <a:srcRect l="9375" r="15624"/>
          <a:stretch>
            <a:fillRect/>
          </a:stretch>
        </p:blipFill>
        <p:spPr bwMode="auto">
          <a:xfrm>
            <a:off x="785786" y="4214818"/>
            <a:ext cx="3143293" cy="2357454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8" name="Picture 16" descr="https://media.licdn.com/mpr/mpr/p/6/005/074/33e/3952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285860"/>
            <a:ext cx="3500462" cy="233479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http://www.the-gluten-free-chef.com/images/corn-mea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6304371" y="4054083"/>
            <a:ext cx="2250297" cy="30003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nazeleno.cz/Files/FckGallery/tarif_fixace.zip/elektrina_stoz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2571768" cy="1706445"/>
          </a:xfrm>
          <a:prstGeom prst="rect">
            <a:avLst/>
          </a:prstGeom>
          <a:noFill/>
        </p:spPr>
      </p:pic>
      <p:pic>
        <p:nvPicPr>
          <p:cNvPr id="25608" name="Picture 8" descr="https://mw2.google.com/mw-panoramio/photos/medium/59524002.jpg"/>
          <p:cNvPicPr>
            <a:picLocks noChangeAspect="1" noChangeArrowheads="1"/>
          </p:cNvPicPr>
          <p:nvPr/>
        </p:nvPicPr>
        <p:blipFill>
          <a:blip r:embed="rId4"/>
          <a:srcRect l="17606" b="13999"/>
          <a:stretch>
            <a:fillRect/>
          </a:stretch>
        </p:blipFill>
        <p:spPr bwMode="auto">
          <a:xfrm>
            <a:off x="6143636" y="857232"/>
            <a:ext cx="2340267" cy="1785950"/>
          </a:xfrm>
          <a:prstGeom prst="rect">
            <a:avLst/>
          </a:prstGeom>
          <a:noFill/>
        </p:spPr>
      </p:pic>
      <p:pic>
        <p:nvPicPr>
          <p:cNvPr id="3" name="Obrázek 2" descr="stažený soub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1973580" cy="14782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71736" y="285728"/>
            <a:ext cx="3791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maize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g.denik.cz/70/f5/bioplynova_stanice_cencin_denik-605.jpg"/>
          <p:cNvPicPr>
            <a:picLocks noChangeAspect="1" noChangeArrowheads="1"/>
          </p:cNvPicPr>
          <p:nvPr/>
        </p:nvPicPr>
        <p:blipFill>
          <a:blip r:embed="rId5"/>
          <a:srcRect l="6198" t="13216" r="8264" b="27312"/>
          <a:stretch>
            <a:fillRect/>
          </a:stretch>
        </p:blipFill>
        <p:spPr bwMode="auto">
          <a:xfrm>
            <a:off x="2285984" y="1571612"/>
            <a:ext cx="3894694" cy="2857520"/>
          </a:xfrm>
          <a:prstGeom prst="rect">
            <a:avLst/>
          </a:prstGeom>
          <a:noFill/>
        </p:spPr>
      </p:pic>
      <p:pic>
        <p:nvPicPr>
          <p:cNvPr id="25606" name="Picture 6" descr="http://www.farmastonava.cz/bioplynova-stanice/fotogalerie/15/20070902-farma-stonava-sklizen-kukurice-14.jpg"/>
          <p:cNvPicPr>
            <a:picLocks noChangeAspect="1" noChangeArrowheads="1"/>
          </p:cNvPicPr>
          <p:nvPr/>
        </p:nvPicPr>
        <p:blipFill>
          <a:blip r:embed="rId6" cstate="print"/>
          <a:srcRect b="13120"/>
          <a:stretch>
            <a:fillRect/>
          </a:stretch>
        </p:blipFill>
        <p:spPr bwMode="auto">
          <a:xfrm>
            <a:off x="0" y="4286256"/>
            <a:ext cx="3467056" cy="2000264"/>
          </a:xfrm>
          <a:prstGeom prst="rect">
            <a:avLst/>
          </a:prstGeom>
          <a:noFill/>
        </p:spPr>
      </p:pic>
      <p:pic>
        <p:nvPicPr>
          <p:cNvPr id="25612" name="Picture 12" descr="http://housewarm.co.uk/wp-content/uploads/2014/05/panel-radiator-red.jpg"/>
          <p:cNvPicPr>
            <a:picLocks noChangeAspect="1" noChangeArrowheads="1"/>
          </p:cNvPicPr>
          <p:nvPr/>
        </p:nvPicPr>
        <p:blipFill>
          <a:blip r:embed="rId7" cstate="print"/>
          <a:srcRect t="10398" b="6415"/>
          <a:stretch>
            <a:fillRect/>
          </a:stretch>
        </p:blipFill>
        <p:spPr bwMode="auto">
          <a:xfrm>
            <a:off x="7500958" y="2428868"/>
            <a:ext cx="135732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0166" y="142852"/>
            <a:ext cx="6076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cs-CZ" sz="3600" dirty="0"/>
          </a:p>
        </p:txBody>
      </p:sp>
      <p:pic>
        <p:nvPicPr>
          <p:cNvPr id="1026" name="Picture 2" descr="https://www.dtest.cz/img/thumb/55501_3b4d555848.jpg?1435681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143272" cy="2356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ymo.cz/img/04_marmelady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000372"/>
            <a:ext cx="2131719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fresh.iprima.cz/sites/default/files/image_crops/image_620/1/1228604_pecena-jablka-s-marcipanem-2_image_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428868"/>
            <a:ext cx="3324207" cy="2217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jednota.cz/res/image/Zijte%20zdrave%20s%20Jednotou/zelen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73889"/>
            <a:ext cx="3437624" cy="2284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us.123rf.com/450wm/satina/satina1209/satina120900036/15305081-ovoce-a-zelenina-na-trhu-zem%C4%9Bd%C4%9Bl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786190"/>
            <a:ext cx="3178991" cy="2119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femina.cz/uploads/recepty/napoje/medunkovy-sirup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857232"/>
            <a:ext cx="2905112" cy="1934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obrapraxe.cz/aaa/img.php?src=/img_upload/81e18c87884ed31b283387324d7517b1/produce-by-rick-at-flickr-525988813_f3d118a8f6.jpg&amp;w=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http://www.pragueout.cz/userfiles/images/farmarske-trzis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4286250" cy="28670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714356"/>
            <a:ext cx="770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Supermarket ?   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Výsledek obrázku pro hranol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hranol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hranol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7" name="AutoShape 13" descr="Výsledek obrázku pro vařené bramb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0" name="AutoShape 16" descr="Výsledek obrázku pro bramborová kaš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3" name="AutoShape 19" descr="Výsledek obrázku pro cmu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6" name="AutoShape 22" descr="Výsledek obrázku pro bramborový škr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8" name="AutoShape 24" descr="Výsledek obrázku pro bramborový škr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14290"/>
            <a:ext cx="864399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Interesting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about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crops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products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made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cs-CZ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them</a:t>
            </a:r>
            <a:endParaRPr kumimoji="0" lang="cs-CZ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following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questions</a:t>
            </a:r>
            <a:r>
              <a:rPr lang="cs-CZ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potatoes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first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brought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Europe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does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maize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start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growing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maize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did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Europe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also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call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chips: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Chips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first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appeared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Belgium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19th </a:t>
            </a:r>
            <a:r>
              <a:rPr kumimoji="0" lang="cs-CZ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century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Do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know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why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868" y="214290"/>
            <a:ext cx="18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Answers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1000108"/>
            <a:ext cx="8873904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do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potatoes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			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were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they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first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brought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Europe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 		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16th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century</a:t>
            </a:r>
            <a:endParaRPr lang="cs-CZ" sz="2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does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maize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 			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Middle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America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start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growing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maize? 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7,000 – 10,000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years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B.C.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get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Europe</a:t>
            </a:r>
            <a:r>
              <a:rPr lang="cs-C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			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16 – 17th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centuries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also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call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chips:				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pommesfrites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French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Fries</a:t>
            </a:r>
            <a:endParaRPr lang="cs-CZ" sz="2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 Chips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first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appeared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Belgium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19th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century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	Do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know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why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by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river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used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eat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fried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small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fish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In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winter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when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river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was</a:t>
            </a:r>
            <a:endParaRPr lang="cs-CZ" sz="2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frozen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they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didn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´t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have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any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fish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they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replaced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by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fried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potatoes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cut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cs-CZ" sz="20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pieces</a:t>
            </a: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latin typeface="Calibri" pitchFamily="34" charset="0"/>
                <a:cs typeface="Times New Roman" pitchFamily="18" charset="0"/>
              </a:rPr>
              <a:t>						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5918" y="2071678"/>
            <a:ext cx="569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0967" y="394436"/>
            <a:ext cx="858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food? 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0967" y="1509252"/>
            <a:ext cx="777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9192" y="2643896"/>
            <a:ext cx="819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ublicdomainpictures.net/pictures/140000/nahled/gray-chain.jpg">
            <a:hlinkClick r:id="rId2" tooltip="chai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29" y="4567878"/>
            <a:ext cx="699432" cy="6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9192" y="3700448"/>
            <a:ext cx="802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food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454" y="5323404"/>
            <a:ext cx="8879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can´t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bananas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pine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fo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69" y="608445"/>
            <a:ext cx="634448" cy="4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psychoanalyza.com/wp-content/uploads/2013/03/potravn%C3%AD-%C5%99et%C4%9Bz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8715436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6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ctrTitle" idx="4294967295"/>
          </p:nvPr>
        </p:nvSpPr>
        <p:spPr>
          <a:xfrm>
            <a:off x="1643042" y="285728"/>
            <a:ext cx="560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95879" y="1438176"/>
            <a:ext cx="8532695" cy="4752528"/>
            <a:chOff x="295879" y="1438176"/>
            <a:chExt cx="8532695" cy="4752528"/>
          </a:xfrm>
        </p:grpSpPr>
        <p:pic>
          <p:nvPicPr>
            <p:cNvPr id="1026" name="Picture 2" descr="http://zsbcupice.cz/hot-potatoes/clovek-a-jeho-svet/3.rocnik/mapa-planek/mapka-c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79" y="1438176"/>
              <a:ext cx="8307710" cy="4752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bdélník 2"/>
            <p:cNvSpPr/>
            <p:nvPr/>
          </p:nvSpPr>
          <p:spPr>
            <a:xfrm rot="9524458">
              <a:off x="1188392" y="1821137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" name="Obdélník 4"/>
            <p:cNvSpPr/>
            <p:nvPr/>
          </p:nvSpPr>
          <p:spPr>
            <a:xfrm rot="8312960">
              <a:off x="7172390" y="5030242"/>
              <a:ext cx="16561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 rot="1064170">
              <a:off x="4069234" y="5700017"/>
              <a:ext cx="1512168" cy="244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 rot="1348710">
              <a:off x="5378118" y="2063600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 rot="2927302">
              <a:off x="390695" y="4832741"/>
              <a:ext cx="1728192" cy="33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316221" cy="584916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754350" y="4205753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Southern</a:t>
            </a:r>
            <a:r>
              <a:rPr lang="cs-CZ" sz="2000" b="1" dirty="0" smtClean="0"/>
              <a:t> Bohemia</a:t>
            </a:r>
            <a:endParaRPr lang="cs-CZ" sz="2000" b="1" dirty="0"/>
          </a:p>
        </p:txBody>
      </p:sp>
      <p:sp>
        <p:nvSpPr>
          <p:cNvPr id="2" name="Obdélník 1"/>
          <p:cNvSpPr/>
          <p:nvPr/>
        </p:nvSpPr>
        <p:spPr>
          <a:xfrm>
            <a:off x="231286" y="494116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cs-CZ" sz="11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Maiz</a:t>
            </a:r>
            <a:r>
              <a:rPr lang="cs-CZ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region </a:t>
            </a:r>
            <a:r>
              <a:rPr lang="cs-CZ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K1, </a:t>
            </a:r>
            <a:r>
              <a:rPr lang="cs-CZ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K2,K3 + </a:t>
            </a:r>
            <a:r>
              <a:rPr lang="cs-CZ" sz="1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corn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1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Sugar</a:t>
            </a:r>
            <a:r>
              <a:rPr lang="cs-CZ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1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beet</a:t>
            </a:r>
            <a:r>
              <a:rPr lang="cs-CZ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Ř1, Ř2, Ř3 + </a:t>
            </a:r>
            <a:r>
              <a:rPr lang="cs-CZ" sz="11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corn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Potatoe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region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B1, B2 a B3</a:t>
            </a:r>
          </a:p>
          <a:p>
            <a:pPr>
              <a:buFont typeface="+mj-lt"/>
              <a:buAutoNum type="arabicPeriod"/>
            </a:pPr>
            <a:r>
              <a:rPr lang="cs-CZ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Highlands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reg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– </a:t>
            </a:r>
            <a:r>
              <a:rPr lang="cs-CZ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fodder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H1 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a H2</a:t>
            </a:r>
            <a:endParaRPr lang="cs-CZ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2" descr="http://www.risy.cz/Files/Images/jihocesky/reginf/Tur_J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34" y="4606716"/>
            <a:ext cx="26735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423020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37509" y="598245"/>
            <a:ext cx="1242014" cy="112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785786" y="285728"/>
            <a:ext cx="539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CR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6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25722" y="113642"/>
            <a:ext cx="6460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crops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Bohemia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AutoShape 2" descr="Výsledek obrázku pro col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4" name="AutoShape 4" descr="Výsledek obrázku pro col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6" name="AutoShape 6" descr="Výsledek obrázku pro col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5148064" y="970822"/>
            <a:ext cx="3269443" cy="2652165"/>
            <a:chOff x="428596" y="2428868"/>
            <a:chExt cx="2254395" cy="1500198"/>
          </a:xfrm>
        </p:grpSpPr>
        <p:pic>
          <p:nvPicPr>
            <p:cNvPr id="15368" name="Picture 8" descr="Výsledek obrázku pro colz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2428868"/>
              <a:ext cx="2254395" cy="15001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23970" y="2485843"/>
              <a:ext cx="1463408" cy="26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rapeseed</a:t>
              </a:r>
              <a:r>
                <a:rPr lang="cs-CZ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/</a:t>
              </a:r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colza</a:t>
              </a:r>
              <a:endPara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370" name="AutoShape 10" descr="Výsledek obrázku pro potat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78" name="AutoShape 18" descr="Výsledek obrázku pro ječ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80" name="AutoShape 20" descr="Výsledek obrázku pro ječ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468815" y="3938828"/>
            <a:ext cx="3145892" cy="2591507"/>
            <a:chOff x="3214678" y="1000108"/>
            <a:chExt cx="2000264" cy="1500198"/>
          </a:xfrm>
        </p:grpSpPr>
        <p:pic>
          <p:nvPicPr>
            <p:cNvPr id="15382" name="Picture 22" descr="Ječmen, Obiloviny, Ječmen Obecný, Ucho, Zr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1000108"/>
              <a:ext cx="2000264" cy="15001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ovéPole 16"/>
            <p:cNvSpPr txBox="1"/>
            <p:nvPr/>
          </p:nvSpPr>
          <p:spPr>
            <a:xfrm>
              <a:off x="3240249" y="2192791"/>
              <a:ext cx="1083945" cy="267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corn</a:t>
              </a:r>
              <a:r>
                <a:rPr lang="cs-CZ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: </a:t>
              </a:r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barley</a:t>
              </a:r>
              <a:endPara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214942" y="4157673"/>
            <a:ext cx="3635896" cy="2449772"/>
            <a:chOff x="5516667" y="776422"/>
            <a:chExt cx="3071834" cy="1727907"/>
          </a:xfrm>
        </p:grpSpPr>
        <p:pic>
          <p:nvPicPr>
            <p:cNvPr id="15386" name="Picture 26" descr="https://pixabay.com/static/uploads/photo/2015/07/18/12/31/mai-tian-850318_960_7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6667" y="776422"/>
              <a:ext cx="3071834" cy="1727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ovéPole 3"/>
            <p:cNvSpPr txBox="1"/>
            <p:nvPr/>
          </p:nvSpPr>
          <p:spPr>
            <a:xfrm>
              <a:off x="5562778" y="2109385"/>
              <a:ext cx="1445708" cy="325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orn</a:t>
              </a:r>
              <a:r>
                <a:rPr lang="cs-CZ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: </a:t>
              </a:r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wheat</a:t>
              </a:r>
              <a:endPara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384" name="AutoShape 24" descr="Výsledek obrázku pro pšen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491880" y="3407716"/>
            <a:ext cx="2248011" cy="2536303"/>
            <a:chOff x="460375" y="4143380"/>
            <a:chExt cx="1357322" cy="1809763"/>
          </a:xfrm>
        </p:grpSpPr>
        <p:pic>
          <p:nvPicPr>
            <p:cNvPr id="15376" name="Picture 16" descr="https://upload.wikimedia.org/wikipedia/commons/d/d1/Kisoroszi%2C_zraj%C3%ADc%C3%AD_kuku%C5%99ic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375" y="4143380"/>
              <a:ext cx="1357322" cy="18097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ovéPole 12"/>
            <p:cNvSpPr txBox="1"/>
            <p:nvPr/>
          </p:nvSpPr>
          <p:spPr>
            <a:xfrm>
              <a:off x="505529" y="5560165"/>
              <a:ext cx="563922" cy="32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maize</a:t>
              </a:r>
              <a:endPara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48587" y="961473"/>
            <a:ext cx="3751585" cy="2661514"/>
            <a:chOff x="460375" y="695478"/>
            <a:chExt cx="2309860" cy="1571636"/>
          </a:xfrm>
        </p:grpSpPr>
        <p:pic>
          <p:nvPicPr>
            <p:cNvPr id="15372" name="Picture 12" descr="https://upload.wikimedia.org/wikipedia/commons/9/94/India_-_Koyambedu_Market_-_Potatoes_03_(3986298003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375" y="695478"/>
              <a:ext cx="2309860" cy="15716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ovéPole 11"/>
            <p:cNvSpPr txBox="1"/>
            <p:nvPr/>
          </p:nvSpPr>
          <p:spPr>
            <a:xfrm>
              <a:off x="500034" y="714356"/>
              <a:ext cx="810937" cy="272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potatoes</a:t>
              </a:r>
              <a:endPara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2371" y="554923"/>
            <a:ext cx="448985" cy="885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868" y="214290"/>
            <a:ext cx="187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Potatoes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1829" y="989284"/>
            <a:ext cx="26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How</a:t>
            </a:r>
            <a:r>
              <a:rPr lang="cs-CZ" b="1" dirty="0" smtClean="0"/>
              <a:t> </a:t>
            </a:r>
            <a:r>
              <a:rPr lang="cs-CZ" b="1" dirty="0" err="1" smtClean="0"/>
              <a:t>potatoes</a:t>
            </a:r>
            <a:r>
              <a:rPr lang="cs-CZ" b="1" dirty="0" smtClean="0"/>
              <a:t> are </a:t>
            </a:r>
            <a:r>
              <a:rPr lang="cs-CZ" b="1" dirty="0" err="1" smtClean="0"/>
              <a:t>grown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8" name="AutoShape 2" descr="Image result for brambora"/>
          <p:cNvSpPr>
            <a:spLocks noChangeAspect="1" noChangeArrowheads="1"/>
          </p:cNvSpPr>
          <p:nvPr/>
        </p:nvSpPr>
        <p:spPr bwMode="auto">
          <a:xfrm>
            <a:off x="159539" y="992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42435" y="1346414"/>
            <a:ext cx="7529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Watch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video </a:t>
            </a:r>
            <a:r>
              <a:rPr lang="cs-CZ" b="1" dirty="0" err="1" smtClean="0"/>
              <a:t>carefully</a:t>
            </a:r>
            <a:r>
              <a:rPr lang="cs-CZ" b="1" dirty="0" smtClean="0"/>
              <a:t>. </a:t>
            </a:r>
            <a:r>
              <a:rPr lang="cs-CZ" b="1" dirty="0" err="1" smtClean="0"/>
              <a:t>Then</a:t>
            </a:r>
            <a:r>
              <a:rPr lang="cs-CZ" b="1" dirty="0" smtClean="0"/>
              <a:t> </a:t>
            </a:r>
            <a:r>
              <a:rPr lang="cs-CZ" b="1" dirty="0" err="1" smtClean="0"/>
              <a:t>work</a:t>
            </a:r>
            <a:r>
              <a:rPr lang="cs-CZ" b="1" dirty="0" smtClean="0"/>
              <a:t> in </a:t>
            </a:r>
            <a:r>
              <a:rPr lang="cs-CZ" b="1" dirty="0" err="1" smtClean="0"/>
              <a:t>pairs</a:t>
            </a:r>
            <a:r>
              <a:rPr lang="cs-CZ" b="1" dirty="0" smtClean="0"/>
              <a:t> and </a:t>
            </a:r>
            <a:r>
              <a:rPr lang="cs-CZ" b="1" dirty="0" err="1" smtClean="0"/>
              <a:t>try</a:t>
            </a:r>
            <a:r>
              <a:rPr lang="cs-CZ" b="1" dirty="0" smtClean="0"/>
              <a:t> to </a:t>
            </a:r>
            <a:r>
              <a:rPr lang="cs-CZ" b="1" dirty="0" err="1" smtClean="0"/>
              <a:t>describe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process</a:t>
            </a:r>
            <a:r>
              <a:rPr lang="cs-CZ" b="1" dirty="0" smtClean="0"/>
              <a:t> </a:t>
            </a:r>
            <a:endParaRPr lang="cs-CZ" b="1" dirty="0" smtClean="0"/>
          </a:p>
          <a:p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growing</a:t>
            </a:r>
            <a:r>
              <a:rPr lang="cs-CZ" b="1" dirty="0" smtClean="0"/>
              <a:t> </a:t>
            </a:r>
            <a:r>
              <a:rPr lang="cs-CZ" b="1" dirty="0" err="1" smtClean="0"/>
              <a:t>potatoes</a:t>
            </a:r>
            <a:r>
              <a:rPr lang="cs-CZ" b="1" dirty="0" smtClean="0"/>
              <a:t> </a:t>
            </a:r>
            <a:r>
              <a:rPr lang="cs-CZ" b="1" dirty="0" err="1" smtClean="0"/>
              <a:t>until</a:t>
            </a:r>
            <a:r>
              <a:rPr lang="cs-CZ" b="1" dirty="0" smtClean="0"/>
              <a:t> </a:t>
            </a:r>
            <a:r>
              <a:rPr lang="cs-CZ" b="1" dirty="0" err="1" smtClean="0"/>
              <a:t>they</a:t>
            </a:r>
            <a:r>
              <a:rPr lang="cs-CZ" b="1" dirty="0" smtClean="0"/>
              <a:t> </a:t>
            </a:r>
            <a:r>
              <a:rPr lang="cs-CZ" b="1" dirty="0" err="1" smtClean="0"/>
              <a:t>get</a:t>
            </a:r>
            <a:r>
              <a:rPr lang="cs-CZ" b="1" dirty="0" smtClean="0"/>
              <a:t> to </a:t>
            </a:r>
            <a:r>
              <a:rPr lang="cs-CZ" b="1" dirty="0" err="1" smtClean="0"/>
              <a:t>our</a:t>
            </a:r>
            <a:r>
              <a:rPr lang="cs-CZ" b="1" dirty="0" smtClean="0"/>
              <a:t> plate.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7158" y="2643182"/>
            <a:ext cx="30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made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potatoes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0" name="AutoShape 12" descr="Image result for bramb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" name="Obrázek 32" descr="brambora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857232"/>
            <a:ext cx="860102" cy="860102"/>
          </a:xfrm>
          <a:prstGeom prst="rect">
            <a:avLst/>
          </a:prstGeom>
        </p:spPr>
      </p:pic>
      <p:grpSp>
        <p:nvGrpSpPr>
          <p:cNvPr id="34" name="Skupina 33"/>
          <p:cNvGrpSpPr/>
          <p:nvPr/>
        </p:nvGrpSpPr>
        <p:grpSpPr>
          <a:xfrm>
            <a:off x="4429124" y="2071678"/>
            <a:ext cx="4572032" cy="4214842"/>
            <a:chOff x="4024302" y="351648"/>
            <a:chExt cx="4997264" cy="4533480"/>
          </a:xfrm>
        </p:grpSpPr>
        <p:pic>
          <p:nvPicPr>
            <p:cNvPr id="35" name="Obrázek 34">
              <a:hlinkClick r:id="rId3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209" y="807597"/>
              <a:ext cx="1295400" cy="885825"/>
            </a:xfrm>
            <a:prstGeom prst="rect">
              <a:avLst/>
            </a:prstGeom>
          </p:spPr>
        </p:pic>
        <p:pic>
          <p:nvPicPr>
            <p:cNvPr id="36" name="Picture 10" descr="http://www.girafruit.cz/images/brambory/xtimeline.jpg.pagespeed.ic.MGyV_MYxK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302" y="351648"/>
              <a:ext cx="4927696" cy="453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bdélník 36"/>
            <p:cNvSpPr/>
            <p:nvPr/>
          </p:nvSpPr>
          <p:spPr>
            <a:xfrm>
              <a:off x="6209691" y="460583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7983994" y="1316075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8409950" y="2562700"/>
              <a:ext cx="508636" cy="230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4291875" y="1340119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099465" y="2590796"/>
              <a:ext cx="416865" cy="249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4239777" y="3851647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6209691" y="4663613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7983994" y="3822281"/>
              <a:ext cx="695799" cy="216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6077271" y="360206"/>
              <a:ext cx="883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planting</a:t>
              </a:r>
              <a:endParaRPr lang="cs-CZ" sz="1600" b="1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7728396" y="989284"/>
              <a:ext cx="11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 smtClean="0"/>
                <a:t>vegetation</a:t>
              </a:r>
              <a:endParaRPr lang="cs-CZ" sz="1600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8201341" y="2180890"/>
              <a:ext cx="8202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harvest</a:t>
              </a:r>
              <a:endParaRPr lang="cs-CZ" sz="1600" b="1" dirty="0"/>
            </a:p>
          </p:txBody>
        </p:sp>
        <p:sp>
          <p:nvSpPr>
            <p:cNvPr id="48" name="Ovál 19"/>
            <p:cNvSpPr/>
            <p:nvPr/>
          </p:nvSpPr>
          <p:spPr>
            <a:xfrm>
              <a:off x="5788635" y="2104366"/>
              <a:ext cx="1433793" cy="1036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7967303" y="3775278"/>
              <a:ext cx="8116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storage</a:t>
              </a:r>
              <a:endParaRPr lang="cs-CZ" sz="16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6104551" y="4541652"/>
              <a:ext cx="838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packing</a:t>
              </a:r>
              <a:endParaRPr lang="cs-CZ" sz="1600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81332" y="4017672"/>
              <a:ext cx="1181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distribution</a:t>
              </a:r>
              <a:endParaRPr lang="cs-CZ" sz="16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059065" y="2469150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sale</a:t>
              </a:r>
              <a:endParaRPr lang="cs-CZ" sz="1600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065349" y="1189339"/>
              <a:ext cx="1026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consumer</a:t>
              </a:r>
              <a:endParaRPr lang="cs-CZ" sz="1600" b="1" dirty="0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142844" y="3143248"/>
            <a:ext cx="4214842" cy="3071834"/>
            <a:chOff x="357158" y="214290"/>
            <a:chExt cx="6896131" cy="4500594"/>
          </a:xfrm>
        </p:grpSpPr>
        <p:pic>
          <p:nvPicPr>
            <p:cNvPr id="55" name="Picture 14" descr="C:\Users\Luděk\Desktop\stažený soubor (1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8992" y="214290"/>
              <a:ext cx="2876550" cy="1590675"/>
            </a:xfrm>
            <a:prstGeom prst="ellipse">
              <a:avLst/>
            </a:prstGeom>
            <a:noFill/>
          </p:spPr>
        </p:pic>
        <p:pic>
          <p:nvPicPr>
            <p:cNvPr id="56" name="Picture 4" descr="http://cdn.i0.cz/public-data/09/36/32037cd13c07bc0cae6dbfd213a6_r16:9_w640_h360_g53929e10dcc511e5a8d7002590604f2e.jpg?hash=aa7ad080c9f66b64c537835008b75cb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596" y="500042"/>
              <a:ext cx="3048021" cy="1714512"/>
            </a:xfrm>
            <a:prstGeom prst="ellipse">
              <a:avLst/>
            </a:prstGeom>
            <a:noFill/>
          </p:spPr>
        </p:pic>
        <p:pic>
          <p:nvPicPr>
            <p:cNvPr id="57" name="Picture 17" descr="C:\Users\Luděk\Desktop\stažený soubor (2)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7158" y="2071678"/>
              <a:ext cx="2143125" cy="2143125"/>
            </a:xfrm>
            <a:prstGeom prst="ellipse">
              <a:avLst/>
            </a:prstGeom>
            <a:noFill/>
          </p:spPr>
        </p:pic>
        <p:pic>
          <p:nvPicPr>
            <p:cNvPr id="58" name="Picture 20" descr="C:\Users\Luděk\Desktop\stažený soubor (3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86314" y="1643050"/>
              <a:ext cx="2466975" cy="1847850"/>
            </a:xfrm>
            <a:prstGeom prst="ellipse">
              <a:avLst/>
            </a:prstGeom>
            <a:noFill/>
          </p:spPr>
        </p:pic>
        <p:pic>
          <p:nvPicPr>
            <p:cNvPr id="59" name="Picture 11" descr="C:\Users\Luděk\Desktop\stažený soubor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1643050"/>
              <a:ext cx="2476500" cy="1847850"/>
            </a:xfrm>
            <a:prstGeom prst="ellipse">
              <a:avLst/>
            </a:prstGeom>
            <a:noFill/>
          </p:spPr>
        </p:pic>
        <p:pic>
          <p:nvPicPr>
            <p:cNvPr id="60" name="Picture 25" descr="C:\Users\Luděk\Desktop\stažený soubor (4)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57422" y="3286124"/>
              <a:ext cx="2095500" cy="1390650"/>
            </a:xfrm>
            <a:prstGeom prst="ellipse">
              <a:avLst/>
            </a:prstGeom>
            <a:noFill/>
          </p:spPr>
        </p:pic>
        <p:pic>
          <p:nvPicPr>
            <p:cNvPr id="61" name="Picture 27" descr="http://static6.depositphotos.com/1014738/634/i/950/depositphotos_6349892-Ethanol-pure-ethyl-alcohol-in-bottle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57686" y="2571744"/>
              <a:ext cx="1428760" cy="2143140"/>
            </a:xfrm>
            <a:prstGeom prst="ellipse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589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ata.hotelhappystar.cz/retz_windmuehle_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571768" cy="1687723"/>
          </a:xfrm>
          <a:prstGeom prst="round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286116" y="285728"/>
            <a:ext cx="25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data.labuznik.cz/labuznik/images/640x480/143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928802"/>
            <a:ext cx="2680155" cy="2071702"/>
          </a:xfrm>
          <a:prstGeom prst="roundRect">
            <a:avLst/>
          </a:prstGeom>
          <a:noFill/>
        </p:spPr>
      </p:pic>
      <p:pic>
        <p:nvPicPr>
          <p:cNvPr id="22536" name="Picture 8" descr="http://www.bety.cz/image.ashx/2578/7368757474657273746f636b5f33333833363534322e6a7067/640/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86124"/>
            <a:ext cx="4429156" cy="3321867"/>
          </a:xfrm>
          <a:prstGeom prst="round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71538" y="2786058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mill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4678" y="407194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flour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15074" y="2714620"/>
            <a:ext cx="98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pastry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8926" y="214290"/>
            <a:ext cx="25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barley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amix-nutrition.cz/media/wysiwyg/PH_13_10_21_Zeleny_jecme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142984"/>
            <a:ext cx="2323606" cy="1486070"/>
          </a:xfrm>
          <a:prstGeom prst="rect">
            <a:avLst/>
          </a:prstGeom>
          <a:noFill/>
        </p:spPr>
      </p:pic>
      <p:pic>
        <p:nvPicPr>
          <p:cNvPr id="23556" name="Picture 4" descr="http://www.centrumstravy.cz/data/f/1/13/1/fileBankDetail/p18mf46fms7bh12hj12k8n0gu5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2786082" cy="1864041"/>
          </a:xfrm>
          <a:prstGeom prst="rect">
            <a:avLst/>
          </a:prstGeom>
          <a:noFill/>
        </p:spPr>
      </p:pic>
      <p:pic>
        <p:nvPicPr>
          <p:cNvPr id="23558" name="Picture 6" descr="http://pivni.info/foto/galery223/nymburk-sladovna-pivovaru-foto-prevzato-z-www-postriziny-c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571744"/>
            <a:ext cx="3071834" cy="2020691"/>
          </a:xfrm>
          <a:prstGeom prst="rect">
            <a:avLst/>
          </a:prstGeom>
          <a:noFill/>
        </p:spPr>
      </p:pic>
      <p:pic>
        <p:nvPicPr>
          <p:cNvPr id="23560" name="Picture 8" descr="http://img.ihned.cz/attachment.php/800/40358800/it45CDEF7GHIJKLMkPWdefgpqySTU9AR/pivo-slad-chm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86256"/>
            <a:ext cx="3804389" cy="21431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86116" y="4714884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malt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15074" y="2714620"/>
            <a:ext cx="2770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dietary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supplement</a:t>
            </a:r>
            <a:r>
              <a:rPr lang="cs-CZ" sz="2400" b="1" dirty="0" smtClean="0"/>
              <a:t>:</a:t>
            </a:r>
          </a:p>
          <a:p>
            <a:r>
              <a:rPr lang="cs-CZ" sz="2400" b="1" dirty="0" smtClean="0"/>
              <a:t>green </a:t>
            </a:r>
            <a:r>
              <a:rPr lang="cs-CZ" sz="2400" b="1" dirty="0" err="1" smtClean="0"/>
              <a:t>barley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6050" y="357166"/>
            <a:ext cx="334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Colza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rapessed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zena-in.cz/media/2013/02/15/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1857388" cy="2481470"/>
          </a:xfrm>
          <a:prstGeom prst="rect">
            <a:avLst/>
          </a:prstGeom>
          <a:noFill/>
        </p:spPr>
      </p:pic>
      <p:pic>
        <p:nvPicPr>
          <p:cNvPr id="24582" name="Picture 6" descr="http://liveportal.cloudmc.cz/storage/images/6f75149e177ade29e593213d0d331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428868"/>
            <a:ext cx="3095625" cy="2152650"/>
          </a:xfrm>
          <a:prstGeom prst="rect">
            <a:avLst/>
          </a:prstGeom>
          <a:noFill/>
        </p:spPr>
      </p:pic>
      <p:pic>
        <p:nvPicPr>
          <p:cNvPr id="4098" name="Picture 2" descr="http://www.sablonynazed.cz/files/Vcelka%20Ma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0504"/>
            <a:ext cx="928694" cy="895127"/>
          </a:xfrm>
          <a:prstGeom prst="rect">
            <a:avLst/>
          </a:prstGeom>
          <a:noFill/>
        </p:spPr>
      </p:pic>
      <p:pic>
        <p:nvPicPr>
          <p:cNvPr id="4100" name="Picture 4" descr="http://www.nazeleno.cz/Files/FckGallery/Nov%C3%BD%20objekt%20-%20WinRAR%20ZIP%20archiv.zip/p%C4%9Bstov%C3%A1n%C3%AD%20kopie.jpg"/>
          <p:cNvPicPr>
            <a:picLocks noChangeAspect="1" noChangeArrowheads="1"/>
          </p:cNvPicPr>
          <p:nvPr/>
        </p:nvPicPr>
        <p:blipFill>
          <a:blip r:embed="rId6"/>
          <a:srcRect l="33750"/>
          <a:stretch>
            <a:fillRect/>
          </a:stretch>
        </p:blipFill>
        <p:spPr bwMode="auto">
          <a:xfrm>
            <a:off x="6286512" y="3286124"/>
            <a:ext cx="2714644" cy="2854655"/>
          </a:xfrm>
          <a:prstGeom prst="rect">
            <a:avLst/>
          </a:prstGeom>
          <a:noFill/>
        </p:spPr>
      </p:pic>
      <p:pic>
        <p:nvPicPr>
          <p:cNvPr id="24580" name="Picture 4" descr="http://kfch.upce.cz/images/Ved_cin/bionafta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786322"/>
            <a:ext cx="1390650" cy="1905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428728" y="3714752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oil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86182" y="1928802"/>
            <a:ext cx="198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bees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pollinate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286</Words>
  <Application>Microsoft Office PowerPoint</Application>
  <PresentationFormat>Předvádění na obrazovce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From the field to the market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Luděk</dc:creator>
  <cp:lastModifiedBy>Uživatel</cp:lastModifiedBy>
  <cp:revision>89</cp:revision>
  <dcterms:created xsi:type="dcterms:W3CDTF">2016-03-20T16:12:00Z</dcterms:created>
  <dcterms:modified xsi:type="dcterms:W3CDTF">2016-04-29T07:21:52Z</dcterms:modified>
</cp:coreProperties>
</file>