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57" r:id="rId5"/>
    <p:sldId id="258" r:id="rId6"/>
    <p:sldId id="259" r:id="rId7"/>
    <p:sldId id="260" r:id="rId8"/>
    <p:sldId id="261" r:id="rId9"/>
    <p:sldId id="262" r:id="rId10"/>
    <p:sldId id="263" r:id="rId11"/>
    <p:sldId id="264" r:id="rId12"/>
    <p:sldId id="265" r:id="rId13"/>
    <p:sldId id="266" r:id="rId14"/>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16533FE-E509-4302-989C-0C03DAD0B796}" type="datetimeFigureOut">
              <a:rPr lang="bg-BG" smtClean="0"/>
              <a:t>22.10.2015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FA43A42-8546-49D2-ADE9-EFE783EC598E}" type="slidenum">
              <a:rPr lang="bg-BG" smtClean="0"/>
              <a:t>‹#›</a:t>
            </a:fld>
            <a:endParaRPr lang="bg-BG"/>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bg-BG" smtClean="0"/>
              <a:t>Редакт. стил загл. образец</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Vertical Text Placeholder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fld id="{316533FE-E509-4302-989C-0C03DAD0B796}" type="datetimeFigureOut">
              <a:rPr lang="bg-BG" smtClean="0"/>
              <a:t>22.10.2015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FA43A42-8546-49D2-ADE9-EFE783EC598E}" type="slidenum">
              <a:rPr lang="bg-BG" smtClean="0"/>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bg-BG" smtClean="0"/>
              <a:t>Редакт. стил загл. образец</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fld id="{316533FE-E509-4302-989C-0C03DAD0B796}" type="datetimeFigureOut">
              <a:rPr lang="bg-BG" smtClean="0"/>
              <a:t>22.10.2015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FA43A42-8546-49D2-ADE9-EFE783EC598E}" type="slidenum">
              <a:rPr lang="bg-BG" smtClean="0"/>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Content Placeholder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fld id="{316533FE-E509-4302-989C-0C03DAD0B796}" type="datetimeFigureOut">
              <a:rPr lang="bg-BG" smtClean="0"/>
              <a:t>22.10.2015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FA43A42-8546-49D2-ADE9-EFE783EC598E}" type="slidenum">
              <a:rPr lang="bg-BG" smtClean="0"/>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лавка на секция">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95" name="Title 94"/>
          <p:cNvSpPr>
            <a:spLocks noGrp="1"/>
          </p:cNvSpPr>
          <p:nvPr>
            <p:ph type="title"/>
          </p:nvPr>
        </p:nvSpPr>
        <p:spPr>
          <a:xfrm>
            <a:off x="457200" y="4463568"/>
            <a:ext cx="8305800" cy="1143000"/>
          </a:xfrm>
        </p:spPr>
        <p:txBody>
          <a:bodyPr/>
          <a:lstStyle/>
          <a:p>
            <a:r>
              <a:rPr lang="bg-BG" smtClean="0"/>
              <a:t>Редакт. стил загл. образец</a:t>
            </a:r>
            <a:endParaRPr lang="en-US"/>
          </a:p>
        </p:txBody>
      </p:sp>
      <p:sp>
        <p:nvSpPr>
          <p:cNvPr id="2" name="Date Placeholder 1"/>
          <p:cNvSpPr>
            <a:spLocks noGrp="1"/>
          </p:cNvSpPr>
          <p:nvPr>
            <p:ph type="dt" sz="half" idx="10"/>
          </p:nvPr>
        </p:nvSpPr>
        <p:spPr/>
        <p:txBody>
          <a:bodyPr/>
          <a:lstStyle/>
          <a:p>
            <a:fld id="{316533FE-E509-4302-989C-0C03DAD0B796}" type="datetimeFigureOut">
              <a:rPr lang="bg-BG" smtClean="0"/>
              <a:t>22.10.2015 г.</a:t>
            </a:fld>
            <a:endParaRPr lang="bg-BG"/>
          </a:p>
        </p:txBody>
      </p:sp>
      <p:sp>
        <p:nvSpPr>
          <p:cNvPr id="91" name="Footer Placeholder 90"/>
          <p:cNvSpPr>
            <a:spLocks noGrp="1"/>
          </p:cNvSpPr>
          <p:nvPr>
            <p:ph type="ftr" sz="quarter" idx="11"/>
          </p:nvPr>
        </p:nvSpPr>
        <p:spPr/>
        <p:txBody>
          <a:bodyPr/>
          <a:lstStyle/>
          <a:p>
            <a:endParaRPr lang="bg-BG"/>
          </a:p>
        </p:txBody>
      </p:sp>
      <p:sp>
        <p:nvSpPr>
          <p:cNvPr id="92" name="Slide Number Placeholder 91"/>
          <p:cNvSpPr>
            <a:spLocks noGrp="1"/>
          </p:cNvSpPr>
          <p:nvPr>
            <p:ph type="sldNum" sz="quarter" idx="12"/>
          </p:nvPr>
        </p:nvSpPr>
        <p:spPr/>
        <p:txBody>
          <a:bodyPr/>
          <a:lstStyle/>
          <a:p>
            <a:fld id="{AFA43A42-8546-49D2-ADE9-EFE783EC598E}" type="slidenum">
              <a:rPr lang="bg-BG" smtClean="0"/>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5" name="Date Placeholder 4"/>
          <p:cNvSpPr>
            <a:spLocks noGrp="1"/>
          </p:cNvSpPr>
          <p:nvPr>
            <p:ph type="dt" sz="half" idx="10"/>
          </p:nvPr>
        </p:nvSpPr>
        <p:spPr/>
        <p:txBody>
          <a:bodyPr/>
          <a:lstStyle/>
          <a:p>
            <a:fld id="{316533FE-E509-4302-989C-0C03DAD0B796}" type="datetimeFigureOut">
              <a:rPr lang="bg-BG" smtClean="0"/>
              <a:t>22.10.2015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FA43A42-8546-49D2-ADE9-EFE783EC598E}" type="slidenum">
              <a:rPr lang="bg-BG" smtClean="0"/>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bg-BG" smtClean="0"/>
              <a:t>Редакт. стил загл. образец</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7" name="Date Placeholder 6"/>
          <p:cNvSpPr>
            <a:spLocks noGrp="1"/>
          </p:cNvSpPr>
          <p:nvPr>
            <p:ph type="dt" sz="half" idx="10"/>
          </p:nvPr>
        </p:nvSpPr>
        <p:spPr/>
        <p:txBody>
          <a:bodyPr/>
          <a:lstStyle/>
          <a:p>
            <a:fld id="{316533FE-E509-4302-989C-0C03DAD0B796}" type="datetimeFigureOut">
              <a:rPr lang="bg-BG" smtClean="0"/>
              <a:t>22.10.2015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AFA43A42-8546-49D2-ADE9-EFE783EC598E}" type="slidenum">
              <a:rPr lang="bg-BG" smtClean="0"/>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Date Placeholder 2"/>
          <p:cNvSpPr>
            <a:spLocks noGrp="1"/>
          </p:cNvSpPr>
          <p:nvPr>
            <p:ph type="dt" sz="half" idx="10"/>
          </p:nvPr>
        </p:nvSpPr>
        <p:spPr/>
        <p:txBody>
          <a:bodyPr/>
          <a:lstStyle/>
          <a:p>
            <a:fld id="{316533FE-E509-4302-989C-0C03DAD0B796}" type="datetimeFigureOut">
              <a:rPr lang="bg-BG" smtClean="0"/>
              <a:t>22.10.2015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AFA43A42-8546-49D2-ADE9-EFE783EC598E}" type="slidenum">
              <a:rPr lang="bg-BG" smtClean="0"/>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533FE-E509-4302-989C-0C03DAD0B796}" type="datetimeFigureOut">
              <a:rPr lang="bg-BG" smtClean="0"/>
              <a:t>22.10.2015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AFA43A42-8546-49D2-ADE9-EFE783EC598E}" type="slidenum">
              <a:rPr lang="bg-BG" smtClean="0"/>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Съдържание с надпис">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Date Placeholder 4"/>
          <p:cNvSpPr>
            <a:spLocks noGrp="1"/>
          </p:cNvSpPr>
          <p:nvPr>
            <p:ph type="dt" sz="half" idx="10"/>
          </p:nvPr>
        </p:nvSpPr>
        <p:spPr/>
        <p:txBody>
          <a:bodyPr/>
          <a:lstStyle/>
          <a:p>
            <a:fld id="{316533FE-E509-4302-989C-0C03DAD0B796}" type="datetimeFigureOut">
              <a:rPr lang="bg-BG" smtClean="0"/>
              <a:t>22.10.2015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FA43A42-8546-49D2-ADE9-EFE783EC598E}" type="slidenum">
              <a:rPr lang="bg-BG" smtClean="0"/>
              <a:t>‹#›</a:t>
            </a:fld>
            <a:endParaRPr lang="bg-BG"/>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bg-BG" smtClean="0"/>
              <a:t>Редакт. стил загл. образец</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en-US"/>
          </a:p>
        </p:txBody>
      </p:sp>
      <p:sp>
        <p:nvSpPr>
          <p:cNvPr id="5" name="Date Placeholder 4"/>
          <p:cNvSpPr>
            <a:spLocks noGrp="1"/>
          </p:cNvSpPr>
          <p:nvPr>
            <p:ph type="dt" sz="half" idx="10"/>
          </p:nvPr>
        </p:nvSpPr>
        <p:spPr/>
        <p:txBody>
          <a:bodyPr/>
          <a:lstStyle/>
          <a:p>
            <a:fld id="{316533FE-E509-4302-989C-0C03DAD0B796}" type="datetimeFigureOut">
              <a:rPr lang="bg-BG" smtClean="0"/>
              <a:t>22.10.2015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FA43A42-8546-49D2-ADE9-EFE783EC598E}" type="slidenum">
              <a:rPr lang="bg-BG" smtClean="0"/>
              <a:t>‹#›</a:t>
            </a:fld>
            <a:endParaRPr lang="bg-BG"/>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bg-BG" smtClean="0"/>
              <a:t>Редакт. стил загл. образец</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16533FE-E509-4302-989C-0C03DAD0B796}" type="datetimeFigureOut">
              <a:rPr lang="bg-BG" smtClean="0"/>
              <a:t>22.10.2015 г.</a:t>
            </a:fld>
            <a:endParaRPr lang="bg-BG"/>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bg-BG"/>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FA43A42-8546-49D2-ADE9-EFE783EC598E}" type="slidenum">
              <a:rPr lang="bg-BG" smtClean="0"/>
              <a:t>‹#›</a:t>
            </a:fld>
            <a:endParaRPr lang="bg-BG"/>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251520" y="2636912"/>
            <a:ext cx="4419600" cy="1600327"/>
          </a:xfrm>
        </p:spPr>
        <p:txBody>
          <a:bodyPr>
            <a:normAutofit fontScale="90000"/>
          </a:bodyPr>
          <a:lstStyle/>
          <a:p>
            <a:r>
              <a:rPr lang="en-US" dirty="0" smtClean="0"/>
              <a:t>ENDENGERED AND PROTECTED ANIMALS IN BULGARIA</a:t>
            </a:r>
            <a:endParaRPr lang="bg-BG" dirty="0"/>
          </a:p>
        </p:txBody>
      </p:sp>
      <p:sp>
        <p:nvSpPr>
          <p:cNvPr id="4" name="Текстово поле 3"/>
          <p:cNvSpPr txBox="1"/>
          <p:nvPr/>
        </p:nvSpPr>
        <p:spPr>
          <a:xfrm>
            <a:off x="4932040" y="4653136"/>
            <a:ext cx="4032448" cy="2031325"/>
          </a:xfrm>
          <a:prstGeom prst="rect">
            <a:avLst/>
          </a:prstGeom>
          <a:noFill/>
        </p:spPr>
        <p:txBody>
          <a:bodyPr wrap="square" rtlCol="0">
            <a:spAutoFit/>
          </a:bodyPr>
          <a:lstStyle/>
          <a:p>
            <a:r>
              <a:rPr lang="en-US" dirty="0">
                <a:ln>
                  <a:solidFill>
                    <a:schemeClr val="accent2">
                      <a:lumMod val="40000"/>
                      <a:lumOff val="60000"/>
                    </a:schemeClr>
                  </a:solidFill>
                </a:ln>
              </a:rPr>
              <a:t>LESSON PREPARED by:</a:t>
            </a:r>
          </a:p>
          <a:p>
            <a:endParaRPr lang="en-US" dirty="0">
              <a:ln>
                <a:solidFill>
                  <a:schemeClr val="accent2">
                    <a:lumMod val="40000"/>
                    <a:lumOff val="60000"/>
                  </a:schemeClr>
                </a:solidFill>
              </a:ln>
            </a:endParaRPr>
          </a:p>
          <a:p>
            <a:r>
              <a:rPr lang="en-US" dirty="0">
                <a:ln>
                  <a:solidFill>
                    <a:schemeClr val="accent2">
                      <a:lumMod val="40000"/>
                      <a:lumOff val="60000"/>
                    </a:schemeClr>
                  </a:solidFill>
                </a:ln>
              </a:rPr>
              <a:t>VERGINIYA KRASTEVA PETROVA - KAMENOVA</a:t>
            </a:r>
          </a:p>
          <a:p>
            <a:endParaRPr lang="en-US" dirty="0">
              <a:ln>
                <a:solidFill>
                  <a:schemeClr val="accent2">
                    <a:lumMod val="40000"/>
                    <a:lumOff val="60000"/>
                  </a:schemeClr>
                </a:solidFill>
              </a:ln>
            </a:endParaRPr>
          </a:p>
          <a:p>
            <a:r>
              <a:rPr lang="en-US" dirty="0" err="1">
                <a:ln>
                  <a:solidFill>
                    <a:schemeClr val="accent2">
                      <a:lumMod val="40000"/>
                      <a:lumOff val="60000"/>
                    </a:schemeClr>
                  </a:solidFill>
                </a:ln>
              </a:rPr>
              <a:t>Profesionalna</a:t>
            </a:r>
            <a:r>
              <a:rPr lang="en-US" dirty="0">
                <a:ln>
                  <a:solidFill>
                    <a:schemeClr val="accent2">
                      <a:lumMod val="40000"/>
                      <a:lumOff val="60000"/>
                    </a:schemeClr>
                  </a:solidFill>
                </a:ln>
              </a:rPr>
              <a:t> </a:t>
            </a:r>
            <a:r>
              <a:rPr lang="en-US" dirty="0" err="1">
                <a:ln>
                  <a:solidFill>
                    <a:schemeClr val="accent2">
                      <a:lumMod val="40000"/>
                      <a:lumOff val="60000"/>
                    </a:schemeClr>
                  </a:solidFill>
                </a:ln>
              </a:rPr>
              <a:t>gimnazia</a:t>
            </a:r>
            <a:endParaRPr lang="en-US" dirty="0">
              <a:ln>
                <a:solidFill>
                  <a:schemeClr val="accent2">
                    <a:lumMod val="40000"/>
                    <a:lumOff val="60000"/>
                  </a:schemeClr>
                </a:solidFill>
              </a:ln>
            </a:endParaRPr>
          </a:p>
          <a:p>
            <a:r>
              <a:rPr lang="en-US" dirty="0" err="1">
                <a:ln>
                  <a:solidFill>
                    <a:schemeClr val="accent2">
                      <a:lumMod val="40000"/>
                      <a:lumOff val="60000"/>
                    </a:schemeClr>
                  </a:solidFill>
                </a:ln>
              </a:rPr>
              <a:t>Asen</a:t>
            </a:r>
            <a:r>
              <a:rPr lang="en-US" dirty="0">
                <a:ln>
                  <a:solidFill>
                    <a:schemeClr val="accent2">
                      <a:lumMod val="40000"/>
                      <a:lumOff val="60000"/>
                    </a:schemeClr>
                  </a:solidFill>
                </a:ln>
              </a:rPr>
              <a:t> </a:t>
            </a:r>
            <a:r>
              <a:rPr lang="en-US" dirty="0" err="1">
                <a:ln>
                  <a:solidFill>
                    <a:schemeClr val="accent2">
                      <a:lumMod val="40000"/>
                      <a:lumOff val="60000"/>
                    </a:schemeClr>
                  </a:solidFill>
                </a:ln>
              </a:rPr>
              <a:t>Zlatarov</a:t>
            </a:r>
            <a:r>
              <a:rPr lang="en-US" dirty="0">
                <a:ln>
                  <a:solidFill>
                    <a:schemeClr val="accent2">
                      <a:lumMod val="40000"/>
                      <a:lumOff val="60000"/>
                    </a:schemeClr>
                  </a:solidFill>
                </a:ln>
              </a:rPr>
              <a:t> - Vidin</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60648"/>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4640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lgn="ctr"/>
            <a:r>
              <a:rPr lang="en-US" dirty="0" smtClean="0"/>
              <a:t>BLACK STORK</a:t>
            </a:r>
            <a:endParaRPr lang="bg-BG" dirty="0"/>
          </a:p>
        </p:txBody>
      </p:sp>
      <p:sp>
        <p:nvSpPr>
          <p:cNvPr id="4" name="Контейнер за съдържание 3"/>
          <p:cNvSpPr>
            <a:spLocks noGrp="1"/>
          </p:cNvSpPr>
          <p:nvPr>
            <p:ph sz="half" idx="2"/>
          </p:nvPr>
        </p:nvSpPr>
        <p:spPr/>
        <p:txBody>
          <a:bodyPr>
            <a:normAutofit fontScale="77500" lnSpcReduction="20000"/>
          </a:bodyPr>
          <a:lstStyle/>
          <a:p>
            <a:pPr algn="just"/>
            <a:r>
              <a:rPr lang="en-US" dirty="0"/>
              <a:t>Black Stork (</a:t>
            </a:r>
            <a:r>
              <a:rPr lang="en-US" dirty="0" err="1"/>
              <a:t>Ciconia</a:t>
            </a:r>
            <a:r>
              <a:rPr lang="en-US" dirty="0"/>
              <a:t> </a:t>
            </a:r>
            <a:r>
              <a:rPr lang="en-US" dirty="0" err="1"/>
              <a:t>nigra</a:t>
            </a:r>
            <a:r>
              <a:rPr lang="en-US" dirty="0"/>
              <a:t>) is a large migratory wading bird of the Stork family. Body length: 95-100 cm Wingspan: 185-205 cm Weight: about 3 kg live in quiet ancient forests by building its nest of a large tree. In our black stork can be seen in the Nikopol plateau on the outskirts of Lovech, on the outskirts of the village of </a:t>
            </a:r>
            <a:r>
              <a:rPr lang="en-US" dirty="0" err="1"/>
              <a:t>Sennik</a:t>
            </a:r>
            <a:r>
              <a:rPr lang="en-US" dirty="0"/>
              <a:t> </a:t>
            </a:r>
            <a:r>
              <a:rPr lang="en-US" dirty="0" err="1"/>
              <a:t>Sevlievo</a:t>
            </a:r>
            <a:r>
              <a:rPr lang="en-US" dirty="0"/>
              <a:t>, on the outskirts above the town. </a:t>
            </a:r>
            <a:r>
              <a:rPr lang="en-US" dirty="0" err="1"/>
              <a:t>Asenovgrad</a:t>
            </a:r>
            <a:r>
              <a:rPr lang="en-US" dirty="0"/>
              <a:t> with. </a:t>
            </a:r>
            <a:r>
              <a:rPr lang="en-US" dirty="0" err="1"/>
              <a:t>Tabachka</a:t>
            </a:r>
            <a:r>
              <a:rPr lang="en-US" dirty="0"/>
              <a:t> (Rousse), as well as with. </a:t>
            </a:r>
            <a:r>
              <a:rPr lang="en-US" dirty="0" err="1"/>
              <a:t>Biser</a:t>
            </a:r>
            <a:r>
              <a:rPr lang="en-US" dirty="0"/>
              <a:t> (</a:t>
            </a:r>
            <a:r>
              <a:rPr lang="en-US" dirty="0" err="1"/>
              <a:t>Haskovo</a:t>
            </a:r>
            <a:r>
              <a:rPr lang="en-US" dirty="0"/>
              <a:t>), and end with . D. </a:t>
            </a:r>
            <a:r>
              <a:rPr lang="en-US" dirty="0" err="1"/>
              <a:t>Belotintsi</a:t>
            </a:r>
            <a:r>
              <a:rPr lang="en-US" dirty="0"/>
              <a:t> (Montana).</a:t>
            </a:r>
            <a:endParaRPr lang="bg-BG" dirty="0"/>
          </a:p>
        </p:txBody>
      </p:sp>
      <p:pic>
        <p:nvPicPr>
          <p:cNvPr id="717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403244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60648"/>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655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lgn="ctr"/>
            <a:r>
              <a:rPr lang="en-US" dirty="0" smtClean="0"/>
              <a:t>GOLDEN EAGLE</a:t>
            </a:r>
            <a:endParaRPr lang="bg-BG" dirty="0"/>
          </a:p>
        </p:txBody>
      </p:sp>
      <p:sp>
        <p:nvSpPr>
          <p:cNvPr id="4" name="Контейнер за съдържание 3"/>
          <p:cNvSpPr>
            <a:spLocks noGrp="1"/>
          </p:cNvSpPr>
          <p:nvPr>
            <p:ph sz="half" idx="2"/>
          </p:nvPr>
        </p:nvSpPr>
        <p:spPr/>
        <p:txBody>
          <a:bodyPr>
            <a:normAutofit fontScale="77500" lnSpcReduction="20000"/>
          </a:bodyPr>
          <a:lstStyle/>
          <a:p>
            <a:pPr algn="just"/>
            <a:r>
              <a:rPr lang="en-US" dirty="0"/>
              <a:t>The golden eagle (Aquila </a:t>
            </a:r>
            <a:r>
              <a:rPr lang="en-US" dirty="0" err="1"/>
              <a:t>chrysaetos</a:t>
            </a:r>
            <a:r>
              <a:rPr lang="en-US" dirty="0"/>
              <a:t>) is one of the largest diurnal raptors occurring on our lands. The body length is 80-95 cm, spread of the wings - 195-220 cm, and weight - 2,8 6,5 kg. </a:t>
            </a:r>
            <a:r>
              <a:rPr lang="en-US" dirty="0" smtClean="0"/>
              <a:t>The Golden </a:t>
            </a:r>
            <a:r>
              <a:rPr lang="en-US" dirty="0"/>
              <a:t>Eagle </a:t>
            </a:r>
            <a:r>
              <a:rPr lang="en-US" dirty="0" smtClean="0"/>
              <a:t> lives </a:t>
            </a:r>
            <a:r>
              <a:rPr lang="en-US" dirty="0"/>
              <a:t>a secluded life. It is a bird of prey, hunt, chasing a flying prey if it fails to capture a few hundred meters abandon her. He prefers medium to relatively large sized mammals such as deer, wild goats and others.</a:t>
            </a:r>
            <a:endParaRPr lang="bg-BG" dirty="0"/>
          </a:p>
        </p:txBody>
      </p:sp>
      <p:pic>
        <p:nvPicPr>
          <p:cNvPr id="819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55576" y="1916832"/>
            <a:ext cx="3312368"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60648"/>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764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lgn="ctr"/>
            <a:r>
              <a:rPr lang="en-US" dirty="0" smtClean="0"/>
              <a:t>SEAL MONK</a:t>
            </a:r>
            <a:endParaRPr lang="bg-BG" dirty="0"/>
          </a:p>
        </p:txBody>
      </p:sp>
      <p:sp>
        <p:nvSpPr>
          <p:cNvPr id="4" name="Контейнер за съдържание 3"/>
          <p:cNvSpPr>
            <a:spLocks noGrp="1"/>
          </p:cNvSpPr>
          <p:nvPr>
            <p:ph sz="half" idx="2"/>
          </p:nvPr>
        </p:nvSpPr>
        <p:spPr/>
        <p:txBody>
          <a:bodyPr/>
          <a:lstStyle/>
          <a:p>
            <a:r>
              <a:rPr lang="en-US" dirty="0"/>
              <a:t>By the beginning of XX century. </a:t>
            </a:r>
            <a:r>
              <a:rPr lang="en-US" dirty="0" smtClean="0"/>
              <a:t>It was </a:t>
            </a:r>
            <a:r>
              <a:rPr lang="en-US" dirty="0"/>
              <a:t>present </a:t>
            </a:r>
            <a:r>
              <a:rPr lang="en-US" dirty="0" smtClean="0"/>
              <a:t>on </a:t>
            </a:r>
            <a:r>
              <a:rPr lang="en-US" dirty="0" err="1" smtClean="0"/>
              <a:t>Dobrudzha</a:t>
            </a:r>
            <a:r>
              <a:rPr lang="en-US" dirty="0" smtClean="0"/>
              <a:t> </a:t>
            </a:r>
            <a:r>
              <a:rPr lang="en-US" dirty="0"/>
              <a:t>coast and </a:t>
            </a:r>
            <a:r>
              <a:rPr lang="en-US" dirty="0" smtClean="0"/>
              <a:t> </a:t>
            </a:r>
            <a:r>
              <a:rPr lang="en-US" dirty="0"/>
              <a:t>entered </a:t>
            </a:r>
            <a:r>
              <a:rPr lang="en-US" dirty="0" smtClean="0"/>
              <a:t> Danube river near  </a:t>
            </a:r>
            <a:r>
              <a:rPr lang="en-US" dirty="0"/>
              <a:t>Rousse.</a:t>
            </a:r>
            <a:endParaRPr lang="bg-BG" dirty="0"/>
          </a:p>
        </p:txBody>
      </p:sp>
      <p:pic>
        <p:nvPicPr>
          <p:cNvPr id="921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520" y="2132856"/>
            <a:ext cx="4320480" cy="381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32656"/>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094079"/>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lgn="ctr"/>
            <a:r>
              <a:rPr lang="en-US" dirty="0" smtClean="0"/>
              <a:t>STURGEON</a:t>
            </a:r>
            <a:endParaRPr lang="bg-BG" dirty="0"/>
          </a:p>
        </p:txBody>
      </p:sp>
      <p:sp>
        <p:nvSpPr>
          <p:cNvPr id="4" name="Контейнер за съдържание 3"/>
          <p:cNvSpPr>
            <a:spLocks noGrp="1"/>
          </p:cNvSpPr>
          <p:nvPr>
            <p:ph sz="half" idx="2"/>
          </p:nvPr>
        </p:nvSpPr>
        <p:spPr/>
        <p:txBody>
          <a:bodyPr>
            <a:normAutofit fontScale="70000" lnSpcReduction="20000"/>
          </a:bodyPr>
          <a:lstStyle/>
          <a:p>
            <a:pPr algn="just"/>
            <a:r>
              <a:rPr lang="en-US" sz="2900" dirty="0"/>
              <a:t>Sturgeons have been of economic importance for their meat and eggs (caviar) for centuries. The Danube river system was originally home to six types of sturgeon, two of which now appear to be extinct.</a:t>
            </a:r>
          </a:p>
          <a:p>
            <a:pPr algn="just"/>
            <a:r>
              <a:rPr lang="en-US" sz="2900" dirty="0" err="1"/>
              <a:t>turgeons</a:t>
            </a:r>
            <a:r>
              <a:rPr lang="en-US" sz="2900" dirty="0"/>
              <a:t> can become very old and are sexually mature at a late age; the Beluga reaches sexually maturity at the age of 15. During the spawning season, from spring to summer, sticky, brownish-green eggs are laid. After 2 weeks,  the young sturgeon are ready to feed, and they migrate to the ocean between their 1st and 3rd years</a:t>
            </a:r>
            <a:r>
              <a:rPr lang="en-US" dirty="0"/>
              <a:t>.</a:t>
            </a:r>
            <a:endParaRPr lang="bg-BG" dirty="0"/>
          </a:p>
        </p:txBody>
      </p:sp>
      <p:pic>
        <p:nvPicPr>
          <p:cNvPr id="10242" name="Picture 2" descr="C:\Users\Nevi\Documents\mine\English\Project\ppt_slovakia\my_ppt\huso_huso_beluga sturgeon.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60648"/>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7302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a:xfrm>
            <a:off x="107504" y="1988840"/>
            <a:ext cx="2377440" cy="1371600"/>
          </a:xfrm>
        </p:spPr>
        <p:txBody>
          <a:bodyPr>
            <a:noAutofit/>
          </a:bodyPr>
          <a:lstStyle/>
          <a:p>
            <a:r>
              <a:rPr lang="en-US" sz="3200" dirty="0"/>
              <a:t>4 October is </a:t>
            </a:r>
            <a:r>
              <a:rPr lang="en-US" sz="3200" dirty="0" smtClean="0"/>
              <a:t>World Animal </a:t>
            </a:r>
            <a:r>
              <a:rPr lang="en-US" sz="3200" dirty="0"/>
              <a:t>Day</a:t>
            </a:r>
            <a:endParaRPr lang="bg-BG"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69211">
            <a:off x="5471941" y="4000463"/>
            <a:ext cx="2884904" cy="239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Картина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14544">
            <a:off x="3114909" y="705703"/>
            <a:ext cx="3489553" cy="2460208"/>
          </a:xfrm>
          <a:prstGeom prst="rect">
            <a:avLst/>
          </a:prstGeom>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332656"/>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462536"/>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23528" y="908720"/>
            <a:ext cx="8363272" cy="1152128"/>
          </a:xfrm>
        </p:spPr>
        <p:txBody>
          <a:bodyPr>
            <a:normAutofit/>
          </a:bodyPr>
          <a:lstStyle/>
          <a:p>
            <a:r>
              <a:rPr lang="en-US" sz="2000" dirty="0">
                <a:latin typeface="Adobe Gothic Std B" pitchFamily="34" charset="-128"/>
                <a:ea typeface="Adobe Gothic Std B" pitchFamily="34" charset="-128"/>
              </a:rPr>
              <a:t>These 24 hours are the chance to give back and celebrate animal life in all its shapes and sizes, from mice to elephants, and </a:t>
            </a:r>
            <a:r>
              <a:rPr lang="en-US" sz="2000" dirty="0" err="1">
                <a:latin typeface="Adobe Gothic Std B" pitchFamily="34" charset="-128"/>
                <a:ea typeface="Adobe Gothic Std B" pitchFamily="34" charset="-128"/>
              </a:rPr>
              <a:t>recognise</a:t>
            </a:r>
            <a:r>
              <a:rPr lang="en-US" sz="2000" dirty="0">
                <a:latin typeface="Adobe Gothic Std B" pitchFamily="34" charset="-128"/>
                <a:ea typeface="Adobe Gothic Std B" pitchFamily="34" charset="-128"/>
              </a:rPr>
              <a:t> the positive influence they have on our lives.</a:t>
            </a:r>
            <a:endParaRPr lang="bg-BG" sz="2000" dirty="0">
              <a:latin typeface="Adobe Gothic Std B" pitchFamily="34" charset="-128"/>
              <a:ea typeface="Adobe Gothic Std B" pitchFamily="34" charset="-128"/>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3140968"/>
            <a:ext cx="3426249" cy="289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204864"/>
            <a:ext cx="4320480"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404664"/>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84124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lgn="ctr"/>
            <a:r>
              <a:rPr lang="en-US" dirty="0" smtClean="0"/>
              <a:t>BROWN BEAR</a:t>
            </a:r>
            <a:endParaRPr lang="bg-BG" dirty="0"/>
          </a:p>
        </p:txBody>
      </p:sp>
      <p:sp>
        <p:nvSpPr>
          <p:cNvPr id="4" name="Контейнер за съдържание 3"/>
          <p:cNvSpPr>
            <a:spLocks noGrp="1"/>
          </p:cNvSpPr>
          <p:nvPr>
            <p:ph sz="half" idx="2"/>
          </p:nvPr>
        </p:nvSpPr>
        <p:spPr/>
        <p:txBody>
          <a:bodyPr>
            <a:normAutofit fontScale="77500" lnSpcReduction="20000"/>
          </a:bodyPr>
          <a:lstStyle/>
          <a:p>
            <a:pPr algn="just"/>
            <a:r>
              <a:rPr lang="en-US" dirty="0"/>
              <a:t>Brown bear lives in woodlands. Although it seems </a:t>
            </a:r>
            <a:r>
              <a:rPr lang="en-US" dirty="0" smtClean="0"/>
              <a:t>clumsy, on </a:t>
            </a:r>
            <a:r>
              <a:rPr lang="en-US" dirty="0"/>
              <a:t>short distances it can run at a speed of 45 km. per hour. It feeds with roots, acorns and young grasses. Also loves: strawberries, raspberries and blueberries, wild apples, plums, pears, watermelons and ants. During the summer, the brown bear spent considerable time in eating, it </a:t>
            </a:r>
            <a:r>
              <a:rPr lang="en-US" dirty="0" smtClean="0"/>
              <a:t>needed </a:t>
            </a:r>
            <a:r>
              <a:rPr lang="en-US" dirty="0"/>
              <a:t>14 kilograms of food a day. The majority of the winter spent in sleep in their lairs.</a:t>
            </a:r>
            <a:endParaRPr lang="bg-BG"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520" y="1988840"/>
            <a:ext cx="431783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60648"/>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752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lgn="ctr"/>
            <a:r>
              <a:rPr lang="en-US" dirty="0" smtClean="0"/>
              <a:t>LEOPARD SNAKE</a:t>
            </a:r>
            <a:endParaRPr lang="bg-BG" dirty="0"/>
          </a:p>
        </p:txBody>
      </p:sp>
      <p:sp>
        <p:nvSpPr>
          <p:cNvPr id="4" name="Контейнер за съдържание 3"/>
          <p:cNvSpPr>
            <a:spLocks noGrp="1"/>
          </p:cNvSpPr>
          <p:nvPr>
            <p:ph sz="half" idx="2"/>
          </p:nvPr>
        </p:nvSpPr>
        <p:spPr/>
        <p:txBody>
          <a:bodyPr>
            <a:normAutofit fontScale="77500" lnSpcReduction="20000"/>
          </a:bodyPr>
          <a:lstStyle/>
          <a:p>
            <a:pPr algn="just"/>
            <a:r>
              <a:rPr lang="en-US" dirty="0"/>
              <a:t>The body of the leopard snake reaches a length of 110 cm. In Bulgaria meets the valley of the Struma to </a:t>
            </a:r>
            <a:r>
              <a:rPr lang="en-US" dirty="0" err="1"/>
              <a:t>Kresna</a:t>
            </a:r>
            <a:r>
              <a:rPr lang="en-US" dirty="0"/>
              <a:t> Gorge to the north and near </a:t>
            </a:r>
            <a:r>
              <a:rPr lang="en-US" dirty="0" err="1"/>
              <a:t>Sozopol</a:t>
            </a:r>
            <a:r>
              <a:rPr lang="en-US" dirty="0"/>
              <a:t>. Leopard snake inhabits overgrown with grasses and shrubs dry and warm rocky areas. In summer it is mainly active at night and during the day  is hiding under rocks or bushes. It feeds mainly on small rodents and insectivores, rarely lizards, small birds and others.</a:t>
            </a:r>
            <a:endParaRPr lang="bg-BG"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520" y="1772816"/>
            <a:ext cx="4248472" cy="446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60648"/>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4999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lgn="ctr"/>
            <a:r>
              <a:rPr lang="en-US" dirty="0" smtClean="0"/>
              <a:t>PINK PELICAN</a:t>
            </a:r>
            <a:endParaRPr lang="bg-BG" dirty="0"/>
          </a:p>
        </p:txBody>
      </p:sp>
      <p:sp>
        <p:nvSpPr>
          <p:cNvPr id="4" name="Контейнер за съдържание 3"/>
          <p:cNvSpPr>
            <a:spLocks noGrp="1"/>
          </p:cNvSpPr>
          <p:nvPr>
            <p:ph sz="half" idx="2"/>
          </p:nvPr>
        </p:nvSpPr>
        <p:spPr/>
        <p:txBody>
          <a:bodyPr/>
          <a:lstStyle/>
          <a:p>
            <a:pPr algn="just"/>
            <a:r>
              <a:rPr lang="en-US" dirty="0"/>
              <a:t>In Bulgaria the only nesting site is reserve "</a:t>
            </a:r>
            <a:r>
              <a:rPr lang="en-US" dirty="0" err="1"/>
              <a:t>Srebarna</a:t>
            </a:r>
            <a:r>
              <a:rPr lang="en-US" dirty="0"/>
              <a:t>" where there is a small colony. Pelicans eat mostly fish and rarely  amphibians. Nests and their </a:t>
            </a:r>
            <a:r>
              <a:rPr lang="en-US" dirty="0" err="1"/>
              <a:t>youngs</a:t>
            </a:r>
            <a:r>
              <a:rPr lang="en-US" dirty="0"/>
              <a:t>  are among the reeds in lakes, marshes and deltas of rivers</a:t>
            </a:r>
            <a:endParaRPr lang="bg-BG"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4248472" cy="4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60648"/>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0538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lgn="ctr"/>
            <a:r>
              <a:rPr lang="en-US" dirty="0" smtClean="0"/>
              <a:t>GREAT WHITE PELICANS</a:t>
            </a:r>
            <a:endParaRPr lang="bg-BG" dirty="0"/>
          </a:p>
        </p:txBody>
      </p:sp>
      <p:sp>
        <p:nvSpPr>
          <p:cNvPr id="4" name="Контейнер за съдържание 3"/>
          <p:cNvSpPr>
            <a:spLocks noGrp="1"/>
          </p:cNvSpPr>
          <p:nvPr>
            <p:ph sz="half" idx="2"/>
          </p:nvPr>
        </p:nvSpPr>
        <p:spPr>
          <a:xfrm>
            <a:off x="4648200" y="1268760"/>
            <a:ext cx="4038600" cy="4857403"/>
          </a:xfrm>
        </p:spPr>
        <p:txBody>
          <a:bodyPr>
            <a:noAutofit/>
          </a:bodyPr>
          <a:lstStyle/>
          <a:p>
            <a:pPr algn="just"/>
            <a:r>
              <a:rPr lang="en-US" sz="2400" dirty="0"/>
              <a:t>Great white pelicans are elegant and high-stamina gliders. They are sociable birds, which mate in large colonies of up to 3000 animals, and hunt in groups. They prefer extensive swamps with open waters on lakes, landlocked seas, lagoons and large river deltas. The bodies of water should have plenty of fish and aquatic plant life. </a:t>
            </a:r>
            <a:endParaRPr lang="bg-BG" sz="2400" dirty="0"/>
          </a:p>
        </p:txBody>
      </p:sp>
      <p:pic>
        <p:nvPicPr>
          <p:cNvPr id="4098" name="Picture 2" descr="C:\Users\Nevi\Documents\mine\English\Project\ppt_slovakia\my_ppt\great white_europ_pelikan.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060848"/>
            <a:ext cx="4038600" cy="34563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60647"/>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7496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lgn="ctr"/>
            <a:r>
              <a:rPr lang="en-US" dirty="0" smtClean="0"/>
              <a:t>EUROPEAN POND TURTLE</a:t>
            </a:r>
            <a:endParaRPr lang="bg-BG" dirty="0"/>
          </a:p>
        </p:txBody>
      </p:sp>
      <p:sp>
        <p:nvSpPr>
          <p:cNvPr id="4" name="Контейнер за съдържание 3"/>
          <p:cNvSpPr>
            <a:spLocks noGrp="1"/>
          </p:cNvSpPr>
          <p:nvPr>
            <p:ph sz="half" idx="2"/>
          </p:nvPr>
        </p:nvSpPr>
        <p:spPr/>
        <p:txBody>
          <a:bodyPr>
            <a:normAutofit fontScale="77500" lnSpcReduction="20000"/>
          </a:bodyPr>
          <a:lstStyle/>
          <a:p>
            <a:pPr algn="just"/>
            <a:r>
              <a:rPr lang="en-US" dirty="0"/>
              <a:t>The European pond turtle is a timid but skilled swimmer and diver. It prefers to spend most of the winter at the bottom of muddy water bodies. Yet in the summer, it likes to bask in the sun, for which pond turtles need floating branches or vegetation, such as detritus from  trees cut down by beavers. Pond turtles prefer a habitat on still or slow flowing bodies of water, with a muddy bed and an abundance of aquatic plants, i.e. vegetation rich bayous in alluvial forests. </a:t>
            </a:r>
            <a:endParaRPr lang="bg-BG" dirty="0"/>
          </a:p>
        </p:txBody>
      </p:sp>
      <p:pic>
        <p:nvPicPr>
          <p:cNvPr id="5122" name="Picture 2" descr="C:\Users\Nevi\Documents\mine\English\Project\ppt_slovakia\my_ppt\pond_turtle.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4104456" cy="41044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60648"/>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7761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lgn="ctr"/>
            <a:r>
              <a:rPr lang="en-US" dirty="0" smtClean="0"/>
              <a:t>EUROPEAN MINK</a:t>
            </a:r>
            <a:endParaRPr lang="bg-BG" dirty="0"/>
          </a:p>
        </p:txBody>
      </p:sp>
      <p:sp>
        <p:nvSpPr>
          <p:cNvPr id="4" name="Контейнер за съдържание 3"/>
          <p:cNvSpPr>
            <a:spLocks noGrp="1"/>
          </p:cNvSpPr>
          <p:nvPr>
            <p:ph sz="half" idx="2"/>
          </p:nvPr>
        </p:nvSpPr>
        <p:spPr/>
        <p:txBody>
          <a:bodyPr>
            <a:normAutofit fontScale="85000" lnSpcReduction="20000"/>
          </a:bodyPr>
          <a:lstStyle/>
          <a:p>
            <a:pPr algn="just"/>
            <a:r>
              <a:rPr lang="en-US" dirty="0" smtClean="0"/>
              <a:t>It </a:t>
            </a:r>
            <a:r>
              <a:rPr lang="en-US" dirty="0"/>
              <a:t>inhabited most of northeast Bulgaria, mostly loves humid climates as the river. River. </a:t>
            </a:r>
            <a:r>
              <a:rPr lang="en-US" dirty="0" smtClean="0"/>
              <a:t>The  </a:t>
            </a:r>
            <a:r>
              <a:rPr lang="en-US" dirty="0"/>
              <a:t>mink fur is valuable because that has been a victim of poaching. M</a:t>
            </a:r>
            <a:r>
              <a:rPr lang="en-US" dirty="0" smtClean="0"/>
              <a:t>ales </a:t>
            </a:r>
            <a:r>
              <a:rPr lang="en-US" dirty="0"/>
              <a:t>reach a length of 28-43 cm, and 12-19 cm tail and weigh 740 grams. Females 32-40 cm, the tail is 12-18 cm and weigh 440 g. They live in ponds, rivers and shores of lakes, rarely found in swamps bear from 2 to 7 small. Live </a:t>
            </a:r>
            <a:r>
              <a:rPr lang="en-US" dirty="0" smtClean="0"/>
              <a:t>8-10 years.</a:t>
            </a:r>
            <a:endParaRPr lang="bg-BG" dirty="0"/>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396044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32656"/>
            <a:ext cx="301148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27619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Сламен покрив">
  <a:themeElements>
    <a:clrScheme name="Сламен покрив">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Средни">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ламен покрив">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269</TotalTime>
  <Words>867</Words>
  <Application>Microsoft Office PowerPoint</Application>
  <PresentationFormat>Презентация на цял екран (4:3)</PresentationFormat>
  <Paragraphs>30</Paragraphs>
  <Slides>13</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13</vt:i4>
      </vt:variant>
    </vt:vector>
  </HeadingPairs>
  <TitlesOfParts>
    <vt:vector size="14" baseType="lpstr">
      <vt:lpstr>Сламен покрив</vt:lpstr>
      <vt:lpstr>ENDENGERED AND PROTECTED ANIMALS IN BULGARIA</vt:lpstr>
      <vt:lpstr>4 October is World Animal Day</vt:lpstr>
      <vt:lpstr>These 24 hours are the chance to give back and celebrate animal life in all its shapes and sizes, from mice to elephants, and recognise the positive influence they have on our lives.</vt:lpstr>
      <vt:lpstr>BROWN BEAR</vt:lpstr>
      <vt:lpstr>LEOPARD SNAKE</vt:lpstr>
      <vt:lpstr>PINK PELICAN</vt:lpstr>
      <vt:lpstr>GREAT WHITE PELICANS</vt:lpstr>
      <vt:lpstr>EUROPEAN POND TURTLE</vt:lpstr>
      <vt:lpstr>EUROPEAN MINK</vt:lpstr>
      <vt:lpstr>BLACK STORK</vt:lpstr>
      <vt:lpstr>GOLDEN EAGLE</vt:lpstr>
      <vt:lpstr>SEAL MONK</vt:lpstr>
      <vt:lpstr>STURGEON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PowerPoint</dc:title>
  <dc:creator>Verginiya</dc:creator>
  <cp:lastModifiedBy>Eli</cp:lastModifiedBy>
  <cp:revision>16</cp:revision>
  <dcterms:created xsi:type="dcterms:W3CDTF">2015-09-26T14:51:03Z</dcterms:created>
  <dcterms:modified xsi:type="dcterms:W3CDTF">2015-10-22T15:52:42Z</dcterms:modified>
</cp:coreProperties>
</file>