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7" r:id="rId3"/>
    <p:sldId id="280" r:id="rId4"/>
    <p:sldId id="281" r:id="rId5"/>
    <p:sldId id="282" r:id="rId6"/>
    <p:sldId id="262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3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4" autoAdjust="0"/>
    <p:restoredTop sz="96800" autoAdjust="0"/>
  </p:normalViewPr>
  <p:slideViewPr>
    <p:cSldViewPr snapToGrid="0">
      <p:cViewPr>
        <p:scale>
          <a:sx n="73" d="100"/>
          <a:sy n="73" d="100"/>
        </p:scale>
        <p:origin x="-1848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094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F5445-7FCA-4589-BFC9-014C66977002}" type="datetimeFigureOut">
              <a:rPr lang="en-US" smtClean="0">
                <a:latin typeface="Lato" panose="020F0502020204030203" pitchFamily="34" charset="0"/>
              </a:rPr>
              <a:pPr/>
              <a:t>20-Apr-16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0F03-EA41-44BB-814A-F07F76B438F2}" type="slidenum">
              <a:rPr lang="en-US" smtClean="0">
                <a:latin typeface="Lato" panose="020F0502020204030203" pitchFamily="34" charset="0"/>
              </a:rPr>
              <a:pPr/>
              <a:t>‹#›</a:t>
            </a:fld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28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501221A5-3433-45DC-942A-3140CB37D9FF}" type="datetimeFigureOut">
              <a:rPr lang="en-US" smtClean="0"/>
              <a:pPr/>
              <a:t>20-Apr-16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</a:defRPr>
            </a:lvl1pPr>
          </a:lstStyle>
          <a:p>
            <a:fld id="{9E50BA43-FF6F-4972-A3F8-F4EFD4358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885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30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28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CAF7AA7B-D4BA-4200-B6A3-712BE4439ACC}" type="datetimeFigureOut">
              <a:rPr lang="en-US" smtClean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9342835D-3E9A-4918-B7A0-FB62DCD41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30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52" y="747031"/>
            <a:ext cx="7259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endParaRPr lang="sl-SI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endParaRPr lang="sl-SI" sz="4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  <a:p>
            <a:r>
              <a:rPr lang="sl-SI" sz="4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Comparison</a:t>
            </a:r>
            <a:r>
              <a:rPr lang="sl-SI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of regional and international </a:t>
            </a:r>
            <a:r>
              <a:rPr lang="sl-SI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products</a:t>
            </a:r>
            <a:endParaRPr lang="sl-SI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7115" y="5704951"/>
            <a:ext cx="25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Georgia" pitchFamily="18" charset="0"/>
              </a:rPr>
              <a:t>Nejc, Timon, Nika, Monika, Karin</a:t>
            </a:r>
            <a:endParaRPr lang="sl-SI" sz="20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9382" y="6058894"/>
            <a:ext cx="1084300" cy="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2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7506606" y="156167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Products </a:t>
            </a:r>
            <a:r>
              <a:rPr lang="sl-SI" sz="3200" dirty="0" smtClean="0">
                <a:solidFill>
                  <a:srgbClr val="00B050"/>
                </a:solidFill>
              </a:rPr>
              <a:t>of</a:t>
            </a:r>
            <a:r>
              <a:rPr lang="sl-SI" sz="3200" dirty="0" smtClean="0"/>
              <a:t> free choice</a:t>
            </a:r>
            <a:endParaRPr lang="sl-SI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176" y="2175408"/>
            <a:ext cx="386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Bio Honey : 6,98 €/450 g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Medex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176" y="3007542"/>
            <a:ext cx="336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Acacia honey: 9,00 €/900 g</a:t>
            </a:r>
            <a:r>
              <a:rPr lang="sl-SI" dirty="0" smtClean="0"/>
              <a:t> </a:t>
            </a:r>
            <a:r>
              <a:rPr lang="sl-SI" dirty="0"/>
              <a:t> </a:t>
            </a:r>
            <a:r>
              <a:rPr lang="sl-SI" dirty="0" smtClean="0"/>
              <a:t>     Medex </a:t>
            </a:r>
            <a:r>
              <a:rPr lang="sl-SI" dirty="0" smtClean="0">
                <a:sym typeface="Wingdings" pitchFamily="2" charset="2"/>
              </a:rPr>
              <a:t> e</a:t>
            </a:r>
            <a:r>
              <a:rPr lang="sl-SI" dirty="0" smtClean="0"/>
              <a:t>cological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8983" y="2095413"/>
            <a:ext cx="410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Acacia honey: 14,75 €/kg</a:t>
            </a:r>
            <a:r>
              <a:rPr lang="sl-SI" dirty="0" smtClean="0"/>
              <a:t> (from Italy)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Croatia: 12,00 €/kg</a:t>
            </a:r>
          </a:p>
        </p:txBody>
      </p:sp>
      <p:pic>
        <p:nvPicPr>
          <p:cNvPr id="8194" name="Picture 2" descr="http://www.hilltop-honey.com/wp-content/uploads/2014/10/KHB-hilltop-honey-product-15-no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491" y="3890572"/>
            <a:ext cx="3886434" cy="2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awliving.eu/media/catalog/product/cache/1/image/650x650/9df78eab33525d08d6e5fb8d27136e95/r/a/raw_honey_forest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851" y="3330707"/>
            <a:ext cx="3142504" cy="31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31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485030"/>
            <a:ext cx="344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Dairy</a:t>
            </a:r>
            <a:r>
              <a:rPr lang="sl-SI" sz="3200" dirty="0" smtClean="0"/>
              <a:t> products</a:t>
            </a:r>
            <a:endParaRPr lang="sl-SI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430382" y="1561673"/>
            <a:ext cx="13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</a:t>
            </a:r>
            <a:r>
              <a:rPr lang="sl-SI" sz="2000" dirty="0" smtClean="0"/>
              <a:t>mported:</a:t>
            </a:r>
            <a:endParaRPr lang="sl-SI" sz="2000" dirty="0"/>
          </a:p>
        </p:txBody>
      </p:sp>
      <p:pic>
        <p:nvPicPr>
          <p:cNvPr id="1026" name="Picture 2" descr="http://www.l-m.si/img/alpsko-mleko/alpsko-mle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534" y="3443347"/>
            <a:ext cx="321478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96" y="2153335"/>
            <a:ext cx="4314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sl-SI" sz="2000" dirty="0">
                <a:solidFill>
                  <a:srgbClr val="00B050"/>
                </a:solidFill>
              </a:rPr>
              <a:t>Alpine milk: 0,99 €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sz="2000" dirty="0">
                <a:solidFill>
                  <a:srgbClr val="FFFFFF"/>
                </a:solidFill>
              </a:rPr>
              <a:t>homogenized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l-SI" sz="2000" dirty="0">
                <a:solidFill>
                  <a:srgbClr val="FFFFFF"/>
                </a:solidFill>
                <a:sym typeface="Wingdings" pitchFamily="2" charset="2"/>
              </a:rPr>
              <a:t>it contains Austrian, Italian and Switzerland milk</a:t>
            </a:r>
          </a:p>
          <a:p>
            <a:endParaRPr lang="sl-SI" sz="2000" dirty="0" smtClean="0"/>
          </a:p>
          <a:p>
            <a:pPr marL="285750" indent="-285750"/>
            <a:r>
              <a:rPr lang="sl-SI" sz="2000" dirty="0">
                <a:solidFill>
                  <a:srgbClr val="00B050"/>
                </a:solidFill>
              </a:rPr>
              <a:t>Planika milk: 1,08 €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/>
              <a:t>not-homogenized </a:t>
            </a:r>
            <a:r>
              <a:rPr lang="sl-SI" sz="2000" dirty="0">
                <a:sym typeface="Wingdings" pitchFamily="2" charset="2"/>
              </a:rPr>
              <a:t> </a:t>
            </a:r>
            <a:r>
              <a:rPr lang="sl-SI" sz="2000" dirty="0" smtClean="0">
                <a:sym typeface="Wingdings" pitchFamily="2" charset="2"/>
              </a:rPr>
              <a:t>healtier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 smtClean="0">
                <a:sym typeface="Wingdings" pitchFamily="2" charset="2"/>
              </a:rPr>
              <a:t>100% Slovenian </a:t>
            </a:r>
            <a:r>
              <a:rPr lang="sl-SI" sz="2000" dirty="0">
                <a:sym typeface="Wingdings" pitchFamily="2" charset="2"/>
              </a:rPr>
              <a:t>milk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>
                <a:sym typeface="Wingdings" pitchFamily="2" charset="2"/>
              </a:rPr>
              <a:t>organic  also available </a:t>
            </a:r>
            <a:r>
              <a:rPr lang="sl-SI" sz="2000" dirty="0" smtClean="0">
                <a:sym typeface="Wingdings" pitchFamily="2" charset="2"/>
              </a:rPr>
              <a:t>: 1,69</a:t>
            </a:r>
            <a:r>
              <a:rPr lang="sl-SI" sz="2000" dirty="0">
                <a:sym typeface="Wingdings" pitchFamily="2" charset="2"/>
              </a:rPr>
              <a:t>€</a:t>
            </a:r>
          </a:p>
          <a:p>
            <a:endParaRPr lang="sl-SI" dirty="0"/>
          </a:p>
        </p:txBody>
      </p:sp>
      <p:sp>
        <p:nvSpPr>
          <p:cNvPr id="7" name="Rectangle 6"/>
          <p:cNvSpPr/>
          <p:nvPr/>
        </p:nvSpPr>
        <p:spPr>
          <a:xfrm>
            <a:off x="8434385" y="2153335"/>
            <a:ext cx="3322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sl-SI" sz="2000" dirty="0">
                <a:solidFill>
                  <a:srgbClr val="00B050"/>
                </a:solidFill>
              </a:rPr>
              <a:t>Mila milk: 0,57 € </a:t>
            </a:r>
            <a:r>
              <a:rPr lang="sl-SI" sz="2000" dirty="0"/>
              <a:t>(from Italy)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/>
              <a:t>homogenized</a:t>
            </a:r>
          </a:p>
        </p:txBody>
      </p:sp>
      <p:pic>
        <p:nvPicPr>
          <p:cNvPr id="1028" name="Picture 4" descr="http://www.konzum.co.ba/var/plain_site/storage/images/proizvodi/hrana-i-pica/mlijecni-jaja-i-sir/mlijeko/mlijeko-trajno-1-lit/mlijeko-2-8-mm-1l-bc-mila/40387429-1-cro-HR/MLIJEKO-2-8-MM-1L-BC-MILA_product_line_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2731" y="3985479"/>
            <a:ext cx="2078036" cy="20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2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485030"/>
            <a:ext cx="34429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Dairy</a:t>
            </a:r>
            <a:r>
              <a:rPr lang="sl-SI" sz="3200" dirty="0" smtClean="0"/>
              <a:t> products</a:t>
            </a:r>
            <a:endParaRPr lang="sl-SI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7910" y="1562100"/>
            <a:ext cx="77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183939" y="158586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790574" y="2047875"/>
            <a:ext cx="3648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Cheese Jošt: 8,60 </a:t>
            </a:r>
            <a:r>
              <a:rPr lang="en-US" dirty="0" smtClean="0">
                <a:solidFill>
                  <a:srgbClr val="00B050"/>
                </a:solidFill>
              </a:rPr>
              <a:t>€</a:t>
            </a:r>
            <a:r>
              <a:rPr lang="sl-SI" dirty="0" smtClean="0">
                <a:solidFill>
                  <a:srgbClr val="00B050"/>
                </a:solidFill>
              </a:rPr>
              <a:t>/kg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/>
              <a:t>Ljubljanske Mlekarne </a:t>
            </a:r>
          </a:p>
          <a:p>
            <a:pPr lvl="1"/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Cheese Ementalec: </a:t>
            </a:r>
            <a:r>
              <a:rPr lang="en-US" dirty="0" smtClean="0">
                <a:solidFill>
                  <a:srgbClr val="00B050"/>
                </a:solidFill>
              </a:rPr>
              <a:t>8,42 €</a:t>
            </a:r>
            <a:r>
              <a:rPr lang="sl-SI" dirty="0" smtClean="0">
                <a:solidFill>
                  <a:srgbClr val="00B050"/>
                </a:solidFill>
              </a:rPr>
              <a:t>/</a:t>
            </a:r>
            <a:r>
              <a:rPr lang="en-US" dirty="0" smtClean="0">
                <a:solidFill>
                  <a:srgbClr val="00B050"/>
                </a:solidFill>
              </a:rPr>
              <a:t>330 g </a:t>
            </a:r>
            <a:r>
              <a:rPr lang="en-US" dirty="0"/>
              <a:t>Pomurske Mlekarne	</a:t>
            </a:r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Organic cheese is </a:t>
            </a:r>
            <a:r>
              <a:rPr lang="en-US" dirty="0" smtClean="0"/>
              <a:t>also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available from smaller,</a:t>
            </a:r>
          </a:p>
          <a:p>
            <a:r>
              <a:rPr lang="en-US" dirty="0"/>
              <a:t>      local daries: 8,60 €/kg</a:t>
            </a:r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313" y="3426970"/>
            <a:ext cx="2791050" cy="2730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3400" y="2047875"/>
            <a:ext cx="310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Italian </a:t>
            </a:r>
            <a:r>
              <a:rPr lang="sl-SI" dirty="0">
                <a:solidFill>
                  <a:srgbClr val="00B050"/>
                </a:solidFill>
              </a:rPr>
              <a:t>Cheese : 11,24 €</a:t>
            </a:r>
            <a:r>
              <a:rPr lang="sl-SI" dirty="0" smtClean="0">
                <a:solidFill>
                  <a:srgbClr val="00B050"/>
                </a:solidFill>
              </a:rPr>
              <a:t>/kg </a:t>
            </a:r>
            <a:r>
              <a:rPr lang="sl-SI" dirty="0" smtClean="0"/>
              <a:t>(from Italy)</a:t>
            </a:r>
            <a:endParaRPr lang="sl-SI" dirty="0"/>
          </a:p>
          <a:p>
            <a:pPr algn="r"/>
            <a:endParaRPr lang="sl-SI" dirty="0"/>
          </a:p>
        </p:txBody>
      </p:sp>
      <p:pic>
        <p:nvPicPr>
          <p:cNvPr id="8" name="Picture 2" descr="http://www.viotyr.gr/images/stories/virtuemart/product/GRAN%20BOSKO%2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4484">
            <a:off x="7448330" y="4401602"/>
            <a:ext cx="2461637" cy="22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organicvalley.coop/uploads/tx_ovproducts/chs_6oz_dy_Ital_shrd_pd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7829">
            <a:off x="10324858" y="3433790"/>
            <a:ext cx="1192848" cy="17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20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485030"/>
            <a:ext cx="34429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Dairy</a:t>
            </a:r>
            <a:r>
              <a:rPr lang="sl-SI" sz="3200" dirty="0" smtClean="0"/>
              <a:t> products</a:t>
            </a:r>
            <a:endParaRPr lang="sl-SI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7910" y="1562100"/>
            <a:ext cx="77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Local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8425845" y="158586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5" name="Rectangle 4"/>
          <p:cNvSpPr/>
          <p:nvPr/>
        </p:nvSpPr>
        <p:spPr>
          <a:xfrm>
            <a:off x="667910" y="2127408"/>
            <a:ext cx="33040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000" dirty="0">
                <a:solidFill>
                  <a:srgbClr val="00B050"/>
                </a:solidFill>
              </a:rPr>
              <a:t>Yogurt Ego: 0,67 €/150 g</a:t>
            </a:r>
            <a:br>
              <a:rPr lang="sl-SI" sz="2000" dirty="0">
                <a:solidFill>
                  <a:srgbClr val="00B050"/>
                </a:solidFill>
              </a:rPr>
            </a:br>
            <a:r>
              <a:rPr lang="sl-SI" sz="2000" dirty="0"/>
              <a:t>Ljubljanske Mlekarne</a:t>
            </a:r>
          </a:p>
          <a:p>
            <a:pPr lvl="1"/>
            <a:endParaRPr lang="sl-SI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>
                <a:solidFill>
                  <a:srgbClr val="00B050"/>
                </a:solidFill>
              </a:rPr>
              <a:t>Yogurt Maxxi: 0,49  </a:t>
            </a:r>
            <a:r>
              <a:rPr lang="sl-SI" sz="2000" dirty="0" smtClean="0">
                <a:solidFill>
                  <a:srgbClr val="00B050"/>
                </a:solidFill>
              </a:rPr>
              <a:t>€/150 g </a:t>
            </a:r>
            <a:r>
              <a:rPr lang="sl-SI" sz="2000" dirty="0"/>
              <a:t>Zelene </a:t>
            </a:r>
            <a:r>
              <a:rPr lang="sl-SI" sz="2000" dirty="0" smtClean="0"/>
              <a:t>Doline</a:t>
            </a:r>
          </a:p>
          <a:p>
            <a:pPr lvl="1"/>
            <a:endParaRPr lang="sl-SI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sz="2000" dirty="0">
                <a:solidFill>
                  <a:srgbClr val="00B050"/>
                </a:solidFill>
              </a:rPr>
              <a:t>Greek yogurt: 0,89 </a:t>
            </a:r>
            <a:r>
              <a:rPr lang="sl-SI" sz="2000" dirty="0" smtClean="0">
                <a:solidFill>
                  <a:srgbClr val="00B050"/>
                </a:solidFill>
              </a:rPr>
              <a:t>€/150 g </a:t>
            </a:r>
            <a:r>
              <a:rPr lang="sl-SI" sz="2000" dirty="0"/>
              <a:t>Ljubljanske </a:t>
            </a:r>
            <a:r>
              <a:rPr lang="sl-SI" sz="2000" dirty="0" smtClean="0"/>
              <a:t>Mlekarne</a:t>
            </a:r>
          </a:p>
          <a:p>
            <a:pPr lvl="1"/>
            <a:endParaRPr lang="sl-SI" sz="2000" dirty="0" smtClean="0"/>
          </a:p>
          <a:p>
            <a:pPr lvl="1"/>
            <a:endParaRPr lang="sl-SI" sz="2000" dirty="0"/>
          </a:p>
          <a:p>
            <a:pPr lvl="1"/>
            <a:r>
              <a:rPr lang="sl-SI" sz="20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626" y="5391973"/>
            <a:ext cx="3370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Export to Italy, Bosnia, Macedonia and Austria</a:t>
            </a:r>
            <a:endParaRPr lang="sl-SI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7910" y="4852426"/>
            <a:ext cx="244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000" dirty="0" smtClean="0"/>
              <a:t>Planika produces organic yogurts: 1,30 €/150 g</a:t>
            </a:r>
            <a:endParaRPr lang="sl-SI" sz="2000" dirty="0"/>
          </a:p>
        </p:txBody>
      </p:sp>
      <p:pic>
        <p:nvPicPr>
          <p:cNvPr id="2050" name="Picture 2" descr="http://www.l-m.si/img/ego/e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317" y="1927711"/>
            <a:ext cx="2927703" cy="29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94810" y="2297864"/>
            <a:ext cx="356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000" dirty="0" smtClean="0">
                <a:solidFill>
                  <a:srgbClr val="00B050"/>
                </a:solidFill>
              </a:rPr>
              <a:t>Yogurt: 1,79 €/l </a:t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sz="2000" dirty="0" smtClean="0"/>
              <a:t>(from Italy)</a:t>
            </a:r>
            <a:endParaRPr lang="sl-SI" sz="2000" dirty="0"/>
          </a:p>
        </p:txBody>
      </p:sp>
      <p:pic>
        <p:nvPicPr>
          <p:cNvPr id="2052" name="Picture 4" descr="http://international.krikri.gr/country_dyn/yogurt/big/0915151506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0075" y="2820223"/>
            <a:ext cx="171205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8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7869463" y="1622149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Fruit and </a:t>
            </a:r>
            <a:r>
              <a:rPr lang="sl-SI" sz="3200" dirty="0" smtClean="0">
                <a:solidFill>
                  <a:srgbClr val="00B050"/>
                </a:solidFill>
              </a:rPr>
              <a:t>vegetables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45" y="2193088"/>
            <a:ext cx="3861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Red grapes: 3,59 €/kg 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Sadje Zelenjava</a:t>
            </a:r>
          </a:p>
          <a:p>
            <a:pPr lvl="1"/>
            <a:endParaRPr lang="sl-SI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White grapes: 2,79 </a:t>
            </a:r>
            <a:r>
              <a:rPr lang="sl-SI" dirty="0" smtClean="0">
                <a:solidFill>
                  <a:srgbClr val="00B050"/>
                </a:solidFill>
              </a:rPr>
              <a:t>€/kg</a:t>
            </a:r>
            <a:r>
              <a:rPr lang="sl-SI" dirty="0">
                <a:solidFill>
                  <a:srgbClr val="00B050"/>
                </a:solidFill>
              </a:rPr>
              <a:t/>
            </a:r>
            <a:br>
              <a:rPr lang="sl-SI" dirty="0">
                <a:solidFill>
                  <a:srgbClr val="00B050"/>
                </a:solidFill>
              </a:rPr>
            </a:br>
            <a:r>
              <a:rPr lang="sl-SI" dirty="0"/>
              <a:t>Sadje Zelenjava</a:t>
            </a:r>
          </a:p>
          <a:p>
            <a:pPr lvl="1"/>
            <a:endParaRPr lang="sl-SI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84607" y="5632325"/>
            <a:ext cx="293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Organic grapes also available: 1,70 – 2,00 €/kg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8727534" y="5709011"/>
            <a:ext cx="223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 grapes are not organic</a:t>
            </a:r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7877175" y="2193088"/>
            <a:ext cx="393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White grapes: 2,38 €/kg </a:t>
            </a:r>
            <a:r>
              <a:rPr lang="sl-SI" dirty="0" smtClean="0"/>
              <a:t>(from Italy)</a:t>
            </a:r>
          </a:p>
        </p:txBody>
      </p:sp>
      <p:pic>
        <p:nvPicPr>
          <p:cNvPr id="3074" name="Picture 2" descr="http://www.granini.com/data/images/fruit_images/full/grap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4642">
            <a:off x="471965" y="2824780"/>
            <a:ext cx="3465021" cy="346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2573143"/>
            <a:ext cx="4129923" cy="2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49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Fruit and </a:t>
            </a:r>
            <a:r>
              <a:rPr lang="sl-SI" sz="3200" dirty="0" smtClean="0">
                <a:solidFill>
                  <a:srgbClr val="00B050"/>
                </a:solidFill>
              </a:rPr>
              <a:t>vegetables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910" y="2190431"/>
            <a:ext cx="2176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Olive oil: 14,00 €/l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Gea</a:t>
            </a:r>
            <a:endParaRPr lang="sl-SI" dirty="0"/>
          </a:p>
          <a:p>
            <a:r>
              <a:rPr lang="sl-SI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083" y="2375097"/>
            <a:ext cx="957300" cy="425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1434" y="2298897"/>
            <a:ext cx="3282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Virgin olive oil: 8,99 €/l 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(from Italy)</a:t>
            </a:r>
          </a:p>
          <a:p>
            <a:pPr marL="285750" indent="-285750">
              <a:buFont typeface="Arial" pitchFamily="34" charset="0"/>
              <a:buChar char="•"/>
            </a:pPr>
            <a:endParaRPr lang="sl-SI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17680" y="4320340"/>
            <a:ext cx="299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l-SI" dirty="0" smtClean="0"/>
              <a:t>Quality of imported and local oil is comparable; </a:t>
            </a:r>
          </a:p>
          <a:p>
            <a:pPr marL="285750" indent="-285750">
              <a:buFont typeface="Arial"/>
              <a:buChar char="•"/>
            </a:pPr>
            <a:r>
              <a:rPr lang="sl-SI" dirty="0" err="1" smtClean="0"/>
              <a:t>Organic</a:t>
            </a:r>
            <a:r>
              <a:rPr lang="sl-SI" dirty="0" smtClean="0"/>
              <a:t> </a:t>
            </a:r>
            <a:r>
              <a:rPr lang="sl-SI" dirty="0" err="1" smtClean="0"/>
              <a:t>Slovenian</a:t>
            </a:r>
            <a:r>
              <a:rPr lang="sl-SI" dirty="0" smtClean="0"/>
              <a:t> oil is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available</a:t>
            </a:r>
            <a:r>
              <a:rPr lang="sl-SI" dirty="0" smtClean="0"/>
              <a:t>: 10 - 18 €/l</a:t>
            </a:r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>
            <a:off x="8061434" y="3406893"/>
            <a:ext cx="341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Olive oil: 5,49 €/l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(from Croatia)</a:t>
            </a:r>
          </a:p>
        </p:txBody>
      </p:sp>
      <p:pic>
        <p:nvPicPr>
          <p:cNvPr id="2050" name="Picture 2" descr="https://florafoods.com/wp-content/uploads/100-Pure-Olive-Oil-500-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1999" y="3875514"/>
            <a:ext cx="2754251" cy="27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8075082" y="1561673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00477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Fruit and </a:t>
            </a:r>
            <a:r>
              <a:rPr lang="sl-SI" sz="3200" dirty="0" smtClean="0">
                <a:solidFill>
                  <a:srgbClr val="00B050"/>
                </a:solidFill>
              </a:rPr>
              <a:t>vegetables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8232321" y="1585864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7" y="3660780"/>
            <a:ext cx="3833523" cy="2827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10" y="2183452"/>
            <a:ext cx="3861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Lušt tomato: 4,00 €/kg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Lušt</a:t>
            </a:r>
          </a:p>
          <a:p>
            <a:pPr lvl="1"/>
            <a:endParaRPr lang="sl-SI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Tomato: 2,09 €/kg 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Grade d.o.o.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5260" y="2183452"/>
            <a:ext cx="367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Tomato cluster:  2,09 €/kg 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(from Italy)</a:t>
            </a:r>
            <a:endParaRPr lang="sl-SI" dirty="0"/>
          </a:p>
        </p:txBody>
      </p:sp>
      <p:pic>
        <p:nvPicPr>
          <p:cNvPr id="14" name="Picture 2" descr="http://www.contadina.com/images/products/bottom-left-tomato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929" y="3401551"/>
            <a:ext cx="2740025" cy="23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7087" y="4042229"/>
            <a:ext cx="290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Slovenian organic tomato prices: 5,50 €/kg – 6,00 €/kg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3272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8208130" y="1610054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Products </a:t>
            </a:r>
            <a:r>
              <a:rPr lang="sl-SI" sz="3200" dirty="0" smtClean="0">
                <a:solidFill>
                  <a:srgbClr val="00B050"/>
                </a:solidFill>
              </a:rPr>
              <a:t>of</a:t>
            </a:r>
            <a:r>
              <a:rPr lang="sl-SI" sz="3200" dirty="0" smtClean="0"/>
              <a:t> free choice</a:t>
            </a:r>
            <a:endParaRPr lang="sl-SI" sz="3200" dirty="0"/>
          </a:p>
        </p:txBody>
      </p:sp>
      <p:sp>
        <p:nvSpPr>
          <p:cNvPr id="3" name="Rectangle 2"/>
          <p:cNvSpPr/>
          <p:nvPr/>
        </p:nvSpPr>
        <p:spPr>
          <a:xfrm>
            <a:off x="667910" y="20902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Refosco: 3,59 </a:t>
            </a:r>
            <a:r>
              <a:rPr lang="sl-SI" dirty="0" smtClean="0">
                <a:solidFill>
                  <a:srgbClr val="00B050"/>
                </a:solidFill>
              </a:rPr>
              <a:t>€/l </a:t>
            </a:r>
            <a:r>
              <a:rPr lang="sl-SI" dirty="0">
                <a:solidFill>
                  <a:srgbClr val="00B050"/>
                </a:solidFill>
              </a:rPr>
              <a:t/>
            </a:r>
            <a:br>
              <a:rPr lang="sl-SI" dirty="0">
                <a:solidFill>
                  <a:srgbClr val="00B050"/>
                </a:solidFill>
              </a:rPr>
            </a:br>
            <a:r>
              <a:rPr lang="sl-SI" dirty="0" smtClean="0"/>
              <a:t>Vinakoper</a:t>
            </a:r>
            <a:endParaRPr lang="sl-SI" dirty="0"/>
          </a:p>
          <a:p>
            <a:endParaRPr lang="sl-SI" dirty="0"/>
          </a:p>
          <a:p>
            <a:pPr marL="285750" indent="-285750">
              <a:buFont typeface="Arial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Gold Ribolla: 2,69 </a:t>
            </a:r>
            <a:r>
              <a:rPr lang="sl-SI" dirty="0" smtClean="0">
                <a:solidFill>
                  <a:srgbClr val="00B050"/>
                </a:solidFill>
              </a:rPr>
              <a:t>€/l </a:t>
            </a:r>
            <a:r>
              <a:rPr lang="sl-SI" dirty="0">
                <a:solidFill>
                  <a:srgbClr val="00B050"/>
                </a:solidFill>
              </a:rPr>
              <a:t/>
            </a:r>
            <a:br>
              <a:rPr lang="sl-SI" dirty="0">
                <a:solidFill>
                  <a:srgbClr val="00B050"/>
                </a:solidFill>
              </a:rPr>
            </a:br>
            <a:r>
              <a:rPr lang="sl-SI" dirty="0" smtClean="0"/>
              <a:t>Goriška </a:t>
            </a:r>
            <a:r>
              <a:rPr lang="sl-SI" dirty="0"/>
              <a:t>Brda-Vino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7" y="3760580"/>
            <a:ext cx="4759663" cy="24988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84683" y="2067733"/>
            <a:ext cx="347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Vranac: 5,59 €/l </a:t>
            </a:r>
            <a:r>
              <a:rPr lang="sl-SI" dirty="0" smtClean="0"/>
              <a:t>(from Croatia)</a:t>
            </a:r>
          </a:p>
        </p:txBody>
      </p:sp>
      <p:pic>
        <p:nvPicPr>
          <p:cNvPr id="4098" name="Picture 2" descr="http://static.wixstatic.com/media/12e79a_7b80f2b2429d4e13a9975b557ff666df.png/v1/fill/w_160,h_569,al_c,usm_0.66_1.00_0.01/12e79a_7b80f2b2429d4e13a9975b557ff666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8197">
            <a:off x="9527905" y="2666999"/>
            <a:ext cx="1100397" cy="39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085" y="3567589"/>
            <a:ext cx="199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Slovenian wines recieved many awards.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5108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7910" y="1562100"/>
            <a:ext cx="770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Local: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7700130" y="1573768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Imported:</a:t>
            </a:r>
            <a:endParaRPr lang="sl-SI" dirty="0"/>
          </a:p>
        </p:txBody>
      </p:sp>
      <p:sp>
        <p:nvSpPr>
          <p:cNvPr id="16" name="TextBox 15"/>
          <p:cNvSpPr txBox="1"/>
          <p:nvPr/>
        </p:nvSpPr>
        <p:spPr>
          <a:xfrm>
            <a:off x="667910" y="485030"/>
            <a:ext cx="704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Products </a:t>
            </a:r>
            <a:r>
              <a:rPr lang="sl-SI" sz="3200" dirty="0" smtClean="0">
                <a:solidFill>
                  <a:srgbClr val="00B050"/>
                </a:solidFill>
              </a:rPr>
              <a:t>of</a:t>
            </a:r>
            <a:r>
              <a:rPr lang="sl-SI" sz="3200" dirty="0" smtClean="0"/>
              <a:t> free choice</a:t>
            </a:r>
            <a:endParaRPr lang="sl-SI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175" y="2082497"/>
            <a:ext cx="386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Prosciutto: 3,60 €/100 g</a:t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dirty="0" smtClean="0"/>
              <a:t>Kras</a:t>
            </a:r>
            <a:endParaRPr lang="sl-SI" dirty="0"/>
          </a:p>
        </p:txBody>
      </p:sp>
      <p:pic>
        <p:nvPicPr>
          <p:cNvPr id="7170" name="Picture 2" descr="https://trgovina.mercator.si/market/img/cache/products/4494/product_medium_image/00747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54" y="2886074"/>
            <a:ext cx="3580924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09338" y="2267163"/>
            <a:ext cx="3930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Prosciutto S'Daniele: 4,29 €/70 g </a:t>
            </a:r>
            <a:r>
              <a:rPr lang="sl-SI" dirty="0" smtClean="0"/>
              <a:t>(from Italy)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dirty="0" smtClean="0">
                <a:solidFill>
                  <a:srgbClr val="00B050"/>
                </a:solidFill>
              </a:rPr>
              <a:t>Prosciutto from Croatia: 3,60 €/100 g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7172" name="Picture 4" descr="https://www.foodsunearthed.com/wp-content/uploads/2015/04/organic-italian-reserva-prosciut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5709">
            <a:off x="6308725" y="3581398"/>
            <a:ext cx="3297248" cy="27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haremastro.com/wp-content/uploads/2014/10/San-Daniele-Prosciut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8010">
            <a:off x="8870951" y="3276703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57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deBazaar_Colored1_light">
      <a:dk1>
        <a:srgbClr val="FFFFFF"/>
      </a:dk1>
      <a:lt1>
        <a:srgbClr val="FFFFFF"/>
      </a:lt1>
      <a:dk2>
        <a:srgbClr val="FFFFFF"/>
      </a:dk2>
      <a:lt2>
        <a:srgbClr val="19252F"/>
      </a:lt2>
      <a:accent1>
        <a:srgbClr val="7FB34C"/>
      </a:accent1>
      <a:accent2>
        <a:srgbClr val="3891DE"/>
      </a:accent2>
      <a:accent3>
        <a:srgbClr val="485868"/>
      </a:accent3>
      <a:accent4>
        <a:srgbClr val="F1992D"/>
      </a:accent4>
      <a:accent5>
        <a:srgbClr val="EB223D"/>
      </a:accent5>
      <a:accent6>
        <a:srgbClr val="A1A1A1"/>
      </a:accent6>
      <a:hlink>
        <a:srgbClr val="F33B48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363</Words>
  <Application>Microsoft Office PowerPoint</Application>
  <PresentationFormat>Custom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SlideBazaar</dc:creator>
  <cp:lastModifiedBy>owner</cp:lastModifiedBy>
  <cp:revision>117</cp:revision>
  <dcterms:created xsi:type="dcterms:W3CDTF">2015-11-17T18:38:57Z</dcterms:created>
  <dcterms:modified xsi:type="dcterms:W3CDTF">2016-04-20T19:47:21Z</dcterms:modified>
</cp:coreProperties>
</file>