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3" r:id="rId3"/>
    <p:sldId id="259" r:id="rId4"/>
    <p:sldId id="260" r:id="rId5"/>
    <p:sldId id="257" r:id="rId6"/>
    <p:sldId id="262" r:id="rId7"/>
    <p:sldId id="258" r:id="rId8"/>
    <p:sldId id="261"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068148-30B2-4173-9355-1C920B41E09D}" type="datetimeFigureOut">
              <a:rPr lang="tr-TR" smtClean="0"/>
              <a:pPr/>
              <a:t>11.11.2021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ADAF32-FFF2-46B9-9744-F7F2A29DC5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11.11.2021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11.11.2021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11.11.2021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11.11.2021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11.11.2021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11.11.2021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11.11.2021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ZEKİYE CANPOLAT İOO\OneDrive\Masaüstü\HAYDİ S'EN OL\9d5f99b68b572894e0f3fd3365e9835f.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4 Metin kutusu"/>
          <p:cNvSpPr txBox="1"/>
          <p:nvPr/>
        </p:nvSpPr>
        <p:spPr>
          <a:xfrm>
            <a:off x="1214414" y="357166"/>
            <a:ext cx="5500726" cy="369332"/>
          </a:xfrm>
          <a:prstGeom prst="rect">
            <a:avLst/>
          </a:prstGeom>
          <a:noFill/>
        </p:spPr>
        <p:txBody>
          <a:bodyPr wrap="square" rtlCol="0">
            <a:spAutoFit/>
          </a:bodyPr>
          <a:lstStyle/>
          <a:p>
            <a:pPr algn="ctr"/>
            <a:r>
              <a:rPr lang="tr-TR" b="1" dirty="0" smtClean="0"/>
              <a:t>KASIM AYI ÇALIŞMA PLANI </a:t>
            </a:r>
            <a:endParaRPr lang="tr-TR" b="1" dirty="0"/>
          </a:p>
        </p:txBody>
      </p:sp>
      <p:sp>
        <p:nvSpPr>
          <p:cNvPr id="6" name="5 Metin kutusu"/>
          <p:cNvSpPr txBox="1"/>
          <p:nvPr/>
        </p:nvSpPr>
        <p:spPr>
          <a:xfrm>
            <a:off x="760642" y="708075"/>
            <a:ext cx="6597440" cy="1785104"/>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buFont typeface="Arial" pitchFamily="34" charset="0"/>
              <a:buChar char="•"/>
            </a:pPr>
            <a:r>
              <a:rPr lang="tr-TR" sz="1600" dirty="0" smtClean="0">
                <a:ln>
                  <a:solidFill>
                    <a:schemeClr val="tx2">
                      <a:lumMod val="75000"/>
                    </a:schemeClr>
                  </a:solidFill>
                </a:ln>
                <a:solidFill>
                  <a:srgbClr val="FF0000"/>
                </a:solidFill>
              </a:rPr>
              <a:t>22.11.2021 tarihinde öğrencilere ve öğretmenlere proje tanıtımı yapılır.</a:t>
            </a:r>
          </a:p>
          <a:p>
            <a:pPr>
              <a:buFont typeface="Arial" pitchFamily="34" charset="0"/>
              <a:buChar char="•"/>
            </a:pPr>
            <a:r>
              <a:rPr lang="tr-TR" sz="1600" dirty="0" smtClean="0">
                <a:ln>
                  <a:solidFill>
                    <a:schemeClr val="tx2">
                      <a:lumMod val="75000"/>
                    </a:schemeClr>
                  </a:solidFill>
                </a:ln>
                <a:solidFill>
                  <a:srgbClr val="FF0000"/>
                </a:solidFill>
              </a:rPr>
              <a:t>Öğrencilerin sınıf içi , sınıf dışı davranışları 5 gün boyunca gözlemlenir.</a:t>
            </a:r>
          </a:p>
          <a:p>
            <a:pPr>
              <a:buFont typeface="Arial" pitchFamily="34" charset="0"/>
              <a:buChar char="•"/>
            </a:pPr>
            <a:r>
              <a:rPr lang="tr-TR" sz="1600" dirty="0" smtClean="0">
                <a:ln>
                  <a:solidFill>
                    <a:schemeClr val="tx2">
                      <a:lumMod val="75000"/>
                    </a:schemeClr>
                  </a:solidFill>
                </a:ln>
                <a:solidFill>
                  <a:srgbClr val="FF0000"/>
                </a:solidFill>
              </a:rPr>
              <a:t>Davranışlarında  gelişim gösteren öğrenciler EN olur.</a:t>
            </a:r>
          </a:p>
          <a:p>
            <a:pPr>
              <a:buFont typeface="Arial" pitchFamily="34" charset="0"/>
              <a:buChar char="•"/>
            </a:pPr>
            <a:r>
              <a:rPr lang="tr-TR" sz="1600" dirty="0" smtClean="0">
                <a:ln>
                  <a:solidFill>
                    <a:schemeClr val="tx2">
                      <a:lumMod val="75000"/>
                    </a:schemeClr>
                  </a:solidFill>
                </a:ln>
                <a:solidFill>
                  <a:srgbClr val="FF0000"/>
                </a:solidFill>
              </a:rPr>
              <a:t>Bu öğrenciler Cuma günü yapılan okul panosunda ( törende de olabilir) ilan edilir.</a:t>
            </a:r>
          </a:p>
          <a:p>
            <a:pPr>
              <a:buFont typeface="Arial" pitchFamily="34" charset="0"/>
              <a:buChar char="•"/>
            </a:pPr>
            <a:r>
              <a:rPr lang="tr-TR" sz="1600" dirty="0" smtClean="0">
                <a:ln>
                  <a:solidFill>
                    <a:schemeClr val="tx2">
                      <a:lumMod val="75000"/>
                    </a:schemeClr>
                  </a:solidFill>
                </a:ln>
                <a:solidFill>
                  <a:srgbClr val="FF0000"/>
                </a:solidFill>
              </a:rPr>
              <a:t>En olan öğrenciler ile projenin ikinci kısmı olan uygulama kısmına geçilir. </a:t>
            </a:r>
          </a:p>
          <a:p>
            <a:pPr>
              <a:buFont typeface="Arial" pitchFamily="34" charset="0"/>
              <a:buChar char="•"/>
            </a:pPr>
            <a:endParaRPr lang="tr-TR" sz="1400" dirty="0">
              <a:ln>
                <a:solidFill>
                  <a:schemeClr val="tx2">
                    <a:lumMod val="75000"/>
                  </a:schemeClr>
                </a:solidFill>
              </a:ln>
              <a:solidFill>
                <a:srgbClr val="FF0000"/>
              </a:solidFill>
            </a:endParaRPr>
          </a:p>
        </p:txBody>
      </p:sp>
      <p:sp>
        <p:nvSpPr>
          <p:cNvPr id="7" name="6 Metin kutusu"/>
          <p:cNvSpPr txBox="1"/>
          <p:nvPr/>
        </p:nvSpPr>
        <p:spPr>
          <a:xfrm>
            <a:off x="785786" y="2571744"/>
            <a:ext cx="3571900" cy="313932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tr-TR" dirty="0" smtClean="0"/>
              <a:t>Etkinlik1:</a:t>
            </a:r>
          </a:p>
          <a:p>
            <a:r>
              <a:rPr lang="tr-TR" dirty="0" smtClean="0"/>
              <a:t>İşte Ben tanıtım kartı hazırlanır</a:t>
            </a:r>
          </a:p>
          <a:p>
            <a:r>
              <a:rPr lang="tr-TR" dirty="0" smtClean="0"/>
              <a:t>-Öğrencilerin kişisel özelliklerini , duygusal özelliklerini , yaşadıkları yeri vb ifade eden bir kart hazırlar.</a:t>
            </a:r>
          </a:p>
          <a:p>
            <a:r>
              <a:rPr lang="tr-TR" dirty="0" smtClean="0"/>
              <a:t>-Bu kart diğer ortaklar ile dijital olarak paylaşılacak ve baskısı yapılacaktır.Böylece diğer öğrencilerin başka ülkelerden arkadaş sahibi olması sağlanacak.</a:t>
            </a:r>
          </a:p>
          <a:p>
            <a:pPr>
              <a:buFont typeface="Arial" pitchFamily="34" charset="0"/>
              <a:buChar char="•"/>
            </a:pPr>
            <a:endParaRPr lang="tr-TR" dirty="0"/>
          </a:p>
        </p:txBody>
      </p:sp>
      <p:sp>
        <p:nvSpPr>
          <p:cNvPr id="8" name="7 Metin kutusu"/>
          <p:cNvSpPr txBox="1"/>
          <p:nvPr/>
        </p:nvSpPr>
        <p:spPr>
          <a:xfrm>
            <a:off x="4500562" y="2571744"/>
            <a:ext cx="4071966"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tr-TR" dirty="0" smtClean="0"/>
              <a:t>Etkinlik2:Öğrencilere ; Başka ülkeden bir arkadaşın olsa ne söylemek istersin ? Sorusu sorulur.</a:t>
            </a:r>
          </a:p>
          <a:p>
            <a:r>
              <a:rPr lang="tr-TR" dirty="0" smtClean="0"/>
              <a:t>Bu soruya cevap olarak kısa bir video çekimi yapılır. Videolar ortaklar ile paylaşılır.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KasIm</a:t>
            </a:r>
            <a:r>
              <a:rPr lang="tr-T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tr-TR"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ayIndakİ</a:t>
            </a:r>
            <a:r>
              <a:rPr lang="tr-T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hedefler</a:t>
            </a:r>
            <a:endParaRPr lang="tr-TR" dirty="0"/>
          </a:p>
        </p:txBody>
      </p:sp>
      <p:pic>
        <p:nvPicPr>
          <p:cNvPr id="4" name="Picture 2" descr="C:\Users\ZEKİYE CANPOLAT İOO\OneDrive\Masaüstü\HAYDİ S'EN OL\resimler\images (2).jfif"/>
          <p:cNvPicPr>
            <a:picLocks noChangeAspect="1" noChangeArrowheads="1"/>
          </p:cNvPicPr>
          <p:nvPr/>
        </p:nvPicPr>
        <p:blipFill>
          <a:blip r:embed="rId2"/>
          <a:srcRect/>
          <a:stretch>
            <a:fillRect/>
          </a:stretch>
        </p:blipFill>
        <p:spPr bwMode="auto">
          <a:xfrm>
            <a:off x="1071538" y="1643050"/>
            <a:ext cx="6851678" cy="4714908"/>
          </a:xfrm>
          <a:prstGeom prst="rect">
            <a:avLst/>
          </a:prstGeom>
          <a:noFill/>
        </p:spPr>
      </p:pic>
      <p:sp>
        <p:nvSpPr>
          <p:cNvPr id="5" name="4 Metin kutusu"/>
          <p:cNvSpPr txBox="1"/>
          <p:nvPr/>
        </p:nvSpPr>
        <p:spPr>
          <a:xfrm>
            <a:off x="1714480" y="4643446"/>
            <a:ext cx="4429156" cy="1323439"/>
          </a:xfrm>
          <a:prstGeom prst="rect">
            <a:avLst/>
          </a:prstGeom>
          <a:noFill/>
        </p:spPr>
        <p:txBody>
          <a:bodyPr wrap="square" rtlCol="0">
            <a:spAutoFit/>
          </a:bodyPr>
          <a:lstStyle/>
          <a:p>
            <a:pPr>
              <a:buFont typeface="Wingdings" pitchFamily="2" charset="2"/>
              <a:buChar char="q"/>
            </a:pPr>
            <a:r>
              <a:rPr lang="tr-TR" sz="2000" b="1" dirty="0" smtClean="0">
                <a:solidFill>
                  <a:srgbClr val="7030A0"/>
                </a:solidFill>
              </a:rPr>
              <a:t>Dünyadaki diğer insanları keşfetmek ve tanımak.</a:t>
            </a:r>
          </a:p>
          <a:p>
            <a:pPr>
              <a:buFont typeface="Wingdings" pitchFamily="2" charset="2"/>
              <a:buChar char="q"/>
            </a:pPr>
            <a:r>
              <a:rPr lang="tr-TR" sz="2000" b="1" dirty="0" smtClean="0">
                <a:solidFill>
                  <a:srgbClr val="7030A0"/>
                </a:solidFill>
              </a:rPr>
              <a:t>Kendisini diğer insanlara tanıtmak.</a:t>
            </a:r>
          </a:p>
          <a:p>
            <a:pPr>
              <a:buFont typeface="Wingdings" pitchFamily="2" charset="2"/>
              <a:buChar char="q"/>
            </a:pPr>
            <a:r>
              <a:rPr lang="tr-TR" sz="2000" b="1" dirty="0" smtClean="0">
                <a:solidFill>
                  <a:srgbClr val="7030A0"/>
                </a:solidFill>
              </a:rPr>
              <a:t>Arkadaş olmak .</a:t>
            </a:r>
            <a:endParaRPr lang="tr-TR" sz="2000" b="1"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5400" b="1" dirty="0" smtClean="0">
                <a:ln w="19050">
                  <a:solidFill>
                    <a:schemeClr val="accent1">
                      <a:lumMod val="50000"/>
                    </a:schemeClr>
                  </a:solidFill>
                  <a:prstDash val="solid"/>
                </a:ln>
                <a:solidFill>
                  <a:schemeClr val="tx2">
                    <a:lumMod val="60000"/>
                    <a:lumOff val="40000"/>
                  </a:schemeClr>
                </a:solidFill>
                <a:effectLst>
                  <a:outerShdw blurRad="50000" dist="50800" dir="7500000" algn="tl">
                    <a:srgbClr val="000000">
                      <a:shade val="5000"/>
                      <a:alpha val="35000"/>
                    </a:srgbClr>
                  </a:outerShdw>
                </a:effectLst>
              </a:rPr>
              <a:t>KAZANIMLAR</a:t>
            </a:r>
            <a:endParaRPr lang="tr-TR" sz="5400" b="1" dirty="0">
              <a:ln w="19050">
                <a:solidFill>
                  <a:schemeClr val="accent1">
                    <a:lumMod val="50000"/>
                  </a:schemeClr>
                </a:solidFill>
                <a:prstDash val="solid"/>
              </a:ln>
              <a:solidFill>
                <a:schemeClr val="tx2">
                  <a:lumMod val="60000"/>
                  <a:lumOff val="40000"/>
                </a:schemeClr>
              </a:solidFill>
              <a:effectLst>
                <a:outerShdw blurRad="50000" dist="50800" dir="7500000" algn="tl">
                  <a:srgbClr val="000000">
                    <a:shade val="5000"/>
                    <a:alpha val="35000"/>
                  </a:srgbClr>
                </a:outerShdw>
              </a:effectLst>
            </a:endParaRPr>
          </a:p>
        </p:txBody>
      </p:sp>
      <p:pic>
        <p:nvPicPr>
          <p:cNvPr id="2050" name="Picture 2" descr="C:\Users\ZEKİYE CANPOLAT İOO\OneDrive\Masaüstü\HAYDİ S'EN OL\three-students-classroom_1308-33297.jpg"/>
          <p:cNvPicPr>
            <a:picLocks noChangeAspect="1" noChangeArrowheads="1"/>
          </p:cNvPicPr>
          <p:nvPr/>
        </p:nvPicPr>
        <p:blipFill>
          <a:blip r:embed="rId2"/>
          <a:srcRect/>
          <a:stretch>
            <a:fillRect/>
          </a:stretch>
        </p:blipFill>
        <p:spPr bwMode="auto">
          <a:xfrm>
            <a:off x="0" y="1142984"/>
            <a:ext cx="9144000" cy="5715016"/>
          </a:xfrm>
          <a:prstGeom prst="rect">
            <a:avLst/>
          </a:prstGeom>
          <a:noFill/>
        </p:spPr>
      </p:pic>
      <p:sp>
        <p:nvSpPr>
          <p:cNvPr id="5" name="4 Metin kutusu"/>
          <p:cNvSpPr txBox="1"/>
          <p:nvPr/>
        </p:nvSpPr>
        <p:spPr>
          <a:xfrm>
            <a:off x="2214546" y="2571744"/>
            <a:ext cx="2071702" cy="646331"/>
          </a:xfrm>
          <a:prstGeom prst="rect">
            <a:avLst/>
          </a:prstGeom>
          <a:solidFill>
            <a:schemeClr val="accent5">
              <a:lumMod val="60000"/>
              <a:lumOff val="40000"/>
            </a:schemeClr>
          </a:solidFill>
          <a:ln>
            <a:solidFill>
              <a:schemeClr val="tx1"/>
            </a:solidFill>
          </a:ln>
        </p:spPr>
        <p:txBody>
          <a:bodyPr wrap="square" rtlCol="0">
            <a:spAutoFit/>
          </a:bodyPr>
          <a:lstStyle/>
          <a:p>
            <a:r>
              <a:rPr lang="tr-TR" dirty="0" smtClean="0"/>
              <a:t>SAYGI</a:t>
            </a:r>
          </a:p>
          <a:p>
            <a:endParaRPr lang="tr-TR" dirty="0"/>
          </a:p>
        </p:txBody>
      </p:sp>
      <p:sp>
        <p:nvSpPr>
          <p:cNvPr id="6" name="5 Metin kutusu"/>
          <p:cNvSpPr txBox="1"/>
          <p:nvPr/>
        </p:nvSpPr>
        <p:spPr>
          <a:xfrm>
            <a:off x="4357686" y="2571744"/>
            <a:ext cx="2214578" cy="646331"/>
          </a:xfrm>
          <a:prstGeom prst="rect">
            <a:avLst/>
          </a:prstGeom>
          <a:solidFill>
            <a:schemeClr val="accent5">
              <a:lumMod val="60000"/>
              <a:lumOff val="40000"/>
            </a:schemeClr>
          </a:solidFill>
          <a:ln>
            <a:solidFill>
              <a:schemeClr val="tx1"/>
            </a:solidFill>
          </a:ln>
        </p:spPr>
        <p:txBody>
          <a:bodyPr wrap="square" rtlCol="0">
            <a:spAutoFit/>
          </a:bodyPr>
          <a:lstStyle/>
          <a:p>
            <a:r>
              <a:rPr lang="tr-TR" dirty="0" smtClean="0"/>
              <a:t>EMPATİ</a:t>
            </a:r>
          </a:p>
          <a:p>
            <a:endParaRPr lang="tr-TR" dirty="0"/>
          </a:p>
        </p:txBody>
      </p:sp>
      <p:sp>
        <p:nvSpPr>
          <p:cNvPr id="7" name="6 Metin kutusu"/>
          <p:cNvSpPr txBox="1"/>
          <p:nvPr/>
        </p:nvSpPr>
        <p:spPr>
          <a:xfrm>
            <a:off x="2214546" y="3214686"/>
            <a:ext cx="2071702" cy="646331"/>
          </a:xfrm>
          <a:prstGeom prst="rect">
            <a:avLst/>
          </a:prstGeom>
          <a:solidFill>
            <a:schemeClr val="accent5">
              <a:lumMod val="60000"/>
              <a:lumOff val="40000"/>
            </a:schemeClr>
          </a:solidFill>
          <a:ln>
            <a:solidFill>
              <a:schemeClr val="tx1"/>
            </a:solidFill>
          </a:ln>
        </p:spPr>
        <p:txBody>
          <a:bodyPr wrap="square" rtlCol="0">
            <a:spAutoFit/>
          </a:bodyPr>
          <a:lstStyle/>
          <a:p>
            <a:r>
              <a:rPr lang="tr-TR" dirty="0" smtClean="0"/>
              <a:t>KENDİNİ İFADE ETMEK</a:t>
            </a:r>
            <a:endParaRPr lang="tr-TR" dirty="0"/>
          </a:p>
        </p:txBody>
      </p:sp>
      <p:sp>
        <p:nvSpPr>
          <p:cNvPr id="8" name="7 Metin kutusu"/>
          <p:cNvSpPr txBox="1"/>
          <p:nvPr/>
        </p:nvSpPr>
        <p:spPr>
          <a:xfrm>
            <a:off x="4357686" y="3214686"/>
            <a:ext cx="2214578" cy="646331"/>
          </a:xfrm>
          <a:prstGeom prst="rect">
            <a:avLst/>
          </a:prstGeom>
          <a:solidFill>
            <a:schemeClr val="accent5">
              <a:lumMod val="60000"/>
              <a:lumOff val="40000"/>
            </a:schemeClr>
          </a:solidFill>
          <a:ln>
            <a:solidFill>
              <a:schemeClr val="tx1"/>
            </a:solidFill>
          </a:ln>
        </p:spPr>
        <p:txBody>
          <a:bodyPr wrap="square" rtlCol="0">
            <a:spAutoFit/>
          </a:bodyPr>
          <a:lstStyle/>
          <a:p>
            <a:r>
              <a:rPr lang="tr-TR" dirty="0" smtClean="0"/>
              <a:t>EVRENSELLİK</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ZEKİYE CANPOLAT İOO\OneDrive\Masaüstü\HAYDİ S'EN OL\ef85913fe2fa20fb92000a333f530c56.jpg"/>
          <p:cNvPicPr>
            <a:picLocks noChangeAspect="1" noChangeArrowheads="1"/>
          </p:cNvPicPr>
          <p:nvPr/>
        </p:nvPicPr>
        <p:blipFill>
          <a:blip r:embed="rId2"/>
          <a:srcRect/>
          <a:stretch>
            <a:fillRect/>
          </a:stretch>
        </p:blipFill>
        <p:spPr bwMode="auto">
          <a:xfrm>
            <a:off x="0" y="0"/>
            <a:ext cx="6143636" cy="6858000"/>
          </a:xfrm>
          <a:prstGeom prst="rect">
            <a:avLst/>
          </a:prstGeom>
          <a:noFill/>
        </p:spPr>
      </p:pic>
      <p:sp>
        <p:nvSpPr>
          <p:cNvPr id="5" name="4 Metin kutusu"/>
          <p:cNvSpPr txBox="1"/>
          <p:nvPr/>
        </p:nvSpPr>
        <p:spPr>
          <a:xfrm>
            <a:off x="500034" y="1857364"/>
            <a:ext cx="2286016" cy="923330"/>
          </a:xfrm>
          <a:prstGeom prst="rect">
            <a:avLst/>
          </a:prstGeom>
          <a:noFill/>
        </p:spPr>
        <p:txBody>
          <a:bodyPr wrap="square" rtlCol="0">
            <a:spAutoFit/>
          </a:bodyPr>
          <a:lstStyle/>
          <a:p>
            <a:r>
              <a:rPr lang="tr-TR" b="1" dirty="0" smtClean="0">
                <a:solidFill>
                  <a:srgbClr val="FF0000"/>
                </a:solidFill>
              </a:rPr>
              <a:t>Öğrenci ve öğretmenlere proje tanıtımı yapılır.</a:t>
            </a:r>
            <a:endParaRPr lang="tr-TR" b="1" dirty="0">
              <a:solidFill>
                <a:srgbClr val="FF0000"/>
              </a:solidFill>
            </a:endParaRPr>
          </a:p>
        </p:txBody>
      </p:sp>
      <p:sp>
        <p:nvSpPr>
          <p:cNvPr id="6" name="5 Metin kutusu"/>
          <p:cNvSpPr txBox="1"/>
          <p:nvPr/>
        </p:nvSpPr>
        <p:spPr>
          <a:xfrm>
            <a:off x="3500430" y="1857364"/>
            <a:ext cx="2000264" cy="646331"/>
          </a:xfrm>
          <a:prstGeom prst="rect">
            <a:avLst/>
          </a:prstGeom>
          <a:noFill/>
        </p:spPr>
        <p:txBody>
          <a:bodyPr wrap="square" rtlCol="0">
            <a:spAutoFit/>
          </a:bodyPr>
          <a:lstStyle/>
          <a:p>
            <a:r>
              <a:rPr lang="tr-TR" b="1" dirty="0" smtClean="0">
                <a:solidFill>
                  <a:srgbClr val="FF0000"/>
                </a:solidFill>
              </a:rPr>
              <a:t>Proje panosu hazırlanır.</a:t>
            </a:r>
            <a:endParaRPr lang="tr-TR" b="1" dirty="0">
              <a:solidFill>
                <a:srgbClr val="FF0000"/>
              </a:solidFill>
            </a:endParaRPr>
          </a:p>
        </p:txBody>
      </p:sp>
      <p:sp>
        <p:nvSpPr>
          <p:cNvPr id="7" name="6 Metin kutusu"/>
          <p:cNvSpPr txBox="1"/>
          <p:nvPr/>
        </p:nvSpPr>
        <p:spPr>
          <a:xfrm>
            <a:off x="571472" y="3500438"/>
            <a:ext cx="2000264" cy="923330"/>
          </a:xfrm>
          <a:prstGeom prst="rect">
            <a:avLst/>
          </a:prstGeom>
          <a:noFill/>
        </p:spPr>
        <p:txBody>
          <a:bodyPr wrap="square" rtlCol="0">
            <a:spAutoFit/>
          </a:bodyPr>
          <a:lstStyle/>
          <a:p>
            <a:r>
              <a:rPr lang="tr-TR" b="1" dirty="0" smtClean="0">
                <a:solidFill>
                  <a:srgbClr val="FF0000"/>
                </a:solidFill>
              </a:rPr>
              <a:t>Öğretmenlere öğrenci gelişim formu dağıtılır.</a:t>
            </a:r>
            <a:endParaRPr lang="tr-TR" b="1" dirty="0">
              <a:solidFill>
                <a:srgbClr val="FF0000"/>
              </a:solidFill>
            </a:endParaRPr>
          </a:p>
        </p:txBody>
      </p:sp>
      <p:sp>
        <p:nvSpPr>
          <p:cNvPr id="9" name="8 Metin kutusu"/>
          <p:cNvSpPr txBox="1"/>
          <p:nvPr/>
        </p:nvSpPr>
        <p:spPr>
          <a:xfrm>
            <a:off x="571472" y="5072074"/>
            <a:ext cx="2214578" cy="1077218"/>
          </a:xfrm>
          <a:prstGeom prst="rect">
            <a:avLst/>
          </a:prstGeom>
          <a:noFill/>
        </p:spPr>
        <p:txBody>
          <a:bodyPr wrap="square" rtlCol="0">
            <a:spAutoFit/>
          </a:bodyPr>
          <a:lstStyle/>
          <a:p>
            <a:pPr algn="just"/>
            <a:r>
              <a:rPr lang="tr-TR" sz="1600" b="1" dirty="0" smtClean="0">
                <a:solidFill>
                  <a:srgbClr val="FF0000"/>
                </a:solidFill>
              </a:rPr>
              <a:t>Formlar alınır.</a:t>
            </a:r>
          </a:p>
          <a:p>
            <a:r>
              <a:rPr lang="tr-TR" sz="1600" b="1" dirty="0" smtClean="0">
                <a:solidFill>
                  <a:srgbClr val="FF0000"/>
                </a:solidFill>
              </a:rPr>
              <a:t>Öğrencilere verilecek ise ödüller ve rozetler hazırlanır.</a:t>
            </a:r>
            <a:endParaRPr lang="tr-TR" sz="1600" b="1" dirty="0">
              <a:solidFill>
                <a:srgbClr val="FF0000"/>
              </a:solidFill>
            </a:endParaRPr>
          </a:p>
        </p:txBody>
      </p:sp>
      <p:sp>
        <p:nvSpPr>
          <p:cNvPr id="10" name="9 Metin kutusu"/>
          <p:cNvSpPr txBox="1"/>
          <p:nvPr/>
        </p:nvSpPr>
        <p:spPr>
          <a:xfrm>
            <a:off x="3428992" y="5072074"/>
            <a:ext cx="2357454" cy="923330"/>
          </a:xfrm>
          <a:prstGeom prst="rect">
            <a:avLst/>
          </a:prstGeom>
          <a:noFill/>
        </p:spPr>
        <p:txBody>
          <a:bodyPr wrap="square" rtlCol="0">
            <a:spAutoFit/>
          </a:bodyPr>
          <a:lstStyle/>
          <a:p>
            <a:r>
              <a:rPr lang="tr-TR" b="1" dirty="0" smtClean="0">
                <a:solidFill>
                  <a:srgbClr val="FF0000"/>
                </a:solidFill>
              </a:rPr>
              <a:t>En olan öğrenciler projenin panosunda ilan edilir.</a:t>
            </a:r>
            <a:endParaRPr lang="tr-TR" b="1" dirty="0">
              <a:solidFill>
                <a:srgbClr val="FF0000"/>
              </a:solidFill>
            </a:endParaRPr>
          </a:p>
        </p:txBody>
      </p:sp>
      <p:sp>
        <p:nvSpPr>
          <p:cNvPr id="11" name="10 Metin kutusu"/>
          <p:cNvSpPr txBox="1"/>
          <p:nvPr/>
        </p:nvSpPr>
        <p:spPr>
          <a:xfrm>
            <a:off x="3357554" y="3500438"/>
            <a:ext cx="2143140" cy="923330"/>
          </a:xfrm>
          <a:prstGeom prst="rect">
            <a:avLst/>
          </a:prstGeom>
          <a:noFill/>
        </p:spPr>
        <p:txBody>
          <a:bodyPr wrap="square" rtlCol="0">
            <a:spAutoFit/>
          </a:bodyPr>
          <a:lstStyle/>
          <a:p>
            <a:r>
              <a:rPr lang="tr-TR" b="1" dirty="0" smtClean="0">
                <a:solidFill>
                  <a:srgbClr val="FF0000"/>
                </a:solidFill>
              </a:rPr>
              <a:t>Proje hakkında doküman oluşturulur.</a:t>
            </a:r>
            <a:endParaRPr lang="tr-TR" b="1" dirty="0">
              <a:solidFill>
                <a:srgbClr val="FF0000"/>
              </a:solidFill>
            </a:endParaRPr>
          </a:p>
        </p:txBody>
      </p:sp>
      <p:sp>
        <p:nvSpPr>
          <p:cNvPr id="12" name="11 Metin kutusu"/>
          <p:cNvSpPr txBox="1"/>
          <p:nvPr/>
        </p:nvSpPr>
        <p:spPr>
          <a:xfrm>
            <a:off x="6429388" y="0"/>
            <a:ext cx="2071702"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tr-TR" dirty="0" smtClean="0"/>
              <a:t>NOTES</a:t>
            </a:r>
            <a:endParaRPr lang="tr-TR" dirty="0"/>
          </a:p>
        </p:txBody>
      </p:sp>
      <p:sp>
        <p:nvSpPr>
          <p:cNvPr id="13" name="12 Metin kutusu"/>
          <p:cNvSpPr txBox="1"/>
          <p:nvPr/>
        </p:nvSpPr>
        <p:spPr>
          <a:xfrm>
            <a:off x="6215074" y="428604"/>
            <a:ext cx="2928926" cy="6124754"/>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tr-TR" sz="1400" dirty="0" smtClean="0"/>
              <a:t>Proje 22 Kasım da başlar.Daha sonra beş gün boyunca öğrenciler gözlemlenir. Bu süre içerinde en çok kurallara uyan , ders başarısı gösteren,saygılı olan , kibar ,nazik , </a:t>
            </a:r>
            <a:r>
              <a:rPr lang="tr-TR" sz="1400" dirty="0" err="1" smtClean="0"/>
              <a:t>arkadaşçıl</a:t>
            </a:r>
            <a:r>
              <a:rPr lang="tr-TR" sz="1400" dirty="0" smtClean="0"/>
              <a:t> davranan vb davranışlar ile sınıfında örnek olan bir veya iki öğrenci seçilir bu sizin inisiyatifinize kalmış bir durum . Öğrencilere eğer bütçeniz var ise Cuma günü hediyeler(Kitap,kalem,toka,çikolata,</a:t>
            </a:r>
          </a:p>
          <a:p>
            <a:pPr algn="ctr"/>
            <a:r>
              <a:rPr lang="tr-TR" sz="1400" dirty="0" smtClean="0"/>
              <a:t>top,bileklik,kalemlik,defter,dergi vb)verilir.</a:t>
            </a:r>
          </a:p>
          <a:p>
            <a:pPr algn="ctr"/>
            <a:r>
              <a:rPr lang="tr-TR" sz="1400" dirty="0" smtClean="0"/>
              <a:t>Proje panosunda çocukları isimleri ve hangi davranıştan dolayı bu ödülleri kazandıkları ilan edilir.</a:t>
            </a:r>
          </a:p>
          <a:p>
            <a:pPr algn="ctr">
              <a:buFont typeface="Wingdings" pitchFamily="2" charset="2"/>
              <a:buChar char="v"/>
            </a:pPr>
            <a:r>
              <a:rPr lang="tr-TR" sz="1400" dirty="0" smtClean="0"/>
              <a:t>Etkinlik kısmına geçilir.Her sınıftan seçilen öğrenciler ile 30 Kasım tarihinde uygun bir saat belirlenir. Fon kartonuna çocuklar kendini tanıtan resimler çizer,yazılar yazar,resmini yapıştırır,süslemesini yaparlar.Bunlar </a:t>
            </a:r>
            <a:r>
              <a:rPr lang="tr-TR" sz="1400" dirty="0" err="1" smtClean="0"/>
              <a:t>twinspace</a:t>
            </a:r>
            <a:r>
              <a:rPr lang="tr-TR" sz="1400" dirty="0" smtClean="0"/>
              <a:t> sayfasına yüklenecek.</a:t>
            </a:r>
          </a:p>
          <a:p>
            <a:pPr algn="ctr">
              <a:buFont typeface="Wingdings" pitchFamily="2" charset="2"/>
              <a:buChar char="v"/>
            </a:pPr>
            <a:r>
              <a:rPr lang="tr-TR" sz="1400" dirty="0" smtClean="0"/>
              <a:t>2 Aralık tarihinde aynı öğrenciler ile 2.etkinlik (soru sorma – video </a:t>
            </a:r>
            <a:r>
              <a:rPr lang="tr-TR" sz="1400" dirty="0" err="1" smtClean="0"/>
              <a:t>cekimi</a:t>
            </a:r>
            <a:r>
              <a:rPr lang="tr-TR" sz="1400" dirty="0" smtClean="0"/>
              <a:t>) yapılır.</a:t>
            </a:r>
          </a:p>
          <a:p>
            <a:pPr>
              <a:buFont typeface="Wingdings" pitchFamily="2" charset="2"/>
              <a:buChar char="v"/>
            </a:pPr>
            <a:endParaRPr lang="tr-TR" sz="1400" dirty="0" smtClean="0"/>
          </a:p>
          <a:p>
            <a:pPr>
              <a:buFont typeface="Wingdings" pitchFamily="2" charset="2"/>
              <a:buChar char="v"/>
            </a:pPr>
            <a:endParaRPr lang="tr-TR" sz="1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pic>
        <p:nvPicPr>
          <p:cNvPr id="4" name="Picture 2" descr="C:\Users\ZEKİYE CANPOLAT İOO\OneDrive\Masaüstü\HAYDİ S'EN OL\9d5f99b68b572894e0f3fd3365e9835f.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4 Metin kutusu"/>
          <p:cNvSpPr txBox="1"/>
          <p:nvPr/>
        </p:nvSpPr>
        <p:spPr>
          <a:xfrm>
            <a:off x="1928794" y="357166"/>
            <a:ext cx="4857784" cy="369332"/>
          </a:xfrm>
          <a:prstGeom prst="rect">
            <a:avLst/>
          </a:prstGeom>
          <a:noFill/>
        </p:spPr>
        <p:txBody>
          <a:bodyPr wrap="square" rtlCol="0">
            <a:spAutoFit/>
          </a:bodyPr>
          <a:lstStyle/>
          <a:p>
            <a:pPr algn="ctr"/>
            <a:r>
              <a:rPr lang="tr-TR" b="1" dirty="0" smtClean="0"/>
              <a:t>WORK </a:t>
            </a:r>
            <a:r>
              <a:rPr lang="tr-TR" b="1" smtClean="0"/>
              <a:t>PLAN </a:t>
            </a:r>
            <a:r>
              <a:rPr lang="tr-TR" b="1" smtClean="0"/>
              <a:t>FOR NOVEMBER</a:t>
            </a:r>
            <a:endParaRPr lang="tr-TR" b="1" dirty="0"/>
          </a:p>
        </p:txBody>
      </p:sp>
      <p:sp>
        <p:nvSpPr>
          <p:cNvPr id="7" name="6 Metin kutusu"/>
          <p:cNvSpPr txBox="1"/>
          <p:nvPr/>
        </p:nvSpPr>
        <p:spPr>
          <a:xfrm>
            <a:off x="785786" y="714356"/>
            <a:ext cx="6643734" cy="1815882"/>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wrap="square" rtlCol="0">
            <a:spAutoFit/>
          </a:bodyPr>
          <a:lstStyle/>
          <a:p>
            <a:pPr>
              <a:buFont typeface="Arial" pitchFamily="34" charset="0"/>
              <a:buChar char="•"/>
            </a:pPr>
            <a:r>
              <a:rPr lang="en-US" sz="1600" dirty="0" smtClean="0">
                <a:ln>
                  <a:solidFill>
                    <a:schemeClr val="accent6">
                      <a:lumMod val="50000"/>
                    </a:schemeClr>
                  </a:solidFill>
                </a:ln>
              </a:rPr>
              <a:t>The project is introduced to students and teachers on 22.11.2021.</a:t>
            </a:r>
            <a:endParaRPr lang="tr-TR" sz="1600" dirty="0" smtClean="0">
              <a:ln>
                <a:solidFill>
                  <a:schemeClr val="accent6">
                    <a:lumMod val="50000"/>
                  </a:schemeClr>
                </a:solidFill>
              </a:ln>
            </a:endParaRPr>
          </a:p>
          <a:p>
            <a:pPr>
              <a:buFont typeface="Arial" pitchFamily="34" charset="0"/>
              <a:buChar char="•"/>
            </a:pPr>
            <a:r>
              <a:rPr lang="en-US" sz="1600" dirty="0" smtClean="0">
                <a:ln>
                  <a:solidFill>
                    <a:schemeClr val="accent6">
                      <a:lumMod val="50000"/>
                    </a:schemeClr>
                  </a:solidFill>
                </a:ln>
              </a:rPr>
              <a:t>Students' in-class and out-of-class behaviors are observed for </a:t>
            </a:r>
            <a:r>
              <a:rPr lang="tr-TR" sz="1600" dirty="0" err="1" smtClean="0">
                <a:ln>
                  <a:solidFill>
                    <a:schemeClr val="accent6">
                      <a:lumMod val="50000"/>
                    </a:schemeClr>
                  </a:solidFill>
                </a:ln>
              </a:rPr>
              <a:t>five</a:t>
            </a:r>
            <a:r>
              <a:rPr lang="tr-TR" sz="1600" dirty="0" smtClean="0">
                <a:ln>
                  <a:solidFill>
                    <a:schemeClr val="accent6">
                      <a:lumMod val="50000"/>
                    </a:schemeClr>
                  </a:solidFill>
                </a:ln>
              </a:rPr>
              <a:t> </a:t>
            </a:r>
            <a:r>
              <a:rPr lang="en-US" sz="1600" dirty="0" smtClean="0">
                <a:ln>
                  <a:solidFill>
                    <a:schemeClr val="accent6">
                      <a:lumMod val="50000"/>
                    </a:schemeClr>
                  </a:solidFill>
                </a:ln>
              </a:rPr>
              <a:t>days.</a:t>
            </a:r>
            <a:endParaRPr lang="tr-TR" sz="1600" dirty="0" smtClean="0">
              <a:ln>
                <a:solidFill>
                  <a:schemeClr val="accent6">
                    <a:lumMod val="50000"/>
                  </a:schemeClr>
                </a:solidFill>
              </a:ln>
            </a:endParaRPr>
          </a:p>
          <a:p>
            <a:pPr>
              <a:buFont typeface="Arial" pitchFamily="34" charset="0"/>
              <a:buChar char="•"/>
            </a:pPr>
            <a:r>
              <a:rPr lang="en-US" sz="1600" dirty="0" smtClean="0">
                <a:ln>
                  <a:solidFill>
                    <a:schemeClr val="accent6">
                      <a:lumMod val="50000"/>
                    </a:schemeClr>
                  </a:solidFill>
                </a:ln>
              </a:rPr>
              <a:t>Students who improve in their behavior become the BEST.</a:t>
            </a:r>
            <a:endParaRPr lang="tr-TR" sz="1600" dirty="0" smtClean="0">
              <a:ln>
                <a:solidFill>
                  <a:schemeClr val="accent6">
                    <a:lumMod val="50000"/>
                  </a:schemeClr>
                </a:solidFill>
              </a:ln>
            </a:endParaRPr>
          </a:p>
          <a:p>
            <a:pPr>
              <a:buFont typeface="Arial" pitchFamily="34" charset="0"/>
              <a:buChar char="•"/>
            </a:pPr>
            <a:r>
              <a:rPr lang="en-US" sz="1600" dirty="0" smtClean="0">
                <a:ln>
                  <a:solidFill>
                    <a:schemeClr val="accent6">
                      <a:lumMod val="50000"/>
                    </a:schemeClr>
                  </a:solidFill>
                </a:ln>
              </a:rPr>
              <a:t>The names of these students are written on the school board (perhaps with a ceremony) prepared on Friday.</a:t>
            </a:r>
            <a:endParaRPr lang="tr-TR" sz="1600" dirty="0" smtClean="0">
              <a:ln>
                <a:solidFill>
                  <a:schemeClr val="accent6">
                    <a:lumMod val="50000"/>
                  </a:schemeClr>
                </a:solidFill>
              </a:ln>
            </a:endParaRPr>
          </a:p>
          <a:p>
            <a:pPr>
              <a:buFont typeface="Arial" pitchFamily="34" charset="0"/>
              <a:buChar char="•"/>
            </a:pPr>
            <a:r>
              <a:rPr lang="en-US" sz="1600" dirty="0" smtClean="0">
                <a:ln>
                  <a:solidFill>
                    <a:schemeClr val="accent6">
                      <a:lumMod val="50000"/>
                    </a:schemeClr>
                  </a:solidFill>
                </a:ln>
              </a:rPr>
              <a:t>The second part of the project, the practical part, starts with the best students.</a:t>
            </a:r>
            <a:endParaRPr lang="tr-TR" sz="1600" dirty="0">
              <a:ln>
                <a:solidFill>
                  <a:schemeClr val="accent6">
                    <a:lumMod val="50000"/>
                  </a:schemeClr>
                </a:solidFill>
              </a:ln>
            </a:endParaRPr>
          </a:p>
        </p:txBody>
      </p:sp>
      <p:sp>
        <p:nvSpPr>
          <p:cNvPr id="8" name="7 Metin kutusu"/>
          <p:cNvSpPr txBox="1"/>
          <p:nvPr/>
        </p:nvSpPr>
        <p:spPr>
          <a:xfrm>
            <a:off x="785786" y="2571744"/>
            <a:ext cx="3786214" cy="3416320"/>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u="sng" dirty="0" smtClean="0"/>
              <a:t>1. Activity:</a:t>
            </a:r>
          </a:p>
          <a:p>
            <a:r>
              <a:rPr lang="en-US" b="1" dirty="0" smtClean="0"/>
              <a:t>Students create a card called HERE'S ME.</a:t>
            </a:r>
          </a:p>
          <a:p>
            <a:r>
              <a:rPr lang="en-US" b="1" dirty="0" smtClean="0"/>
              <a:t>-Students' personal characteristics, emotional characteristics, place of residence, etc. Prepares a card expressing this.</a:t>
            </a:r>
          </a:p>
          <a:p>
            <a:r>
              <a:rPr lang="en-US" b="1" dirty="0" smtClean="0"/>
              <a:t>-This card will be shared and printed digitally with other partners. In this way, it will be possible for other students to have friends from other countries.</a:t>
            </a:r>
            <a:endParaRPr lang="tr-TR" b="1" dirty="0"/>
          </a:p>
        </p:txBody>
      </p:sp>
      <p:sp>
        <p:nvSpPr>
          <p:cNvPr id="9" name="8 Metin kutusu"/>
          <p:cNvSpPr txBox="1"/>
          <p:nvPr/>
        </p:nvSpPr>
        <p:spPr>
          <a:xfrm>
            <a:off x="4572000" y="2571744"/>
            <a:ext cx="4000528"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u="sng" dirty="0" smtClean="0"/>
              <a:t>Activity2:</a:t>
            </a:r>
          </a:p>
          <a:p>
            <a:r>
              <a:rPr lang="en-US" b="1" dirty="0" smtClean="0"/>
              <a:t>To students; What would you say if you had a friend from another country? The question is asked.</a:t>
            </a:r>
          </a:p>
          <a:p>
            <a:r>
              <a:rPr lang="en-US" b="1" dirty="0" smtClean="0"/>
              <a:t>In response to this question, a short video is shot. Videos are shared with partners.</a:t>
            </a:r>
            <a:endParaRPr lang="tr-TR"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aims</a:t>
            </a:r>
            <a:r>
              <a:rPr lang="tr-T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tr-TR"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and</a:t>
            </a:r>
            <a:r>
              <a:rPr lang="tr-T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tr-TR"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objectives</a:t>
            </a:r>
            <a:r>
              <a:rPr lang="tr-T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r>
            <a:br>
              <a:rPr lang="tr-T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br>
            <a:r>
              <a:rPr lang="tr-TR"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IN NOVEMBER</a:t>
            </a:r>
            <a:endParaRPr lang="tr-TR"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pic>
        <p:nvPicPr>
          <p:cNvPr id="1026" name="Picture 2" descr="C:\Users\ZEKİYE CANPOLAT İOO\OneDrive\Masaüstü\HAYDİ S'EN OL\resimler\images (2).jfif"/>
          <p:cNvPicPr>
            <a:picLocks noChangeAspect="1" noChangeArrowheads="1"/>
          </p:cNvPicPr>
          <p:nvPr/>
        </p:nvPicPr>
        <p:blipFill>
          <a:blip r:embed="rId2"/>
          <a:srcRect/>
          <a:stretch>
            <a:fillRect/>
          </a:stretch>
        </p:blipFill>
        <p:spPr bwMode="auto">
          <a:xfrm>
            <a:off x="1071538" y="1643050"/>
            <a:ext cx="6851678" cy="4714908"/>
          </a:xfrm>
          <a:prstGeom prst="rect">
            <a:avLst/>
          </a:prstGeom>
          <a:noFill/>
        </p:spPr>
      </p:pic>
      <p:sp>
        <p:nvSpPr>
          <p:cNvPr id="5" name="4 Metin kutusu"/>
          <p:cNvSpPr txBox="1"/>
          <p:nvPr/>
        </p:nvSpPr>
        <p:spPr>
          <a:xfrm>
            <a:off x="1643042" y="4643446"/>
            <a:ext cx="4357718" cy="1323439"/>
          </a:xfrm>
          <a:prstGeom prst="rect">
            <a:avLst/>
          </a:prstGeom>
          <a:noFill/>
        </p:spPr>
        <p:txBody>
          <a:bodyPr wrap="square" rtlCol="0">
            <a:spAutoFit/>
          </a:bodyPr>
          <a:lstStyle/>
          <a:p>
            <a:pPr algn="just">
              <a:buFont typeface="Wingdings" pitchFamily="2" charset="2"/>
              <a:buChar char="q"/>
            </a:pPr>
            <a:r>
              <a:rPr lang="en-US" sz="2000" b="1" dirty="0" smtClean="0">
                <a:solidFill>
                  <a:srgbClr val="7030A0"/>
                </a:solidFill>
              </a:rPr>
              <a:t>Discovering and getting to know other people around the world.</a:t>
            </a:r>
          </a:p>
          <a:p>
            <a:pPr algn="just">
              <a:buFont typeface="Wingdings" pitchFamily="2" charset="2"/>
              <a:buChar char="q"/>
            </a:pPr>
            <a:r>
              <a:rPr lang="en-US" sz="2000" b="1" dirty="0" smtClean="0">
                <a:solidFill>
                  <a:srgbClr val="7030A0"/>
                </a:solidFill>
              </a:rPr>
              <a:t>Introducing yourself to other people.</a:t>
            </a:r>
          </a:p>
          <a:p>
            <a:pPr algn="just">
              <a:buFont typeface="Wingdings" pitchFamily="2" charset="2"/>
              <a:buChar char="q"/>
            </a:pPr>
            <a:r>
              <a:rPr lang="en-US" sz="2000" b="1" dirty="0" smtClean="0">
                <a:solidFill>
                  <a:srgbClr val="7030A0"/>
                </a:solidFill>
              </a:rPr>
              <a:t>To be friends .</a:t>
            </a:r>
            <a:endParaRPr lang="tr-TR" sz="2000" b="1" dirty="0">
              <a:solidFill>
                <a:srgbClr val="7030A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6000" b="1" dirty="0" smtClean="0">
                <a:ln w="19050">
                  <a:solidFill>
                    <a:schemeClr val="accent1">
                      <a:lumMod val="50000"/>
                    </a:schemeClr>
                  </a:solidFill>
                  <a:prstDash val="solid"/>
                </a:ln>
                <a:solidFill>
                  <a:schemeClr val="tx2">
                    <a:lumMod val="60000"/>
                    <a:lumOff val="40000"/>
                  </a:schemeClr>
                </a:solidFill>
                <a:effectLst>
                  <a:outerShdw blurRad="50000" dist="50800" dir="7500000" algn="tl">
                    <a:srgbClr val="000000">
                      <a:shade val="5000"/>
                      <a:alpha val="35000"/>
                    </a:srgbClr>
                  </a:outerShdw>
                </a:effectLst>
              </a:rPr>
              <a:t>ACQUİREMENTS</a:t>
            </a:r>
            <a:r>
              <a:rPr lang="tr-TR" dirty="0" smtClean="0"/>
              <a:t/>
            </a:r>
            <a:br>
              <a:rPr lang="tr-TR" dirty="0" smtClean="0"/>
            </a:br>
            <a:endParaRPr lang="tr-TR" dirty="0"/>
          </a:p>
        </p:txBody>
      </p:sp>
      <p:sp>
        <p:nvSpPr>
          <p:cNvPr id="3" name="2 İçerik Yer Tutucusu"/>
          <p:cNvSpPr>
            <a:spLocks noGrp="1"/>
          </p:cNvSpPr>
          <p:nvPr>
            <p:ph idx="1"/>
          </p:nvPr>
        </p:nvSpPr>
        <p:spPr/>
        <p:txBody>
          <a:bodyPr/>
          <a:lstStyle/>
          <a:p>
            <a:endParaRPr lang="tr-TR" dirty="0"/>
          </a:p>
        </p:txBody>
      </p:sp>
      <p:pic>
        <p:nvPicPr>
          <p:cNvPr id="1027" name="Picture 3" descr="C:\Users\ZEKİYE CANPOLAT İOO\OneDrive\Masaüstü\HAYDİ S'EN OL\three-students-classroom_1308-33297.jpg"/>
          <p:cNvPicPr>
            <a:picLocks noChangeAspect="1" noChangeArrowheads="1"/>
          </p:cNvPicPr>
          <p:nvPr/>
        </p:nvPicPr>
        <p:blipFill>
          <a:blip r:embed="rId2"/>
          <a:srcRect/>
          <a:stretch>
            <a:fillRect/>
          </a:stretch>
        </p:blipFill>
        <p:spPr bwMode="auto">
          <a:xfrm>
            <a:off x="0" y="857232"/>
            <a:ext cx="9144000" cy="6000768"/>
          </a:xfrm>
          <a:prstGeom prst="rect">
            <a:avLst/>
          </a:prstGeom>
          <a:noFill/>
        </p:spPr>
      </p:pic>
      <p:sp>
        <p:nvSpPr>
          <p:cNvPr id="6" name="5 Metin kutusu"/>
          <p:cNvSpPr txBox="1"/>
          <p:nvPr/>
        </p:nvSpPr>
        <p:spPr>
          <a:xfrm>
            <a:off x="2500298" y="2474588"/>
            <a:ext cx="2000264" cy="668660"/>
          </a:xfrm>
          <a:prstGeom prst="rect">
            <a:avLst/>
          </a:prstGeom>
          <a:solidFill>
            <a:schemeClr val="accent5">
              <a:lumMod val="60000"/>
              <a:lumOff val="40000"/>
            </a:schemeClr>
          </a:solidFill>
          <a:ln>
            <a:solidFill>
              <a:schemeClr val="tx1"/>
            </a:solidFill>
          </a:ln>
        </p:spPr>
        <p:txBody>
          <a:bodyPr wrap="square" rtlCol="0">
            <a:spAutoFit/>
          </a:bodyPr>
          <a:lstStyle/>
          <a:p>
            <a:r>
              <a:rPr lang="tr-TR" dirty="0" smtClean="0"/>
              <a:t>RESCPECT</a:t>
            </a:r>
          </a:p>
          <a:p>
            <a:endParaRPr lang="tr-TR" dirty="0"/>
          </a:p>
        </p:txBody>
      </p:sp>
      <p:sp>
        <p:nvSpPr>
          <p:cNvPr id="7" name="6 Metin kutusu"/>
          <p:cNvSpPr txBox="1"/>
          <p:nvPr/>
        </p:nvSpPr>
        <p:spPr>
          <a:xfrm>
            <a:off x="4572000" y="2500307"/>
            <a:ext cx="2071702" cy="646331"/>
          </a:xfrm>
          <a:prstGeom prst="rect">
            <a:avLst/>
          </a:prstGeom>
          <a:solidFill>
            <a:schemeClr val="accent5">
              <a:lumMod val="60000"/>
              <a:lumOff val="40000"/>
            </a:schemeClr>
          </a:solidFill>
          <a:ln>
            <a:solidFill>
              <a:schemeClr val="tx1"/>
            </a:solidFill>
          </a:ln>
        </p:spPr>
        <p:txBody>
          <a:bodyPr wrap="square" rtlCol="0">
            <a:spAutoFit/>
          </a:bodyPr>
          <a:lstStyle/>
          <a:p>
            <a:r>
              <a:rPr lang="tr-TR" dirty="0" smtClean="0"/>
              <a:t>EMPATHY</a:t>
            </a:r>
          </a:p>
          <a:p>
            <a:endParaRPr lang="tr-TR" dirty="0"/>
          </a:p>
        </p:txBody>
      </p:sp>
      <p:sp>
        <p:nvSpPr>
          <p:cNvPr id="8" name="7 Metin kutusu"/>
          <p:cNvSpPr txBox="1"/>
          <p:nvPr/>
        </p:nvSpPr>
        <p:spPr>
          <a:xfrm>
            <a:off x="2500298" y="3143248"/>
            <a:ext cx="2000264" cy="646331"/>
          </a:xfrm>
          <a:prstGeom prst="rect">
            <a:avLst/>
          </a:prstGeom>
          <a:solidFill>
            <a:schemeClr val="accent5">
              <a:lumMod val="60000"/>
              <a:lumOff val="40000"/>
            </a:schemeClr>
          </a:solidFill>
          <a:ln>
            <a:solidFill>
              <a:schemeClr val="tx1"/>
            </a:solidFill>
          </a:ln>
        </p:spPr>
        <p:txBody>
          <a:bodyPr wrap="square" rtlCol="0">
            <a:spAutoFit/>
          </a:bodyPr>
          <a:lstStyle/>
          <a:p>
            <a:r>
              <a:rPr lang="tr-TR" dirty="0" smtClean="0"/>
              <a:t>ABILITY OF SELF EXPRESSION</a:t>
            </a:r>
            <a:endParaRPr lang="tr-TR" dirty="0"/>
          </a:p>
        </p:txBody>
      </p:sp>
      <p:sp>
        <p:nvSpPr>
          <p:cNvPr id="9" name="8 Metin kutusu"/>
          <p:cNvSpPr txBox="1"/>
          <p:nvPr/>
        </p:nvSpPr>
        <p:spPr>
          <a:xfrm>
            <a:off x="4572000" y="3143248"/>
            <a:ext cx="2071702" cy="646331"/>
          </a:xfrm>
          <a:prstGeom prst="rect">
            <a:avLst/>
          </a:prstGeom>
          <a:solidFill>
            <a:schemeClr val="accent5">
              <a:lumMod val="60000"/>
              <a:lumOff val="40000"/>
            </a:schemeClr>
          </a:solidFill>
          <a:ln>
            <a:solidFill>
              <a:schemeClr val="tx1"/>
            </a:solidFill>
          </a:ln>
        </p:spPr>
        <p:txBody>
          <a:bodyPr wrap="square" rtlCol="0">
            <a:spAutoFit/>
          </a:bodyPr>
          <a:lstStyle/>
          <a:p>
            <a:r>
              <a:rPr lang="tr-TR" dirty="0" smtClean="0"/>
              <a:t>UNIVERSALITY</a:t>
            </a:r>
          </a:p>
          <a:p>
            <a:endParaRPr lang="tr-T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ZEKİYE CANPOLAT İOO\OneDrive\Masaüstü\HAYDİ S'EN OL\ef85913fe2fa20fb92000a333f530c56.jpg"/>
          <p:cNvPicPr>
            <a:picLocks noChangeAspect="1" noChangeArrowheads="1"/>
          </p:cNvPicPr>
          <p:nvPr/>
        </p:nvPicPr>
        <p:blipFill>
          <a:blip r:embed="rId2"/>
          <a:srcRect/>
          <a:stretch>
            <a:fillRect/>
          </a:stretch>
        </p:blipFill>
        <p:spPr bwMode="auto">
          <a:xfrm>
            <a:off x="0" y="0"/>
            <a:ext cx="6143636" cy="6858000"/>
          </a:xfrm>
          <a:prstGeom prst="rect">
            <a:avLst/>
          </a:prstGeom>
          <a:noFill/>
        </p:spPr>
      </p:pic>
      <p:sp>
        <p:nvSpPr>
          <p:cNvPr id="5" name="4 Metin kutusu"/>
          <p:cNvSpPr txBox="1"/>
          <p:nvPr/>
        </p:nvSpPr>
        <p:spPr>
          <a:xfrm>
            <a:off x="6429388" y="0"/>
            <a:ext cx="2071702"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tr-TR" dirty="0" smtClean="0"/>
              <a:t>NOTES</a:t>
            </a:r>
            <a:endParaRPr lang="tr-TR" dirty="0"/>
          </a:p>
        </p:txBody>
      </p:sp>
      <p:sp>
        <p:nvSpPr>
          <p:cNvPr id="6" name="5 Metin kutusu"/>
          <p:cNvSpPr txBox="1"/>
          <p:nvPr/>
        </p:nvSpPr>
        <p:spPr>
          <a:xfrm>
            <a:off x="6215074" y="428604"/>
            <a:ext cx="2928926" cy="5909310"/>
          </a:xfrm>
          <a:prstGeom prst="rect">
            <a:avLst/>
          </a:prstGeom>
        </p:spPr>
        <p:style>
          <a:lnRef idx="3">
            <a:schemeClr val="lt1"/>
          </a:lnRef>
          <a:fillRef idx="1">
            <a:schemeClr val="accent4"/>
          </a:fillRef>
          <a:effectRef idx="1">
            <a:schemeClr val="accent4"/>
          </a:effectRef>
          <a:fontRef idx="minor">
            <a:schemeClr val="lt1"/>
          </a:fontRef>
        </p:style>
        <p:txBody>
          <a:bodyPr wrap="square" rtlCol="0">
            <a:spAutoFit/>
          </a:bodyPr>
          <a:lstStyle/>
          <a:p>
            <a:pPr algn="ctr"/>
            <a:r>
              <a:rPr lang="en-US" sz="1400" dirty="0" smtClean="0"/>
              <a:t>The project starts on November 22. The students are then observed for five days. During this period, there are people who follow the rules, succeed in the lesson, are respectful, polite, polite, friendly, etc. one or two students are chosen as examples in your class, it's up to you. If you have a budget, gifts (books, pens, buckles, chocolates,</a:t>
            </a:r>
          </a:p>
          <a:p>
            <a:pPr algn="ctr"/>
            <a:r>
              <a:rPr lang="en-US" sz="1400" dirty="0" smtClean="0"/>
              <a:t>ball, bracelet, pen holder, notebook, magazine, etc.) are provided.</a:t>
            </a:r>
            <a:endParaRPr lang="tr-TR" sz="1400" dirty="0" smtClean="0"/>
          </a:p>
          <a:p>
            <a:pPr algn="ctr"/>
            <a:r>
              <a:rPr lang="en-US" sz="1400" dirty="0" smtClean="0"/>
              <a:t>The names of the children and the behaviors they gain are announced on the project board.</a:t>
            </a:r>
            <a:endParaRPr lang="tr-TR" sz="1400" dirty="0" smtClean="0"/>
          </a:p>
          <a:p>
            <a:pPr>
              <a:buFont typeface="Wingdings" pitchFamily="2" charset="2"/>
              <a:buChar char="v"/>
            </a:pPr>
            <a:r>
              <a:rPr lang="en-US" sz="1400" dirty="0" smtClean="0"/>
              <a:t>Event time begins. A suitable time is determined on 30 November with students selected from each class. Children draw pictures introducing themselves on colored papers, write texts, paste their pictures, decorate them. These will be uploaded to the </a:t>
            </a:r>
            <a:r>
              <a:rPr lang="en-US" sz="1400" dirty="0" err="1" smtClean="0"/>
              <a:t>twinspace</a:t>
            </a:r>
            <a:r>
              <a:rPr lang="en-US" sz="1400" dirty="0" smtClean="0"/>
              <a:t> page.</a:t>
            </a:r>
          </a:p>
          <a:p>
            <a:pPr>
              <a:buFont typeface="Wingdings" pitchFamily="2" charset="2"/>
              <a:buChar char="v"/>
            </a:pPr>
            <a:r>
              <a:rPr lang="en-US" sz="1400" dirty="0" smtClean="0"/>
              <a:t>On December 2, the second activity (asking questions - video shooting) is held with the same students.</a:t>
            </a:r>
            <a:endParaRPr lang="tr-TR" sz="1400" dirty="0" smtClean="0"/>
          </a:p>
          <a:p>
            <a:pPr>
              <a:buFont typeface="Wingdings" pitchFamily="2" charset="2"/>
              <a:buChar char="v"/>
            </a:pPr>
            <a:endParaRPr lang="tr-TR" sz="1400" dirty="0"/>
          </a:p>
        </p:txBody>
      </p:sp>
      <p:sp>
        <p:nvSpPr>
          <p:cNvPr id="7" name="6 Metin kutusu"/>
          <p:cNvSpPr txBox="1"/>
          <p:nvPr/>
        </p:nvSpPr>
        <p:spPr>
          <a:xfrm>
            <a:off x="500034" y="1785926"/>
            <a:ext cx="2286016" cy="830997"/>
          </a:xfrm>
          <a:prstGeom prst="rect">
            <a:avLst/>
          </a:prstGeom>
          <a:noFill/>
        </p:spPr>
        <p:txBody>
          <a:bodyPr wrap="square" rtlCol="0">
            <a:spAutoFit/>
          </a:bodyPr>
          <a:lstStyle/>
          <a:p>
            <a:r>
              <a:rPr lang="en-US" sz="1600" b="1" dirty="0" smtClean="0">
                <a:solidFill>
                  <a:srgbClr val="FF0000"/>
                </a:solidFill>
              </a:rPr>
              <a:t>Project presentations are made to students and teachers.</a:t>
            </a:r>
            <a:endParaRPr lang="tr-TR" sz="1600" b="1" dirty="0">
              <a:solidFill>
                <a:srgbClr val="FF0000"/>
              </a:solidFill>
            </a:endParaRPr>
          </a:p>
        </p:txBody>
      </p:sp>
      <p:sp>
        <p:nvSpPr>
          <p:cNvPr id="8" name="7 Metin kutusu"/>
          <p:cNvSpPr txBox="1"/>
          <p:nvPr/>
        </p:nvSpPr>
        <p:spPr>
          <a:xfrm>
            <a:off x="3500430" y="1857364"/>
            <a:ext cx="2000264" cy="646331"/>
          </a:xfrm>
          <a:prstGeom prst="rect">
            <a:avLst/>
          </a:prstGeom>
          <a:noFill/>
        </p:spPr>
        <p:txBody>
          <a:bodyPr wrap="square" rtlCol="0">
            <a:spAutoFit/>
          </a:bodyPr>
          <a:lstStyle/>
          <a:p>
            <a:r>
              <a:rPr lang="en-US" b="1" dirty="0" smtClean="0">
                <a:solidFill>
                  <a:srgbClr val="FF0000"/>
                </a:solidFill>
              </a:rPr>
              <a:t>The project board is prepared.</a:t>
            </a:r>
            <a:endParaRPr lang="tr-TR" b="1" dirty="0">
              <a:solidFill>
                <a:srgbClr val="FF0000"/>
              </a:solidFill>
            </a:endParaRPr>
          </a:p>
        </p:txBody>
      </p:sp>
      <p:sp>
        <p:nvSpPr>
          <p:cNvPr id="9" name="8 Metin kutusu"/>
          <p:cNvSpPr txBox="1"/>
          <p:nvPr/>
        </p:nvSpPr>
        <p:spPr>
          <a:xfrm>
            <a:off x="500034" y="3500438"/>
            <a:ext cx="2357454" cy="923330"/>
          </a:xfrm>
          <a:prstGeom prst="rect">
            <a:avLst/>
          </a:prstGeom>
          <a:noFill/>
        </p:spPr>
        <p:txBody>
          <a:bodyPr wrap="square" rtlCol="0">
            <a:spAutoFit/>
          </a:bodyPr>
          <a:lstStyle/>
          <a:p>
            <a:r>
              <a:rPr lang="en-US" b="1" dirty="0" smtClean="0">
                <a:solidFill>
                  <a:srgbClr val="FF0000"/>
                </a:solidFill>
              </a:rPr>
              <a:t>Student development form is distributed to teachers.</a:t>
            </a:r>
            <a:endParaRPr lang="tr-TR" b="1" dirty="0">
              <a:solidFill>
                <a:srgbClr val="FF0000"/>
              </a:solidFill>
            </a:endParaRPr>
          </a:p>
        </p:txBody>
      </p:sp>
      <p:sp>
        <p:nvSpPr>
          <p:cNvPr id="10" name="9 Metin kutusu"/>
          <p:cNvSpPr txBox="1"/>
          <p:nvPr/>
        </p:nvSpPr>
        <p:spPr>
          <a:xfrm>
            <a:off x="3357554" y="3500438"/>
            <a:ext cx="2143140" cy="584775"/>
          </a:xfrm>
          <a:prstGeom prst="rect">
            <a:avLst/>
          </a:prstGeom>
          <a:noFill/>
        </p:spPr>
        <p:txBody>
          <a:bodyPr wrap="square" rtlCol="0">
            <a:spAutoFit/>
          </a:bodyPr>
          <a:lstStyle/>
          <a:p>
            <a:r>
              <a:rPr lang="en-US" sz="1600" b="1" dirty="0" smtClean="0">
                <a:solidFill>
                  <a:srgbClr val="FF0000"/>
                </a:solidFill>
              </a:rPr>
              <a:t>Documentation about the project is created.</a:t>
            </a:r>
            <a:endParaRPr lang="tr-TR" sz="1600" b="1" dirty="0">
              <a:solidFill>
                <a:srgbClr val="FF0000"/>
              </a:solidFill>
            </a:endParaRPr>
          </a:p>
        </p:txBody>
      </p:sp>
      <p:sp>
        <p:nvSpPr>
          <p:cNvPr id="12" name="11 Metin kutusu"/>
          <p:cNvSpPr txBox="1"/>
          <p:nvPr/>
        </p:nvSpPr>
        <p:spPr>
          <a:xfrm>
            <a:off x="500034" y="5072074"/>
            <a:ext cx="2500330" cy="1077218"/>
          </a:xfrm>
          <a:prstGeom prst="rect">
            <a:avLst/>
          </a:prstGeom>
          <a:noFill/>
        </p:spPr>
        <p:txBody>
          <a:bodyPr wrap="square" rtlCol="0">
            <a:spAutoFit/>
          </a:bodyPr>
          <a:lstStyle/>
          <a:p>
            <a:r>
              <a:rPr lang="en-US" sz="1600" b="1" dirty="0" smtClean="0">
                <a:solidFill>
                  <a:srgbClr val="FF0000"/>
                </a:solidFill>
              </a:rPr>
              <a:t>Forms are received.</a:t>
            </a:r>
          </a:p>
          <a:p>
            <a:r>
              <a:rPr lang="en-US" sz="1600" b="1" dirty="0" smtClean="0">
                <a:solidFill>
                  <a:srgbClr val="FF0000"/>
                </a:solidFill>
              </a:rPr>
              <a:t>Awards and badges are prepared to be given to students.</a:t>
            </a:r>
            <a:endParaRPr lang="tr-TR" sz="1600" b="1" dirty="0">
              <a:solidFill>
                <a:srgbClr val="FF0000"/>
              </a:solidFill>
            </a:endParaRPr>
          </a:p>
        </p:txBody>
      </p:sp>
      <p:sp>
        <p:nvSpPr>
          <p:cNvPr id="13" name="12 Metin kutusu"/>
          <p:cNvSpPr txBox="1"/>
          <p:nvPr/>
        </p:nvSpPr>
        <p:spPr>
          <a:xfrm>
            <a:off x="3428992" y="5072074"/>
            <a:ext cx="2286016" cy="830997"/>
          </a:xfrm>
          <a:prstGeom prst="rect">
            <a:avLst/>
          </a:prstGeom>
          <a:noFill/>
        </p:spPr>
        <p:txBody>
          <a:bodyPr wrap="square" rtlCol="0">
            <a:spAutoFit/>
          </a:bodyPr>
          <a:lstStyle/>
          <a:p>
            <a:r>
              <a:rPr lang="en-US" sz="1600" b="1" dirty="0" smtClean="0">
                <a:solidFill>
                  <a:srgbClr val="FF0000"/>
                </a:solidFill>
              </a:rPr>
              <a:t>The most successful students are announced on the project board.</a:t>
            </a:r>
            <a:endParaRPr lang="tr-TR" sz="1600" b="1" dirty="0">
              <a:solidFill>
                <a:srgbClr val="FF0000"/>
              </a:solidFill>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TotalTime>
  <Words>767</Words>
  <PresentationFormat>Ekran Gösterisi (4:3)</PresentationFormat>
  <Paragraphs>69</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Slayt 1</vt:lpstr>
      <vt:lpstr>KasIm ayIndakİ hedefler</vt:lpstr>
      <vt:lpstr>KAZANIMLAR</vt:lpstr>
      <vt:lpstr>Slayt 4</vt:lpstr>
      <vt:lpstr>Slayt 5</vt:lpstr>
      <vt:lpstr>aims and objectives IN NOVEMBER</vt:lpstr>
      <vt:lpstr>ACQUİREMENTS </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ZEKİYE CANPOLAT İOO</dc:creator>
  <cp:lastModifiedBy>ZEKİYE CANPOLAT İOO</cp:lastModifiedBy>
  <cp:revision>18</cp:revision>
  <dcterms:created xsi:type="dcterms:W3CDTF">2021-11-10T11:43:12Z</dcterms:created>
  <dcterms:modified xsi:type="dcterms:W3CDTF">2021-11-11T09:57:41Z</dcterms:modified>
</cp:coreProperties>
</file>