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8" r:id="rId4"/>
    <p:sldId id="260" r:id="rId5"/>
    <p:sldId id="264" r:id="rId6"/>
    <p:sldId id="263" r:id="rId7"/>
    <p:sldId id="265" r:id="rId8"/>
    <p:sldId id="266" r:id="rId9"/>
    <p:sldId id="267" r:id="rId10"/>
    <p:sldId id="268" r:id="rId11"/>
    <p:sldId id="269" r:id="rId12"/>
    <p:sldId id="271" r:id="rId13"/>
    <p:sldId id="270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2" autoAdjust="0"/>
    <p:restoredTop sz="94660"/>
  </p:normalViewPr>
  <p:slideViewPr>
    <p:cSldViewPr>
      <p:cViewPr varScale="1">
        <p:scale>
          <a:sx n="86" d="100"/>
          <a:sy n="86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tangolo arrotondat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03FD-7B6B-4896-A41A-DD3F96A37190}" type="datetimeFigureOut">
              <a:rPr lang="it-IT" smtClean="0"/>
              <a:pPr/>
              <a:t>05/05/2019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8F85099-0A8F-4B8B-9547-19F6B1C9285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03FD-7B6B-4896-A41A-DD3F96A37190}" type="datetimeFigureOut">
              <a:rPr lang="it-IT" smtClean="0"/>
              <a:pPr/>
              <a:t>05/05/2019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5099-0A8F-4B8B-9547-19F6B1C928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03FD-7B6B-4896-A41A-DD3F96A37190}" type="datetimeFigureOut">
              <a:rPr lang="it-IT" smtClean="0"/>
              <a:pPr/>
              <a:t>05/05/2019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5099-0A8F-4B8B-9547-19F6B1C928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03FD-7B6B-4896-A41A-DD3F96A37190}" type="datetimeFigureOut">
              <a:rPr lang="it-IT" smtClean="0"/>
              <a:pPr/>
              <a:t>05/05/2019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5099-0A8F-4B8B-9547-19F6B1C9285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tangolo arrotondat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03FD-7B6B-4896-A41A-DD3F96A37190}" type="datetimeFigureOut">
              <a:rPr lang="it-IT" smtClean="0"/>
              <a:pPr/>
              <a:t>05/05/2019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F85099-0A8F-4B8B-9547-19F6B1C928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03FD-7B6B-4896-A41A-DD3F96A37190}" type="datetimeFigureOut">
              <a:rPr lang="it-IT" smtClean="0"/>
              <a:pPr/>
              <a:t>05/05/2019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5099-0A8F-4B8B-9547-19F6B1C9285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03FD-7B6B-4896-A41A-DD3F96A37190}" type="datetimeFigureOut">
              <a:rPr lang="it-IT" smtClean="0"/>
              <a:pPr/>
              <a:t>05/05/2019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5099-0A8F-4B8B-9547-19F6B1C9285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03FD-7B6B-4896-A41A-DD3F96A37190}" type="datetimeFigureOut">
              <a:rPr lang="it-IT" smtClean="0"/>
              <a:pPr/>
              <a:t>05/05/2019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5099-0A8F-4B8B-9547-19F6B1C928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03FD-7B6B-4896-A41A-DD3F96A37190}" type="datetimeFigureOut">
              <a:rPr lang="it-IT" smtClean="0"/>
              <a:pPr/>
              <a:t>05/05/2019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5099-0A8F-4B8B-9547-19F6B1C928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tangolo arrotondat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03FD-7B6B-4896-A41A-DD3F96A37190}" type="datetimeFigureOut">
              <a:rPr lang="it-IT" smtClean="0"/>
              <a:pPr/>
              <a:t>05/05/2019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5099-0A8F-4B8B-9547-19F6B1C9285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03FD-7B6B-4896-A41A-DD3F96A37190}" type="datetimeFigureOut">
              <a:rPr lang="it-IT" smtClean="0"/>
              <a:pPr/>
              <a:t>05/05/2019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F85099-0A8F-4B8B-9547-19F6B1C9285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tangolo arrotondat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EB03FD-7B6B-4896-A41A-DD3F96A37190}" type="datetimeFigureOut">
              <a:rPr lang="it-IT" smtClean="0"/>
              <a:pPr/>
              <a:t>05/05/2019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8F85099-0A8F-4B8B-9547-19F6B1C9285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hyperlink" Target="https://en.wikipedia.org/wiki/Commedia_dell'art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28728" y="285728"/>
            <a:ext cx="6768752" cy="2180114"/>
          </a:xfr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Maschere Italiane</a:t>
            </a:r>
            <a:br>
              <a:rPr lang="it-IT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it-IT" sz="6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Italian</a:t>
            </a:r>
            <a:r>
              <a:rPr lang="it-IT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it-IT" sz="6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Masks</a:t>
            </a:r>
            <a:r>
              <a:rPr lang="it-IT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magine 6" descr="arlecchino Vanes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2564904"/>
            <a:ext cx="1915643" cy="3429000"/>
          </a:xfrm>
          <a:prstGeom prst="rect">
            <a:avLst/>
          </a:prstGeom>
        </p:spPr>
      </p:pic>
      <p:pic>
        <p:nvPicPr>
          <p:cNvPr id="13" name="Immagine 12" descr="capitan spaventa- giul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636912"/>
            <a:ext cx="1433223" cy="2924944"/>
          </a:xfrm>
          <a:prstGeom prst="rect">
            <a:avLst/>
          </a:prstGeom>
        </p:spPr>
      </p:pic>
      <p:pic>
        <p:nvPicPr>
          <p:cNvPr id="18" name="Immagine 17" descr="maschera-colomb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573016"/>
            <a:ext cx="2308355" cy="3135563"/>
          </a:xfrm>
          <a:prstGeom prst="rect">
            <a:avLst/>
          </a:prstGeom>
        </p:spPr>
      </p:pic>
      <p:pic>
        <p:nvPicPr>
          <p:cNvPr id="22" name="Immagine 21" descr="maschera.pngmas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57984">
            <a:off x="5367270" y="4623472"/>
            <a:ext cx="2290966" cy="1716013"/>
          </a:xfrm>
          <a:prstGeom prst="rect">
            <a:avLst/>
          </a:prstGeom>
        </p:spPr>
      </p:pic>
      <p:pic>
        <p:nvPicPr>
          <p:cNvPr id="23" name="Immagine 22" descr="mask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210753">
            <a:off x="3037130" y="1990682"/>
            <a:ext cx="3256562" cy="1944216"/>
          </a:xfrm>
          <a:prstGeom prst="rect">
            <a:avLst/>
          </a:prstGeom>
        </p:spPr>
      </p:pic>
      <p:pic>
        <p:nvPicPr>
          <p:cNvPr id="24" name="Immagine 23" descr="mask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4653136"/>
            <a:ext cx="3029323" cy="20054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79512" y="3200400"/>
            <a:ext cx="8784976" cy="3540968"/>
          </a:xfrm>
        </p:spPr>
        <p:txBody>
          <a:bodyPr/>
          <a:lstStyle/>
          <a:p>
            <a:pPr algn="l"/>
            <a:r>
              <a:rPr lang="en-US" dirty="0" smtClean="0"/>
              <a:t>Captain </a:t>
            </a:r>
            <a:r>
              <a:rPr lang="en-US" dirty="0" err="1" smtClean="0"/>
              <a:t>Spaventa</a:t>
            </a:r>
            <a:r>
              <a:rPr lang="en-US" dirty="0" smtClean="0"/>
              <a:t> of </a:t>
            </a:r>
            <a:r>
              <a:rPr lang="en-US" dirty="0" err="1" smtClean="0"/>
              <a:t>Vall'Inferna</a:t>
            </a:r>
            <a:r>
              <a:rPr lang="en-US" dirty="0" smtClean="0"/>
              <a:t> is a </a:t>
            </a:r>
            <a:r>
              <a:rPr lang="en-US" dirty="0" err="1" smtClean="0"/>
              <a:t>Ligurian</a:t>
            </a:r>
            <a:r>
              <a:rPr lang="en-US" dirty="0" smtClean="0"/>
              <a:t> mask of the Art </a:t>
            </a:r>
            <a:r>
              <a:rPr lang="en-US" dirty="0" err="1" smtClean="0"/>
              <a:t>commedy</a:t>
            </a:r>
            <a:r>
              <a:rPr lang="en-US" dirty="0" smtClean="0"/>
              <a:t> created by the actor Francesco </a:t>
            </a:r>
            <a:r>
              <a:rPr lang="en-US" dirty="0" err="1" smtClean="0"/>
              <a:t>Andreini</a:t>
            </a:r>
            <a:r>
              <a:rPr lang="en-US" dirty="0" smtClean="0"/>
              <a:t> (1548-1624).</a:t>
            </a:r>
            <a:endParaRPr lang="it-IT" dirty="0" smtClean="0"/>
          </a:p>
          <a:p>
            <a:pPr algn="l"/>
            <a:r>
              <a:rPr lang="en-US" dirty="0" smtClean="0"/>
              <a:t>He </a:t>
            </a:r>
            <a:r>
              <a:rPr lang="en-US" dirty="0" err="1" smtClean="0"/>
              <a:t>rappresents</a:t>
            </a:r>
            <a:r>
              <a:rPr lang="en-US" dirty="0" smtClean="0"/>
              <a:t> the braggart and blowhard soldier.</a:t>
            </a:r>
            <a:endParaRPr lang="it-IT" dirty="0" smtClean="0"/>
          </a:p>
          <a:p>
            <a:pPr algn="l"/>
            <a:r>
              <a:rPr lang="en-US" dirty="0" smtClean="0"/>
              <a:t>He tells about </a:t>
            </a:r>
            <a:r>
              <a:rPr lang="en-US" dirty="0" smtClean="0"/>
              <a:t>incredible </a:t>
            </a:r>
            <a:r>
              <a:rPr lang="en-US" dirty="0" smtClean="0"/>
              <a:t>stories .</a:t>
            </a:r>
            <a:endParaRPr lang="it-IT" dirty="0" smtClean="0"/>
          </a:p>
          <a:p>
            <a:pPr algn="l"/>
            <a:r>
              <a:rPr lang="en-US" dirty="0" smtClean="0"/>
              <a:t>A faithful  partner of Captain </a:t>
            </a:r>
            <a:r>
              <a:rPr lang="en-US" dirty="0" err="1" smtClean="0"/>
              <a:t>Spaventa</a:t>
            </a:r>
            <a:r>
              <a:rPr lang="en-US" dirty="0" smtClean="0"/>
              <a:t> is a very big sword that he uses rarely: he prefers to fight with his tongue.</a:t>
            </a:r>
            <a:endParaRPr lang="it-IT" dirty="0" smtClean="0"/>
          </a:p>
          <a:p>
            <a:pPr algn="l"/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395536" y="0"/>
            <a:ext cx="8229600" cy="1470025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Capitan </a:t>
            </a:r>
            <a:r>
              <a:rPr lang="en-US" sz="6600" b="1" dirty="0" err="1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Spaventa</a:t>
            </a:r>
            <a:endParaRPr lang="it-IT" sz="66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6" name="Immagine 5" descr="capitan spaventa- giul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484784"/>
            <a:ext cx="792088" cy="1616505"/>
          </a:xfrm>
          <a:prstGeom prst="rect">
            <a:avLst/>
          </a:prstGeom>
        </p:spPr>
      </p:pic>
      <p:pic>
        <p:nvPicPr>
          <p:cNvPr id="7" name="Immagine 6" descr="capitan spaventa- giul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228184" y="1484784"/>
            <a:ext cx="792088" cy="1616507"/>
          </a:xfrm>
          <a:prstGeom prst="rect">
            <a:avLst/>
          </a:prstGeom>
        </p:spPr>
      </p:pic>
      <p:pic>
        <p:nvPicPr>
          <p:cNvPr id="8" name="Immagine 7" descr="capitan spaventa- giul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411760" y="1484784"/>
            <a:ext cx="792088" cy="1616506"/>
          </a:xfrm>
          <a:prstGeom prst="rect">
            <a:avLst/>
          </a:prstGeom>
        </p:spPr>
      </p:pic>
      <p:pic>
        <p:nvPicPr>
          <p:cNvPr id="9" name="Immagine 8" descr="capitan spaventa- giul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484784"/>
            <a:ext cx="792088" cy="1616506"/>
          </a:xfrm>
          <a:prstGeom prst="rect">
            <a:avLst/>
          </a:prstGeom>
        </p:spPr>
      </p:pic>
      <p:pic>
        <p:nvPicPr>
          <p:cNvPr id="10" name="Immagine 9" descr="capitan spaventa- giul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792088" cy="16165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stelle filant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pic>
        <p:nvPicPr>
          <p:cNvPr id="13" name="Immagine 12" descr="arlecchino mas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057755"/>
            <a:ext cx="3240360" cy="5800245"/>
          </a:xfrm>
          <a:prstGeom prst="rect">
            <a:avLst/>
          </a:prstGeom>
        </p:spPr>
      </p:pic>
      <p:pic>
        <p:nvPicPr>
          <p:cNvPr id="14" name="Immagine 13" descr="capitan spaventa- giuli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04664"/>
            <a:ext cx="2421172" cy="4941168"/>
          </a:xfrm>
          <a:prstGeom prst="rect">
            <a:avLst/>
          </a:prstGeom>
        </p:spPr>
      </p:pic>
      <p:pic>
        <p:nvPicPr>
          <p:cNvPr id="17" name="Immagine 16" descr="mask-colombin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1988840"/>
            <a:ext cx="3460484" cy="47005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oriandoli stelle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Immagine 2" descr="gianduia mas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692696"/>
            <a:ext cx="3528392" cy="5723027"/>
          </a:xfrm>
          <a:prstGeom prst="rect">
            <a:avLst/>
          </a:prstGeom>
        </p:spPr>
      </p:pic>
      <p:pic>
        <p:nvPicPr>
          <p:cNvPr id="5" name="Immagine 4" descr="Pulcinell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788023" y="244397"/>
            <a:ext cx="3989243" cy="62089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telle filant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magine 3" descr="pantalone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40568" y="0"/>
            <a:ext cx="3889372" cy="5373216"/>
          </a:xfrm>
          <a:prstGeom prst="rect">
            <a:avLst/>
          </a:prstGeom>
        </p:spPr>
      </p:pic>
      <p:pic>
        <p:nvPicPr>
          <p:cNvPr id="6" name="Immagine 5" descr="Stenterel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32656"/>
            <a:ext cx="2736304" cy="5513962"/>
          </a:xfrm>
          <a:prstGeom prst="rect">
            <a:avLst/>
          </a:prstGeom>
        </p:spPr>
      </p:pic>
      <p:pic>
        <p:nvPicPr>
          <p:cNvPr id="8" name="Immagine 7" descr="meneghin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843808" y="2105472"/>
            <a:ext cx="3850428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mascher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0"/>
            <a:ext cx="81439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683568" y="3068960"/>
            <a:ext cx="7920880" cy="3528392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pPr algn="l"/>
            <a:r>
              <a:rPr lang="en-US" dirty="0" smtClean="0"/>
              <a:t> </a:t>
            </a:r>
            <a:r>
              <a:rPr lang="en-US" sz="3300" dirty="0" err="1" smtClean="0"/>
              <a:t>Arlecchino</a:t>
            </a:r>
            <a:r>
              <a:rPr lang="en-US" sz="3300" dirty="0" smtClean="0"/>
              <a:t>, in English Harlequin, is the most famous and popular Carnival mask.</a:t>
            </a:r>
            <a:endParaRPr lang="it-IT" sz="3300" dirty="0" smtClean="0"/>
          </a:p>
          <a:p>
            <a:pPr algn="l"/>
            <a:r>
              <a:rPr lang="en-US" sz="3300" dirty="0" smtClean="0"/>
              <a:t>He was born in a poor neighborhood in Bergamo, in Lombardy in 16</a:t>
            </a:r>
            <a:r>
              <a:rPr lang="en-US" sz="3300" baseline="30000" dirty="0" smtClean="0"/>
              <a:t>th</a:t>
            </a:r>
            <a:r>
              <a:rPr lang="en-US" sz="3300" dirty="0" smtClean="0"/>
              <a:t> century. He is a </a:t>
            </a:r>
            <a:r>
              <a:rPr lang="en-US" sz="3300" dirty="0" err="1" smtClean="0"/>
              <a:t>Zanni</a:t>
            </a:r>
            <a:r>
              <a:rPr lang="en-US" sz="3300" dirty="0" smtClean="0"/>
              <a:t>, a silly servant for noble families.</a:t>
            </a:r>
            <a:endParaRPr lang="it-IT" sz="3300" dirty="0" smtClean="0"/>
          </a:p>
          <a:p>
            <a:pPr algn="l"/>
            <a:r>
              <a:rPr lang="en-US" sz="3300" dirty="0" smtClean="0"/>
              <a:t>He is very lively and funny, at the beginning he was very silly, but then he became very clever and he loves making jokes to other people. He has a lot of imagination and fantasy!</a:t>
            </a:r>
            <a:endParaRPr lang="it-IT" sz="3300" dirty="0" smtClean="0"/>
          </a:p>
          <a:p>
            <a:pPr algn="l"/>
            <a:r>
              <a:rPr lang="en-US" sz="3300" dirty="0" smtClean="0"/>
              <a:t>Harlequin is characterized by his checked clothes. The legend about his costume tells that one day his teacher told the class that they had to wear a Carnival costume for the Carnival party at school but Harlequin's mum was poor and she couldn't buy a costume for his son and so his friends decided to give his mum some pieces of their costumes and the mum sew a </a:t>
            </a:r>
            <a:r>
              <a:rPr lang="en-US" sz="3300" dirty="0" err="1" smtClean="0"/>
              <a:t>coloured</a:t>
            </a:r>
            <a:r>
              <a:rPr lang="en-US" sz="3300" dirty="0" smtClean="0"/>
              <a:t> costume for Harlequin who was very happy!</a:t>
            </a:r>
            <a:endParaRPr lang="it-IT" sz="3300" dirty="0" smtClean="0"/>
          </a:p>
          <a:p>
            <a:pPr algn="l"/>
            <a:r>
              <a:rPr lang="en-US" sz="3300" dirty="0" smtClean="0"/>
              <a:t>Harlequin is always hungry and he often looks for food around the village. He carries a stick to use when he fights with other people after his jokes.</a:t>
            </a:r>
            <a:endParaRPr lang="it-IT" sz="3300" dirty="0" smtClean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29600" cy="1470025"/>
          </a:xfr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it-IT" sz="80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Arlecchino</a:t>
            </a:r>
            <a:r>
              <a:rPr lang="it-IT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it-IT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endParaRPr lang="it-IT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4" name="Immagine 3" descr="arlecchino ma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1643050"/>
            <a:ext cx="687896" cy="1231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magine 4" descr="arlecchino ma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500826" y="1643050"/>
            <a:ext cx="687896" cy="12313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Immagine 5" descr="arlecchino ma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643050"/>
            <a:ext cx="687896" cy="1231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magine 6" descr="arlecchino ma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714744" y="1643050"/>
            <a:ext cx="687896" cy="1231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magine 7" descr="arlecchino ma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643050"/>
            <a:ext cx="687896" cy="1231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 descr="arlecchino ma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85786" y="1643050"/>
            <a:ext cx="687896" cy="1231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214282" y="3000372"/>
            <a:ext cx="8929718" cy="3857628"/>
          </a:xfrm>
        </p:spPr>
        <p:txBody>
          <a:bodyPr>
            <a:normAutofit fontScale="77500" lnSpcReduction="20000"/>
          </a:bodyPr>
          <a:lstStyle/>
          <a:p>
            <a:pPr algn="l"/>
            <a:endParaRPr lang="en-GB" b="1" dirty="0" smtClean="0"/>
          </a:p>
          <a:p>
            <a:pPr algn="l"/>
            <a:r>
              <a:rPr lang="en-GB" b="1" dirty="0" err="1" smtClean="0"/>
              <a:t>Colombina</a:t>
            </a:r>
            <a:r>
              <a:rPr lang="en-GB" dirty="0" smtClean="0"/>
              <a:t> has Venetian origins, she is a typical mask of  Venetian carnival; she was born in 16thcentury. She is clever, pretty and lively. </a:t>
            </a:r>
            <a:r>
              <a:rPr lang="en-GB" dirty="0" err="1" smtClean="0"/>
              <a:t>Colombina</a:t>
            </a:r>
            <a:r>
              <a:rPr lang="en-GB" dirty="0" smtClean="0"/>
              <a:t> usually wears a white skirt, a pink top and a white apron. </a:t>
            </a:r>
            <a:br>
              <a:rPr lang="en-GB" dirty="0" smtClean="0"/>
            </a:br>
            <a:r>
              <a:rPr lang="en-GB" dirty="0" smtClean="0"/>
              <a:t>She is a servant, her mistress is </a:t>
            </a:r>
            <a:r>
              <a:rPr lang="en-GB" dirty="0" err="1" smtClean="0"/>
              <a:t>Rosaura</a:t>
            </a:r>
            <a:r>
              <a:rPr lang="en-GB" dirty="0" smtClean="0"/>
              <a:t>; </a:t>
            </a:r>
            <a:r>
              <a:rPr lang="en-GB" dirty="0" err="1" smtClean="0"/>
              <a:t>Colombina</a:t>
            </a:r>
            <a:r>
              <a:rPr lang="en-GB" dirty="0" smtClean="0"/>
              <a:t> always helps her in her relationships.</a:t>
            </a:r>
            <a:br>
              <a:rPr lang="en-GB" dirty="0" smtClean="0"/>
            </a:br>
            <a:r>
              <a:rPr lang="en-GB" dirty="0" err="1" smtClean="0"/>
              <a:t>Colombina</a:t>
            </a:r>
            <a:r>
              <a:rPr lang="en-GB" dirty="0" smtClean="0"/>
              <a:t> is very mischievous, fascinating and wooed but she is faithful to her boyfriend </a:t>
            </a:r>
            <a:r>
              <a:rPr lang="en-GB" dirty="0" err="1" smtClean="0"/>
              <a:t>Arlecchino</a:t>
            </a:r>
            <a:r>
              <a:rPr lang="en-GB" dirty="0" smtClean="0"/>
              <a:t>; she often plays his girlfriend or wife and she often takes the name of </a:t>
            </a:r>
            <a:r>
              <a:rPr lang="en-GB" dirty="0" err="1" smtClean="0"/>
              <a:t>Arlecchina</a:t>
            </a:r>
            <a:r>
              <a:rPr lang="en-GB" dirty="0" smtClean="0"/>
              <a:t> and wears his typical costume.</a:t>
            </a:r>
            <a:endParaRPr lang="it-IT" dirty="0" smtClean="0"/>
          </a:p>
          <a:p>
            <a:pPr algn="l"/>
            <a:r>
              <a:rPr lang="en-GB" dirty="0" err="1" smtClean="0"/>
              <a:t>Colombina</a:t>
            </a:r>
            <a:r>
              <a:rPr lang="en-GB" dirty="0" smtClean="0"/>
              <a:t> is courted by </a:t>
            </a:r>
            <a:r>
              <a:rPr lang="en-GB" dirty="0" err="1" smtClean="0"/>
              <a:t>Pantalone</a:t>
            </a:r>
            <a:r>
              <a:rPr lang="en-GB" dirty="0" smtClean="0"/>
              <a:t>, </a:t>
            </a:r>
            <a:r>
              <a:rPr lang="en-GB" dirty="0" err="1" smtClean="0"/>
              <a:t>Rosaura’s</a:t>
            </a:r>
            <a:r>
              <a:rPr lang="en-GB" dirty="0" smtClean="0"/>
              <a:t> dad.</a:t>
            </a:r>
            <a:br>
              <a:rPr lang="en-GB" dirty="0" smtClean="0"/>
            </a:br>
            <a:r>
              <a:rPr lang="it-IT" dirty="0" err="1" smtClean="0"/>
              <a:t>She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names</a:t>
            </a:r>
            <a:r>
              <a:rPr lang="it-IT" dirty="0" smtClean="0"/>
              <a:t>: Diamantina, </a:t>
            </a:r>
            <a:r>
              <a:rPr lang="it-IT" dirty="0" err="1" smtClean="0"/>
              <a:t>Marinetta</a:t>
            </a:r>
            <a:r>
              <a:rPr lang="it-IT" dirty="0" smtClean="0"/>
              <a:t>, </a:t>
            </a:r>
            <a:r>
              <a:rPr lang="it-IT" dirty="0" err="1" smtClean="0"/>
              <a:t>Franceschetta</a:t>
            </a:r>
            <a:r>
              <a:rPr lang="it-IT" dirty="0" smtClean="0"/>
              <a:t>, Violetta, Corallina or </a:t>
            </a:r>
            <a:r>
              <a:rPr lang="it-IT" dirty="0" err="1" smtClean="0"/>
              <a:t>Bettina</a:t>
            </a:r>
            <a:r>
              <a:rPr lang="it-IT" dirty="0" smtClean="0"/>
              <a:t>.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571472" y="0"/>
            <a:ext cx="8229600" cy="147002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sz="72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Colombina</a:t>
            </a:r>
            <a:endParaRPr lang="it-IT" sz="72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4" name="Immagine 3" descr="colombinama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1500174"/>
            <a:ext cx="1071570" cy="1388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 descr="mask-colombi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1571612"/>
            <a:ext cx="952743" cy="12941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Immagine 5" descr="mask-colombi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929322" y="1571612"/>
            <a:ext cx="952743" cy="1294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 descr="mask-colombi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571612"/>
            <a:ext cx="952743" cy="1294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magine 7" descr="mask-colombi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85786" y="1571612"/>
            <a:ext cx="952743" cy="1294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285720" y="3200400"/>
            <a:ext cx="8643998" cy="351474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mtClean="0"/>
              <a:t>Gianduja is a popular mask of Turin. He was born at the end of the 17th century from the fantasy of two puppeteers. </a:t>
            </a:r>
          </a:p>
          <a:p>
            <a:pPr algn="l"/>
            <a:r>
              <a:rPr lang="en-US" smtClean="0"/>
              <a:t>His name derives from the name Gioann da Doja, or Giovanni del boccale ( John with the mug).</a:t>
            </a:r>
            <a:endParaRPr lang="it-IT" smtClean="0"/>
          </a:p>
          <a:p>
            <a:pPr algn="l"/>
            <a:r>
              <a:rPr lang="en-US" smtClean="0"/>
              <a:t>He is the mask of Piedmont and in the period of Carnival he is accompanied by other masks of other cities like Balanzone from Bologna, Pantalone from Venice and Pulcinella from Naples.</a:t>
            </a:r>
            <a:endParaRPr lang="it-IT" smtClean="0"/>
          </a:p>
          <a:p>
            <a:pPr algn="l"/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500034" y="0"/>
            <a:ext cx="8229600" cy="1470025"/>
          </a:xfrm>
        </p:spPr>
        <p:txBody>
          <a:bodyPr>
            <a:normAutofit/>
          </a:bodyPr>
          <a:lstStyle/>
          <a:p>
            <a:r>
              <a:rPr sz="7200" b="1" dirty="0" err="1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Gianduja</a:t>
            </a:r>
            <a:endParaRPr lang="it-IT" sz="7200" b="1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6" name="Immagine 5" descr="gianduia ma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571612"/>
            <a:ext cx="857256" cy="1390463"/>
          </a:xfrm>
          <a:prstGeom prst="rect">
            <a:avLst/>
          </a:prstGeom>
        </p:spPr>
      </p:pic>
      <p:pic>
        <p:nvPicPr>
          <p:cNvPr id="9" name="Immagine 8" descr="gianduia ma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929322" y="1571612"/>
            <a:ext cx="857256" cy="1390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magine 9" descr="gianduia ma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571612"/>
            <a:ext cx="857256" cy="1390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magine 10" descr="gianduia ma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571612"/>
            <a:ext cx="857256" cy="1390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magine 11" descr="gianduia ma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1571612"/>
            <a:ext cx="857256" cy="1390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0" y="3071810"/>
            <a:ext cx="9144000" cy="4514880"/>
          </a:xfrm>
        </p:spPr>
        <p:txBody>
          <a:bodyPr>
            <a:normAutofit/>
          </a:bodyPr>
          <a:lstStyle/>
          <a:p>
            <a:pPr algn="l"/>
            <a:r>
              <a:rPr lang="it-IT" sz="1800" dirty="0" smtClean="0"/>
              <a:t>Pulcinella </a:t>
            </a:r>
            <a:r>
              <a:rPr lang="it-IT" sz="1800" dirty="0" err="1" smtClean="0"/>
              <a:t>was</a:t>
            </a:r>
            <a:r>
              <a:rPr lang="it-IT" sz="1800" dirty="0" smtClean="0"/>
              <a:t> </a:t>
            </a:r>
            <a:r>
              <a:rPr lang="it-IT" sz="1800" dirty="0" err="1" smtClean="0"/>
              <a:t>born</a:t>
            </a:r>
            <a:r>
              <a:rPr lang="it-IT" sz="1800" dirty="0" smtClean="0"/>
              <a:t> in </a:t>
            </a:r>
            <a:r>
              <a:rPr lang="it-IT" sz="1800" b="1" dirty="0" err="1" smtClean="0"/>
              <a:t>Naples</a:t>
            </a:r>
            <a:r>
              <a:rPr lang="it-IT" sz="1800" dirty="0" smtClean="0"/>
              <a:t>, in the South </a:t>
            </a:r>
            <a:r>
              <a:rPr lang="it-IT" sz="1800" dirty="0" err="1" smtClean="0"/>
              <a:t>of</a:t>
            </a:r>
            <a:r>
              <a:rPr lang="it-IT" sz="1800" dirty="0" smtClean="0"/>
              <a:t> Italy, </a:t>
            </a:r>
            <a:r>
              <a:rPr lang="it-IT" sz="1800" dirty="0" err="1" smtClean="0"/>
              <a:t>during</a:t>
            </a:r>
            <a:r>
              <a:rPr lang="it-IT" sz="1800" dirty="0" smtClean="0"/>
              <a:t> the </a:t>
            </a:r>
            <a:r>
              <a:rPr lang="it-IT" sz="1800" dirty="0" err="1" smtClean="0"/>
              <a:t>second</a:t>
            </a:r>
            <a:r>
              <a:rPr lang="it-IT" sz="1800" dirty="0" smtClean="0"/>
              <a:t> </a:t>
            </a:r>
            <a:r>
              <a:rPr lang="it-IT" sz="1800" dirty="0" err="1" smtClean="0"/>
              <a:t>half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the XVI </a:t>
            </a:r>
            <a:r>
              <a:rPr lang="it-IT" sz="1800" dirty="0" err="1" smtClean="0"/>
              <a:t>century</a:t>
            </a:r>
            <a:r>
              <a:rPr lang="it-IT" sz="1800" dirty="0" smtClean="0"/>
              <a:t>. </a:t>
            </a:r>
            <a:r>
              <a:rPr lang="it-IT" sz="1800" dirty="0" err="1" smtClean="0"/>
              <a:t>It</a:t>
            </a:r>
            <a:r>
              <a:rPr lang="it-IT" sz="1800" dirty="0" smtClean="0"/>
              <a:t> </a:t>
            </a:r>
            <a:r>
              <a:rPr lang="it-IT" sz="1800" dirty="0" err="1" smtClean="0"/>
              <a:t>was</a:t>
            </a:r>
            <a:r>
              <a:rPr lang="it-IT" sz="1800" dirty="0" smtClean="0"/>
              <a:t> </a:t>
            </a:r>
            <a:r>
              <a:rPr lang="it-IT" sz="1800" dirty="0" err="1" smtClean="0"/>
              <a:t>invented</a:t>
            </a:r>
            <a:r>
              <a:rPr lang="it-IT" sz="1800" dirty="0" smtClean="0"/>
              <a:t> </a:t>
            </a:r>
            <a:r>
              <a:rPr lang="it-IT" sz="1800" dirty="0" err="1" smtClean="0"/>
              <a:t>by</a:t>
            </a:r>
            <a:r>
              <a:rPr lang="it-IT" sz="1800" dirty="0" smtClean="0"/>
              <a:t> the </a:t>
            </a:r>
            <a:r>
              <a:rPr lang="it-IT" sz="1800" dirty="0" err="1" smtClean="0"/>
              <a:t>actor</a:t>
            </a:r>
            <a:r>
              <a:rPr lang="it-IT" sz="1800" dirty="0" smtClean="0"/>
              <a:t> Silvio </a:t>
            </a:r>
            <a:r>
              <a:rPr lang="it-IT" sz="1800" dirty="0" err="1" smtClean="0"/>
              <a:t>Fiorillo</a:t>
            </a:r>
            <a:r>
              <a:rPr lang="it-IT" sz="1800" dirty="0" smtClean="0"/>
              <a:t>, </a:t>
            </a:r>
            <a:r>
              <a:rPr lang="it-IT" sz="1800" dirty="0" err="1" smtClean="0"/>
              <a:t>for</a:t>
            </a:r>
            <a:r>
              <a:rPr lang="it-IT" sz="1800" dirty="0" smtClean="0"/>
              <a:t> the Commedia dell’ Arte. </a:t>
            </a:r>
            <a:r>
              <a:rPr lang="it-IT" sz="1800" dirty="0" err="1" smtClean="0"/>
              <a:t>This</a:t>
            </a:r>
            <a:r>
              <a:rPr lang="it-IT" sz="1800" dirty="0" smtClean="0"/>
              <a:t> </a:t>
            </a:r>
            <a:r>
              <a:rPr lang="it-IT" sz="1800" dirty="0" err="1" smtClean="0"/>
              <a:t>mask</a:t>
            </a:r>
            <a:r>
              <a:rPr lang="it-IT" sz="1800" dirty="0" smtClean="0"/>
              <a:t>, </a:t>
            </a:r>
            <a:r>
              <a:rPr lang="it-IT" sz="1800" dirty="0" err="1" smtClean="0"/>
              <a:t>however</a:t>
            </a:r>
            <a:r>
              <a:rPr lang="it-IT" sz="1800" dirty="0" smtClean="0"/>
              <a:t>, </a:t>
            </a:r>
            <a:r>
              <a:rPr lang="it-IT" sz="1800" dirty="0" err="1" smtClean="0"/>
              <a:t>recalls</a:t>
            </a:r>
            <a:r>
              <a:rPr lang="it-IT" sz="1800" dirty="0" smtClean="0"/>
              <a:t> some </a:t>
            </a:r>
            <a:r>
              <a:rPr lang="it-IT" sz="1800" dirty="0" err="1" smtClean="0"/>
              <a:t>characters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Latin </a:t>
            </a:r>
            <a:r>
              <a:rPr lang="it-IT" sz="1800" dirty="0" err="1" smtClean="0"/>
              <a:t>fables</a:t>
            </a:r>
            <a:r>
              <a:rPr lang="it-IT" sz="1800" dirty="0" smtClean="0"/>
              <a:t>. The </a:t>
            </a:r>
            <a:r>
              <a:rPr lang="it-IT" sz="1800" dirty="0" err="1" smtClean="0"/>
              <a:t>name</a:t>
            </a:r>
            <a:r>
              <a:rPr lang="it-IT" sz="1800" dirty="0" smtClean="0"/>
              <a:t> Pulcinella </a:t>
            </a:r>
            <a:r>
              <a:rPr lang="it-IT" sz="1800" dirty="0" err="1" smtClean="0"/>
              <a:t>may</a:t>
            </a:r>
            <a:r>
              <a:rPr lang="it-IT" sz="1800" dirty="0" smtClean="0"/>
              <a:t> </a:t>
            </a:r>
            <a:r>
              <a:rPr lang="it-IT" sz="1800" dirty="0" err="1" smtClean="0"/>
              <a:t>be</a:t>
            </a:r>
            <a:r>
              <a:rPr lang="it-IT" sz="1800" dirty="0" smtClean="0"/>
              <a:t> </a:t>
            </a:r>
            <a:r>
              <a:rPr lang="it-IT" sz="1800" dirty="0" err="1" smtClean="0"/>
              <a:t>associated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‘</a:t>
            </a:r>
            <a:r>
              <a:rPr lang="it-IT" sz="1800" dirty="0" err="1" smtClean="0"/>
              <a:t>pulcinello</a:t>
            </a:r>
            <a:r>
              <a:rPr lang="it-IT" sz="1800" dirty="0" smtClean="0"/>
              <a:t>’, a </a:t>
            </a:r>
            <a:r>
              <a:rPr lang="it-IT" sz="1800" dirty="0" err="1" smtClean="0"/>
              <a:t>little</a:t>
            </a:r>
            <a:r>
              <a:rPr lang="it-IT" sz="1800" dirty="0" smtClean="0"/>
              <a:t> </a:t>
            </a:r>
            <a:r>
              <a:rPr lang="it-IT" sz="1800" dirty="0" err="1" smtClean="0"/>
              <a:t>chick</a:t>
            </a:r>
            <a:r>
              <a:rPr lang="it-IT" sz="1800" dirty="0" smtClean="0"/>
              <a:t>, </a:t>
            </a:r>
            <a:r>
              <a:rPr lang="it-IT" sz="1800" dirty="0" err="1" smtClean="0"/>
              <a:t>which</a:t>
            </a:r>
            <a:r>
              <a:rPr lang="it-IT" sz="1800" dirty="0" smtClean="0"/>
              <a:t> </a:t>
            </a:r>
            <a:r>
              <a:rPr lang="it-IT" sz="1800" dirty="0" err="1" smtClean="0"/>
              <a:t>seems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prove the Roman </a:t>
            </a:r>
            <a:r>
              <a:rPr lang="it-IT" sz="1800" dirty="0" err="1" smtClean="0"/>
              <a:t>origin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Pulcinella </a:t>
            </a:r>
            <a:r>
              <a:rPr lang="it-IT" sz="1800" dirty="0" err="1" smtClean="0"/>
              <a:t>Pulcinella</a:t>
            </a:r>
            <a:r>
              <a:rPr lang="it-IT" sz="1800" dirty="0" smtClean="0"/>
              <a:t> </a:t>
            </a:r>
            <a:r>
              <a:rPr lang="it-IT" sz="1800" dirty="0" err="1" smtClean="0"/>
              <a:t>wears</a:t>
            </a:r>
            <a:r>
              <a:rPr lang="it-IT" sz="1800" dirty="0" smtClean="0"/>
              <a:t> a </a:t>
            </a:r>
            <a:r>
              <a:rPr lang="it-IT" sz="1800" dirty="0" err="1" smtClean="0"/>
              <a:t>large</a:t>
            </a:r>
            <a:r>
              <a:rPr lang="it-IT" sz="1800" dirty="0" smtClean="0"/>
              <a:t> </a:t>
            </a:r>
            <a:r>
              <a:rPr lang="it-IT" sz="1800" dirty="0" err="1" smtClean="0"/>
              <a:t>white</a:t>
            </a:r>
            <a:r>
              <a:rPr lang="it-IT" sz="1800" dirty="0" smtClean="0"/>
              <a:t> </a:t>
            </a:r>
            <a:r>
              <a:rPr lang="it-IT" sz="1800" dirty="0" err="1" smtClean="0"/>
              <a:t>shirt</a:t>
            </a:r>
            <a:r>
              <a:rPr lang="it-IT" sz="1800" dirty="0" smtClean="0"/>
              <a:t> and </a:t>
            </a:r>
            <a:r>
              <a:rPr lang="it-IT" sz="1800" dirty="0" err="1" smtClean="0"/>
              <a:t>white</a:t>
            </a:r>
            <a:r>
              <a:rPr lang="it-IT" sz="1800" dirty="0" smtClean="0"/>
              <a:t> </a:t>
            </a:r>
            <a:r>
              <a:rPr lang="it-IT" sz="1800" dirty="0" err="1" smtClean="0"/>
              <a:t>trousers</a:t>
            </a:r>
            <a:r>
              <a:rPr lang="it-IT" sz="1800" dirty="0" smtClean="0"/>
              <a:t>, a </a:t>
            </a:r>
            <a:r>
              <a:rPr lang="it-IT" sz="1800" dirty="0" err="1" smtClean="0"/>
              <a:t>black</a:t>
            </a:r>
            <a:r>
              <a:rPr lang="it-IT" sz="1800" dirty="0" smtClean="0"/>
              <a:t> </a:t>
            </a:r>
            <a:r>
              <a:rPr lang="it-IT" sz="1800" dirty="0" err="1" smtClean="0"/>
              <a:t>belt</a:t>
            </a:r>
            <a:r>
              <a:rPr lang="it-IT" sz="1800" dirty="0" smtClean="0"/>
              <a:t> on </a:t>
            </a:r>
            <a:r>
              <a:rPr lang="it-IT" sz="1800" dirty="0" err="1" smtClean="0"/>
              <a:t>his</a:t>
            </a:r>
            <a:r>
              <a:rPr lang="it-IT" sz="1800" dirty="0" smtClean="0"/>
              <a:t> </a:t>
            </a:r>
            <a:r>
              <a:rPr lang="it-IT" sz="1800" dirty="0" err="1" smtClean="0"/>
              <a:t>waist</a:t>
            </a:r>
            <a:r>
              <a:rPr lang="it-IT" sz="1800" dirty="0" smtClean="0"/>
              <a:t>, </a:t>
            </a:r>
            <a:r>
              <a:rPr lang="it-IT" sz="1800" dirty="0" err="1" smtClean="0"/>
              <a:t>black</a:t>
            </a:r>
            <a:r>
              <a:rPr lang="it-IT" sz="1800" dirty="0" smtClean="0"/>
              <a:t> </a:t>
            </a:r>
            <a:r>
              <a:rPr lang="it-IT" sz="1800" dirty="0" err="1" smtClean="0"/>
              <a:t>shoes</a:t>
            </a:r>
            <a:r>
              <a:rPr lang="it-IT" sz="1800" dirty="0" smtClean="0"/>
              <a:t>, a </a:t>
            </a:r>
            <a:r>
              <a:rPr lang="it-IT" sz="1800" dirty="0" err="1" smtClean="0"/>
              <a:t>white</a:t>
            </a:r>
            <a:r>
              <a:rPr lang="it-IT" sz="1800" dirty="0" smtClean="0"/>
              <a:t> </a:t>
            </a:r>
            <a:r>
              <a:rPr lang="it-IT" sz="1800" dirty="0" err="1" smtClean="0"/>
              <a:t>hood</a:t>
            </a:r>
            <a:r>
              <a:rPr lang="it-IT" sz="1800" dirty="0" smtClean="0"/>
              <a:t> and a </a:t>
            </a:r>
            <a:r>
              <a:rPr lang="it-IT" sz="1800" dirty="0" err="1" smtClean="0"/>
              <a:t>black</a:t>
            </a:r>
            <a:r>
              <a:rPr lang="it-IT" sz="1800" dirty="0" smtClean="0"/>
              <a:t> </a:t>
            </a:r>
            <a:r>
              <a:rPr lang="it-IT" sz="1800" dirty="0" err="1" smtClean="0"/>
              <a:t>mask</a:t>
            </a:r>
            <a:r>
              <a:rPr lang="it-IT" sz="1800" dirty="0" smtClean="0"/>
              <a:t> </a:t>
            </a:r>
            <a:r>
              <a:rPr lang="it-IT" sz="1800" dirty="0" err="1" smtClean="0"/>
              <a:t>covering</a:t>
            </a:r>
            <a:r>
              <a:rPr lang="it-IT" sz="1800" dirty="0" smtClean="0"/>
              <a:t> </a:t>
            </a:r>
            <a:r>
              <a:rPr lang="it-IT" sz="1800" dirty="0" err="1" smtClean="0"/>
              <a:t>his</a:t>
            </a:r>
            <a:r>
              <a:rPr lang="it-IT" sz="1800" dirty="0" smtClean="0"/>
              <a:t> face. </a:t>
            </a:r>
            <a:r>
              <a:rPr lang="it-IT" sz="1800" dirty="0" err="1" smtClean="0"/>
              <a:t>He</a:t>
            </a:r>
            <a:r>
              <a:rPr lang="it-IT" sz="1800" dirty="0" smtClean="0"/>
              <a:t> </a:t>
            </a:r>
            <a:r>
              <a:rPr lang="it-IT" sz="1800" dirty="0" err="1" smtClean="0"/>
              <a:t>has</a:t>
            </a:r>
            <a:r>
              <a:rPr lang="it-IT" sz="1800" dirty="0" smtClean="0"/>
              <a:t> a </a:t>
            </a:r>
            <a:r>
              <a:rPr lang="it-IT" sz="1800" dirty="0" err="1" smtClean="0"/>
              <a:t>curved</a:t>
            </a:r>
            <a:r>
              <a:rPr lang="it-IT" sz="1800" dirty="0" smtClean="0"/>
              <a:t> </a:t>
            </a:r>
            <a:r>
              <a:rPr lang="it-IT" sz="1800" dirty="0" err="1" smtClean="0"/>
              <a:t>nose</a:t>
            </a:r>
            <a:r>
              <a:rPr lang="it-IT" sz="1800" dirty="0" smtClean="0"/>
              <a:t> and some </a:t>
            </a:r>
            <a:r>
              <a:rPr lang="it-IT" sz="1800" dirty="0" err="1" smtClean="0"/>
              <a:t>wrinkles</a:t>
            </a:r>
            <a:r>
              <a:rPr lang="it-IT" sz="1800" dirty="0" smtClean="0"/>
              <a:t> on </a:t>
            </a:r>
            <a:r>
              <a:rPr lang="it-IT" sz="1800" dirty="0" err="1" smtClean="0"/>
              <a:t>his</a:t>
            </a:r>
            <a:r>
              <a:rPr lang="it-IT" sz="1800" dirty="0" smtClean="0"/>
              <a:t> </a:t>
            </a:r>
            <a:r>
              <a:rPr lang="it-IT" sz="1800" dirty="0" err="1" smtClean="0"/>
              <a:t>forehead</a:t>
            </a:r>
            <a:r>
              <a:rPr lang="it-IT" sz="1800" dirty="0" smtClean="0"/>
              <a:t> </a:t>
            </a:r>
            <a:r>
              <a:rPr lang="it-IT" sz="1800" dirty="0" err="1" smtClean="0"/>
              <a:t>that</a:t>
            </a:r>
            <a:r>
              <a:rPr lang="it-IT" sz="1800" dirty="0" smtClean="0"/>
              <a:t> </a:t>
            </a:r>
            <a:r>
              <a:rPr lang="it-IT" sz="1800" dirty="0" err="1" smtClean="0"/>
              <a:t>give</a:t>
            </a:r>
            <a:r>
              <a:rPr lang="it-IT" sz="1800" dirty="0" smtClean="0"/>
              <a:t> </a:t>
            </a:r>
            <a:r>
              <a:rPr lang="it-IT" sz="1800" dirty="0" err="1" smtClean="0"/>
              <a:t>him</a:t>
            </a:r>
            <a:r>
              <a:rPr lang="it-IT" sz="1800" dirty="0" smtClean="0"/>
              <a:t> a </a:t>
            </a:r>
            <a:r>
              <a:rPr lang="it-IT" sz="1800" dirty="0" err="1" smtClean="0"/>
              <a:t>funny</a:t>
            </a:r>
            <a:r>
              <a:rPr lang="it-IT" sz="1800" dirty="0" smtClean="0"/>
              <a:t> </a:t>
            </a:r>
            <a:r>
              <a:rPr lang="it-IT" sz="1800" dirty="0" err="1" smtClean="0"/>
              <a:t>expression</a:t>
            </a:r>
            <a:r>
              <a:rPr lang="it-IT" sz="1800" dirty="0" smtClean="0"/>
              <a:t>. Pulcinella </a:t>
            </a:r>
            <a:r>
              <a:rPr lang="it-IT" sz="1800" dirty="0" err="1" smtClean="0"/>
              <a:t>is</a:t>
            </a:r>
            <a:r>
              <a:rPr lang="it-IT" sz="1800" dirty="0" smtClean="0"/>
              <a:t> a </a:t>
            </a:r>
            <a:r>
              <a:rPr lang="it-IT" sz="1800" dirty="0" err="1" smtClean="0"/>
              <a:t>lazy</a:t>
            </a:r>
            <a:r>
              <a:rPr lang="it-IT" sz="1800" dirty="0" smtClean="0"/>
              <a:t> and </a:t>
            </a:r>
            <a:r>
              <a:rPr lang="it-IT" sz="1800" dirty="0" err="1" smtClean="0"/>
              <a:t>sneaky</a:t>
            </a:r>
            <a:r>
              <a:rPr lang="it-IT" sz="1800" dirty="0" smtClean="0"/>
              <a:t> </a:t>
            </a:r>
            <a:r>
              <a:rPr lang="it-IT" sz="1800" dirty="0" err="1" smtClean="0"/>
              <a:t>servant</a:t>
            </a:r>
            <a:r>
              <a:rPr lang="it-IT" sz="1800" dirty="0" smtClean="0"/>
              <a:t>, </a:t>
            </a:r>
            <a:r>
              <a:rPr lang="it-IT" sz="1800" dirty="0" err="1" smtClean="0"/>
              <a:t>who</a:t>
            </a:r>
            <a:r>
              <a:rPr lang="it-IT" sz="1800" dirty="0" smtClean="0"/>
              <a:t> </a:t>
            </a:r>
            <a:r>
              <a:rPr lang="it-IT" sz="1800" dirty="0" err="1" smtClean="0"/>
              <a:t>walks</a:t>
            </a:r>
            <a:r>
              <a:rPr lang="it-IT" sz="1800" dirty="0" smtClean="0"/>
              <a:t> in </a:t>
            </a:r>
            <a:r>
              <a:rPr lang="it-IT" sz="1800" dirty="0" err="1" smtClean="0"/>
              <a:t>an</a:t>
            </a:r>
            <a:r>
              <a:rPr lang="it-IT" sz="1800" dirty="0" smtClean="0"/>
              <a:t> </a:t>
            </a:r>
            <a:r>
              <a:rPr lang="it-IT" sz="1800" dirty="0" err="1" smtClean="0"/>
              <a:t>awkward</a:t>
            </a:r>
            <a:r>
              <a:rPr lang="it-IT" sz="1800" dirty="0" smtClean="0"/>
              <a:t> way, </a:t>
            </a:r>
            <a:r>
              <a:rPr lang="it-IT" sz="1800" dirty="0" err="1" smtClean="0"/>
              <a:t>gesticulates</a:t>
            </a:r>
            <a:r>
              <a:rPr lang="it-IT" sz="1800" dirty="0" smtClean="0"/>
              <a:t> </a:t>
            </a:r>
            <a:r>
              <a:rPr lang="it-IT" sz="1800" dirty="0" err="1" smtClean="0"/>
              <a:t>excessively</a:t>
            </a:r>
            <a:r>
              <a:rPr lang="it-IT" sz="1800" dirty="0" smtClean="0"/>
              <a:t> and </a:t>
            </a:r>
            <a:r>
              <a:rPr lang="it-IT" sz="1800" dirty="0" err="1" smtClean="0"/>
              <a:t>tends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show </a:t>
            </a:r>
            <a:r>
              <a:rPr lang="it-IT" sz="1800" dirty="0" err="1" smtClean="0"/>
              <a:t>his</a:t>
            </a:r>
            <a:r>
              <a:rPr lang="it-IT" sz="1800" dirty="0" smtClean="0"/>
              <a:t> </a:t>
            </a:r>
            <a:r>
              <a:rPr lang="it-IT" sz="1800" dirty="0" err="1" smtClean="0"/>
              <a:t>happiness</a:t>
            </a:r>
            <a:r>
              <a:rPr lang="it-IT" sz="1800" dirty="0" smtClean="0"/>
              <a:t> </a:t>
            </a:r>
            <a:r>
              <a:rPr lang="it-IT" sz="1800" dirty="0" err="1" smtClean="0"/>
              <a:t>by</a:t>
            </a:r>
            <a:r>
              <a:rPr lang="it-IT" sz="1800" dirty="0" smtClean="0"/>
              <a:t> dancing, </a:t>
            </a:r>
            <a:r>
              <a:rPr lang="it-IT" sz="1800" dirty="0" err="1" smtClean="0"/>
              <a:t>hopping</a:t>
            </a:r>
            <a:r>
              <a:rPr lang="it-IT" sz="1800" dirty="0" smtClean="0"/>
              <a:t> and </a:t>
            </a:r>
            <a:r>
              <a:rPr lang="it-IT" sz="1800" dirty="0" err="1" smtClean="0"/>
              <a:t>shouting</a:t>
            </a:r>
            <a:r>
              <a:rPr lang="it-IT" sz="1800" dirty="0" smtClean="0"/>
              <a:t>. </a:t>
            </a:r>
            <a:r>
              <a:rPr lang="it-IT" sz="1800" dirty="0" err="1" smtClean="0"/>
              <a:t>He</a:t>
            </a:r>
            <a:r>
              <a:rPr lang="it-IT" sz="1800" dirty="0" smtClean="0"/>
              <a:t> </a:t>
            </a:r>
            <a:r>
              <a:rPr lang="it-IT" sz="1800" dirty="0" err="1" smtClean="0"/>
              <a:t>likes</a:t>
            </a:r>
            <a:r>
              <a:rPr lang="it-IT" sz="1800" dirty="0" smtClean="0"/>
              <a:t> living life </a:t>
            </a:r>
            <a:r>
              <a:rPr lang="it-IT" sz="1800" dirty="0" err="1" smtClean="0"/>
              <a:t>day</a:t>
            </a:r>
            <a:r>
              <a:rPr lang="it-IT" sz="1800" dirty="0" smtClean="0"/>
              <a:t> </a:t>
            </a:r>
            <a:r>
              <a:rPr lang="it-IT" sz="1800" dirty="0" err="1" smtClean="0"/>
              <a:t>by</a:t>
            </a:r>
            <a:r>
              <a:rPr lang="it-IT" sz="1800" dirty="0" smtClean="0"/>
              <a:t> </a:t>
            </a:r>
            <a:r>
              <a:rPr lang="it-IT" sz="1800" dirty="0" err="1" smtClean="0"/>
              <a:t>day</a:t>
            </a:r>
            <a:r>
              <a:rPr lang="it-IT" sz="1800" dirty="0" smtClean="0"/>
              <a:t>, </a:t>
            </a:r>
            <a:r>
              <a:rPr lang="it-IT" sz="1800" dirty="0" err="1" smtClean="0"/>
              <a:t>exploiting</a:t>
            </a:r>
            <a:r>
              <a:rPr lang="it-IT" sz="1800" dirty="0" smtClean="0"/>
              <a:t> </a:t>
            </a:r>
            <a:r>
              <a:rPr lang="it-IT" sz="1800" dirty="0" err="1" smtClean="0"/>
              <a:t>every</a:t>
            </a:r>
            <a:r>
              <a:rPr lang="it-IT" sz="1800" dirty="0" smtClean="0"/>
              <a:t> situation, </a:t>
            </a:r>
            <a:r>
              <a:rPr lang="it-IT" sz="1800" dirty="0" err="1" smtClean="0"/>
              <a:t>often</a:t>
            </a:r>
            <a:r>
              <a:rPr lang="it-IT" sz="1800" dirty="0" smtClean="0"/>
              <a:t> </a:t>
            </a:r>
            <a:r>
              <a:rPr lang="it-IT" sz="1800" dirty="0" err="1" smtClean="0"/>
              <a:t>pretending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be</a:t>
            </a:r>
            <a:r>
              <a:rPr lang="it-IT" sz="1800" dirty="0" smtClean="0"/>
              <a:t> </a:t>
            </a:r>
            <a:r>
              <a:rPr lang="it-IT" sz="1800" dirty="0" err="1" smtClean="0"/>
              <a:t>poor</a:t>
            </a:r>
            <a:r>
              <a:rPr lang="it-IT" sz="1800" dirty="0" smtClean="0"/>
              <a:t>, or </a:t>
            </a:r>
            <a:r>
              <a:rPr lang="it-IT" sz="1800" dirty="0" err="1" smtClean="0"/>
              <a:t>rich</a:t>
            </a:r>
            <a:r>
              <a:rPr lang="it-IT" sz="1800" dirty="0" smtClean="0"/>
              <a:t> or a </a:t>
            </a:r>
            <a:r>
              <a:rPr lang="it-IT" sz="1800" dirty="0" err="1" smtClean="0"/>
              <a:t>thief</a:t>
            </a:r>
            <a:r>
              <a:rPr lang="it-IT" sz="1800" dirty="0" smtClean="0"/>
              <a:t>, </a:t>
            </a:r>
            <a:r>
              <a:rPr lang="it-IT" sz="1800" dirty="0" err="1" smtClean="0"/>
              <a:t>depending</a:t>
            </a:r>
            <a:r>
              <a:rPr lang="it-IT" sz="1800" dirty="0" smtClean="0"/>
              <a:t> on </a:t>
            </a:r>
            <a:r>
              <a:rPr lang="it-IT" sz="1800" dirty="0" err="1" smtClean="0"/>
              <a:t>what</a:t>
            </a:r>
            <a:r>
              <a:rPr lang="it-IT" sz="1800" dirty="0" smtClean="0"/>
              <a:t> </a:t>
            </a:r>
            <a:r>
              <a:rPr lang="it-IT" sz="1800" dirty="0" err="1" smtClean="0"/>
              <a:t>his</a:t>
            </a:r>
            <a:r>
              <a:rPr lang="it-IT" sz="1800" dirty="0" smtClean="0"/>
              <a:t> </a:t>
            </a:r>
            <a:r>
              <a:rPr lang="it-IT" sz="1800" dirty="0" err="1" smtClean="0"/>
              <a:t>aims</a:t>
            </a:r>
            <a:r>
              <a:rPr lang="it-IT" sz="1800" dirty="0" smtClean="0"/>
              <a:t> are. </a:t>
            </a:r>
            <a:r>
              <a:rPr lang="it-IT" sz="1800" dirty="0" err="1" smtClean="0"/>
              <a:t>He</a:t>
            </a:r>
            <a:r>
              <a:rPr lang="it-IT" sz="1800" dirty="0" smtClean="0"/>
              <a:t> </a:t>
            </a:r>
            <a:r>
              <a:rPr lang="it-IT" sz="1800" dirty="0" err="1" smtClean="0"/>
              <a:t>friendly</a:t>
            </a:r>
            <a:r>
              <a:rPr lang="it-IT" sz="1800" dirty="0" smtClean="0"/>
              <a:t>, </a:t>
            </a:r>
            <a:r>
              <a:rPr lang="it-IT" sz="1800" dirty="0" err="1" smtClean="0"/>
              <a:t>funny</a:t>
            </a:r>
            <a:r>
              <a:rPr lang="it-IT" sz="1800" dirty="0" smtClean="0"/>
              <a:t>, </a:t>
            </a:r>
            <a:r>
              <a:rPr lang="it-IT" sz="1800" dirty="0" err="1" smtClean="0"/>
              <a:t>talkative</a:t>
            </a:r>
            <a:r>
              <a:rPr lang="it-IT" sz="1800" dirty="0" smtClean="0"/>
              <a:t>, </a:t>
            </a:r>
            <a:r>
              <a:rPr lang="it-IT" sz="1800" dirty="0" err="1" smtClean="0"/>
              <a:t>melancholic</a:t>
            </a:r>
            <a:r>
              <a:rPr lang="it-IT" sz="1800" dirty="0" smtClean="0"/>
              <a:t> and </a:t>
            </a:r>
            <a:r>
              <a:rPr lang="it-IT" sz="1800" dirty="0" err="1" smtClean="0"/>
              <a:t>very</a:t>
            </a:r>
            <a:r>
              <a:rPr lang="it-IT" sz="1800" dirty="0" smtClean="0"/>
              <a:t> </a:t>
            </a:r>
            <a:r>
              <a:rPr lang="it-IT" sz="1800" dirty="0" err="1" smtClean="0"/>
              <a:t>unreliable</a:t>
            </a:r>
            <a:r>
              <a:rPr lang="it-IT" sz="1800" dirty="0" smtClean="0"/>
              <a:t>.</a:t>
            </a:r>
            <a:endParaRPr lang="it-IT" sz="1800" dirty="0"/>
          </a:p>
        </p:txBody>
      </p:sp>
      <p:sp>
        <p:nvSpPr>
          <p:cNvPr id="4" name="Rettangolo 3"/>
          <p:cNvSpPr/>
          <p:nvPr/>
        </p:nvSpPr>
        <p:spPr>
          <a:xfrm>
            <a:off x="2143108" y="214290"/>
            <a:ext cx="5072098" cy="120032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60000" endA="900" endPos="58000" dir="5400000" sy="-100000" algn="bl" rotWithShape="0"/>
                </a:effectLst>
                <a:latin typeface="+mj-lt"/>
              </a:rPr>
              <a:t>Pulcinella</a:t>
            </a:r>
            <a:endParaRPr lang="it-IT" sz="7200" b="1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60000" endA="900" endPos="58000" dir="5400000" sy="-100000" algn="bl" rotWithShape="0"/>
              </a:effectLst>
              <a:latin typeface="+mj-lt"/>
            </a:endParaRPr>
          </a:p>
        </p:txBody>
      </p:sp>
      <p:pic>
        <p:nvPicPr>
          <p:cNvPr id="8" name="Immagine 7" descr="Pulcinel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500174"/>
            <a:ext cx="928204" cy="1444676"/>
          </a:xfrm>
          <a:prstGeom prst="rect">
            <a:avLst/>
          </a:prstGeom>
        </p:spPr>
      </p:pic>
      <p:pic>
        <p:nvPicPr>
          <p:cNvPr id="9" name="Immagine 8" descr="pulcinell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500174"/>
            <a:ext cx="857791" cy="1503994"/>
          </a:xfrm>
          <a:prstGeom prst="rect">
            <a:avLst/>
          </a:prstGeom>
        </p:spPr>
      </p:pic>
      <p:pic>
        <p:nvPicPr>
          <p:cNvPr id="10" name="Immagine 9" descr="pulcinell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643174" y="1571612"/>
            <a:ext cx="775221" cy="1359220"/>
          </a:xfrm>
          <a:prstGeom prst="rect">
            <a:avLst/>
          </a:prstGeom>
        </p:spPr>
      </p:pic>
      <p:pic>
        <p:nvPicPr>
          <p:cNvPr id="11" name="Immagine 10" descr="pulcinell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28662" y="1571612"/>
            <a:ext cx="776303" cy="1361118"/>
          </a:xfrm>
          <a:prstGeom prst="rect">
            <a:avLst/>
          </a:prstGeom>
        </p:spPr>
      </p:pic>
      <p:pic>
        <p:nvPicPr>
          <p:cNvPr id="12" name="Immagine 11" descr="pulcinell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1500174"/>
            <a:ext cx="857248" cy="1503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214282" y="3200400"/>
            <a:ext cx="8715436" cy="16002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GB" sz="8000" dirty="0" err="1" smtClean="0">
                <a:latin typeface="+mj-lt"/>
              </a:rPr>
              <a:t>Pantalone</a:t>
            </a:r>
            <a:r>
              <a:rPr lang="en-GB" sz="8000" dirty="0" smtClean="0">
                <a:latin typeface="+mj-lt"/>
              </a:rPr>
              <a:t> is an important character of </a:t>
            </a:r>
            <a:r>
              <a:rPr lang="en-GB" sz="8000" dirty="0" smtClean="0">
                <a:latin typeface="+mj-lt"/>
                <a:hlinkClick r:id="rId2" tooltip="Commedia dell'arte"/>
              </a:rPr>
              <a:t>commedia </a:t>
            </a:r>
            <a:r>
              <a:rPr lang="en-GB" sz="8000" dirty="0" err="1" smtClean="0">
                <a:latin typeface="+mj-lt"/>
                <a:hlinkClick r:id="rId2" tooltip="Commedia dell'arte"/>
              </a:rPr>
              <a:t>dell'arte</a:t>
            </a:r>
            <a:r>
              <a:rPr lang="en-GB" sz="8000" dirty="0" smtClean="0">
                <a:latin typeface="+mj-lt"/>
              </a:rPr>
              <a:t> (an early form of theatre that was born in Italy and became popular from the 16</a:t>
            </a:r>
            <a:r>
              <a:rPr lang="en-GB" sz="8000" baseline="30000" dirty="0" smtClean="0">
                <a:latin typeface="+mj-lt"/>
              </a:rPr>
              <a:t>th</a:t>
            </a:r>
            <a:r>
              <a:rPr lang="en-GB" sz="8000" dirty="0" smtClean="0">
                <a:latin typeface="+mj-lt"/>
              </a:rPr>
              <a:t> to the 18</a:t>
            </a:r>
            <a:r>
              <a:rPr lang="en-GB" sz="8000" baseline="30000" dirty="0" smtClean="0">
                <a:latin typeface="+mj-lt"/>
              </a:rPr>
              <a:t>th</a:t>
            </a:r>
            <a:r>
              <a:rPr lang="en-GB" sz="8000" dirty="0" smtClean="0">
                <a:latin typeface="+mj-lt"/>
              </a:rPr>
              <a:t> century).  This mask was born in Venice in the middle of the 16</a:t>
            </a:r>
            <a:r>
              <a:rPr lang="en-GB" sz="8000" baseline="30000" dirty="0" smtClean="0">
                <a:latin typeface="+mj-lt"/>
              </a:rPr>
              <a:t>th</a:t>
            </a:r>
            <a:r>
              <a:rPr lang="en-GB" sz="8000" dirty="0" smtClean="0">
                <a:latin typeface="+mj-lt"/>
              </a:rPr>
              <a:t> century and it represents the typical old, lustful  merchant of the time.</a:t>
            </a:r>
            <a:endParaRPr lang="it-IT" sz="8000" dirty="0" smtClean="0">
              <a:latin typeface="+mj-lt"/>
            </a:endParaRPr>
          </a:p>
          <a:p>
            <a:pPr algn="l"/>
            <a:r>
              <a:rPr lang="en-GB" sz="8000" dirty="0" err="1" smtClean="0">
                <a:latin typeface="+mj-lt"/>
              </a:rPr>
              <a:t>Pantolone</a:t>
            </a:r>
            <a:r>
              <a:rPr lang="en-GB" sz="8000" dirty="0" smtClean="0">
                <a:latin typeface="+mj-lt"/>
              </a:rPr>
              <a:t> wears a red suit and a Greek-style hat, a pair of breeches with stockings and a black jacket.  The costume often includes also a coin purse. </a:t>
            </a:r>
            <a:endParaRPr lang="it-IT" sz="8000" dirty="0" smtClean="0">
              <a:latin typeface="+mj-lt"/>
            </a:endParaRPr>
          </a:p>
          <a:p>
            <a:pPr algn="l"/>
            <a:r>
              <a:rPr lang="en-GB" sz="8000" dirty="0" smtClean="0">
                <a:latin typeface="+mj-lt"/>
              </a:rPr>
              <a:t>He wears a mask with a long and hooked nose and big eyebrows; he has a moustache, and a long and pointy beard.</a:t>
            </a:r>
            <a:endParaRPr lang="it-IT" sz="8000" dirty="0" smtClean="0">
              <a:latin typeface="+mj-lt"/>
            </a:endParaRPr>
          </a:p>
          <a:p>
            <a:pPr algn="l"/>
            <a:r>
              <a:rPr lang="en-GB" sz="8000" dirty="0" smtClean="0">
                <a:latin typeface="+mj-lt"/>
              </a:rPr>
              <a:t>People say that our term “</a:t>
            </a:r>
            <a:r>
              <a:rPr lang="en-GB" sz="8000" dirty="0" err="1" smtClean="0">
                <a:latin typeface="+mj-lt"/>
              </a:rPr>
              <a:t>Pantalone</a:t>
            </a:r>
            <a:r>
              <a:rPr lang="en-GB" sz="8000" dirty="0" smtClean="0">
                <a:latin typeface="+mj-lt"/>
              </a:rPr>
              <a:t>”, which means “trousers”, derives from this character. </a:t>
            </a:r>
            <a:r>
              <a:rPr lang="en-GB" sz="8000" dirty="0" err="1" smtClean="0">
                <a:latin typeface="+mj-lt"/>
              </a:rPr>
              <a:t>Pantalone</a:t>
            </a:r>
            <a:r>
              <a:rPr lang="en-GB" sz="8000" dirty="0" smtClean="0">
                <a:latin typeface="+mj-lt"/>
              </a:rPr>
              <a:t> also means “money” because of his greed.</a:t>
            </a:r>
            <a:endParaRPr lang="it-IT" sz="8000" dirty="0" smtClean="0">
              <a:latin typeface="+mj-lt"/>
            </a:endParaRPr>
          </a:p>
          <a:p>
            <a:pPr algn="l"/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42910" y="0"/>
            <a:ext cx="8229600" cy="1470025"/>
          </a:xfrm>
        </p:spPr>
        <p:txBody>
          <a:bodyPr>
            <a:normAutofit/>
          </a:bodyPr>
          <a:lstStyle/>
          <a:p>
            <a:r>
              <a:rPr lang="en-GB" sz="7200" b="1" dirty="0" err="1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Pantalone</a:t>
            </a:r>
            <a:endParaRPr lang="it-IT" sz="72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6" name="Immagine 5" descr="pantalone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143372" y="1500174"/>
            <a:ext cx="1052504" cy="1454048"/>
          </a:xfrm>
          <a:prstGeom prst="rect">
            <a:avLst/>
          </a:prstGeom>
        </p:spPr>
      </p:pic>
      <p:pic>
        <p:nvPicPr>
          <p:cNvPr id="7" name="Immagine 6" descr="pantalone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1500174"/>
            <a:ext cx="1104876" cy="1526400"/>
          </a:xfrm>
          <a:prstGeom prst="rect">
            <a:avLst/>
          </a:prstGeom>
        </p:spPr>
      </p:pic>
      <p:pic>
        <p:nvPicPr>
          <p:cNvPr id="8" name="Immagine 7" descr="pantalone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1500174"/>
            <a:ext cx="1085910" cy="1500198"/>
          </a:xfrm>
          <a:prstGeom prst="rect">
            <a:avLst/>
          </a:prstGeom>
        </p:spPr>
      </p:pic>
      <p:pic>
        <p:nvPicPr>
          <p:cNvPr id="9" name="Immagine 8" descr="pantalone 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57224" y="1500174"/>
            <a:ext cx="1077620" cy="1488746"/>
          </a:xfrm>
          <a:prstGeom prst="rect">
            <a:avLst/>
          </a:prstGeom>
        </p:spPr>
      </p:pic>
      <p:pic>
        <p:nvPicPr>
          <p:cNvPr id="10" name="Immagine 9" descr="pantalone 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143768" y="1500174"/>
            <a:ext cx="1071570" cy="14803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214282" y="3200400"/>
            <a:ext cx="8715436" cy="337187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it-IT" dirty="0" smtClean="0"/>
              <a:t>Meneghino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fictional</a:t>
            </a:r>
            <a:r>
              <a:rPr lang="it-IT" dirty="0" smtClean="0"/>
              <a:t> </a:t>
            </a:r>
            <a:r>
              <a:rPr lang="it-IT" dirty="0" err="1" smtClean="0"/>
              <a:t>character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Teatro Milanese and </a:t>
            </a:r>
            <a:r>
              <a:rPr lang="it-IT" dirty="0" err="1" smtClean="0"/>
              <a:t>later</a:t>
            </a:r>
            <a:r>
              <a:rPr lang="it-IT" dirty="0" smtClean="0"/>
              <a:t> </a:t>
            </a:r>
            <a:r>
              <a:rPr lang="it-IT" dirty="0" err="1" smtClean="0"/>
              <a:t>became</a:t>
            </a:r>
            <a:r>
              <a:rPr lang="it-IT" dirty="0" smtClean="0"/>
              <a:t> the </a:t>
            </a:r>
            <a:r>
              <a:rPr lang="it-IT" dirty="0" err="1" smtClean="0"/>
              <a:t>mask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Commedia dell'arte.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means</a:t>
            </a:r>
            <a:r>
              <a:rPr lang="it-IT" dirty="0" smtClean="0"/>
              <a:t> ‘ </a:t>
            </a:r>
            <a:r>
              <a:rPr lang="it-IT" dirty="0" err="1" smtClean="0"/>
              <a:t>citizien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Milan’ and </a:t>
            </a:r>
            <a:r>
              <a:rPr lang="it-IT" dirty="0" err="1" smtClean="0"/>
              <a:t>he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famous</a:t>
            </a:r>
            <a:r>
              <a:rPr lang="it-IT" dirty="0" smtClean="0"/>
              <a:t> </a:t>
            </a:r>
            <a:r>
              <a:rPr lang="it-IT" dirty="0" err="1" smtClean="0"/>
              <a:t>symbols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city .</a:t>
            </a:r>
          </a:p>
          <a:p>
            <a:pPr algn="l"/>
            <a:r>
              <a:rPr lang="it-IT" dirty="0" smtClean="0"/>
              <a:t>Meneghino </a:t>
            </a:r>
            <a:r>
              <a:rPr lang="it-IT" dirty="0" err="1" smtClean="0"/>
              <a:t>wears</a:t>
            </a:r>
            <a:r>
              <a:rPr lang="it-IT" dirty="0" smtClean="0"/>
              <a:t> a dark green </a:t>
            </a:r>
            <a:r>
              <a:rPr lang="it-IT" dirty="0" err="1" smtClean="0"/>
              <a:t>jacket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red</a:t>
            </a:r>
            <a:r>
              <a:rPr lang="it-IT" dirty="0" smtClean="0"/>
              <a:t> </a:t>
            </a:r>
            <a:r>
              <a:rPr lang="it-IT" dirty="0" err="1" smtClean="0"/>
              <a:t>hemming</a:t>
            </a:r>
            <a:r>
              <a:rPr lang="it-IT" dirty="0" smtClean="0"/>
              <a:t> and </a:t>
            </a:r>
            <a:r>
              <a:rPr lang="it-IT" dirty="0" err="1" smtClean="0"/>
              <a:t>buttons</a:t>
            </a:r>
            <a:r>
              <a:rPr lang="it-IT" dirty="0" smtClean="0"/>
              <a:t>; a </a:t>
            </a:r>
            <a:r>
              <a:rPr lang="it-IT" dirty="0" err="1" smtClean="0"/>
              <a:t>red-bordered</a:t>
            </a:r>
            <a:r>
              <a:rPr lang="it-IT" dirty="0" smtClean="0"/>
              <a:t> </a:t>
            </a:r>
            <a:r>
              <a:rPr lang="it-IT" dirty="0" err="1" smtClean="0"/>
              <a:t>waistcoat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flowers</a:t>
            </a:r>
            <a:r>
              <a:rPr lang="it-IT" dirty="0" smtClean="0"/>
              <a:t>, dark short </a:t>
            </a:r>
            <a:r>
              <a:rPr lang="it-IT" dirty="0" err="1" smtClean="0"/>
              <a:t>breeches</a:t>
            </a:r>
            <a:r>
              <a:rPr lang="it-IT" dirty="0" smtClean="0"/>
              <a:t>, </a:t>
            </a:r>
            <a:r>
              <a:rPr lang="it-IT" dirty="0" err="1" smtClean="0"/>
              <a:t>red</a:t>
            </a:r>
            <a:r>
              <a:rPr lang="it-IT" dirty="0" smtClean="0"/>
              <a:t> </a:t>
            </a:r>
            <a:r>
              <a:rPr lang="it-IT" dirty="0" err="1" smtClean="0"/>
              <a:t>striped</a:t>
            </a:r>
            <a:r>
              <a:rPr lang="it-IT" dirty="0" smtClean="0"/>
              <a:t> </a:t>
            </a:r>
            <a:r>
              <a:rPr lang="it-IT" dirty="0" err="1" smtClean="0"/>
              <a:t>stockings</a:t>
            </a:r>
            <a:r>
              <a:rPr lang="it-IT" dirty="0" smtClean="0"/>
              <a:t> and </a:t>
            </a:r>
            <a:r>
              <a:rPr lang="it-IT" dirty="0" err="1" smtClean="0"/>
              <a:t>black</a:t>
            </a:r>
            <a:r>
              <a:rPr lang="it-IT" dirty="0" smtClean="0"/>
              <a:t> </a:t>
            </a:r>
            <a:r>
              <a:rPr lang="it-IT" dirty="0" err="1" smtClean="0"/>
              <a:t>shoes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buckles</a:t>
            </a:r>
            <a:endParaRPr lang="it-IT" dirty="0" smtClean="0"/>
          </a:p>
          <a:p>
            <a:pPr algn="l"/>
            <a:r>
              <a:rPr lang="it-IT" dirty="0" err="1" smtClean="0"/>
              <a:t>He</a:t>
            </a:r>
            <a:r>
              <a:rPr lang="it-IT" dirty="0" smtClean="0"/>
              <a:t> </a:t>
            </a:r>
            <a:r>
              <a:rPr lang="it-IT" dirty="0" err="1" smtClean="0"/>
              <a:t>doesn</a:t>
            </a:r>
            <a:r>
              <a:rPr lang="it-IT" dirty="0" smtClean="0"/>
              <a:t>'t wear a </a:t>
            </a:r>
            <a:r>
              <a:rPr lang="it-IT" dirty="0" err="1" smtClean="0"/>
              <a:t>mask</a:t>
            </a:r>
            <a:r>
              <a:rPr lang="it-IT" dirty="0" smtClean="0"/>
              <a:t>.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a dark </a:t>
            </a:r>
            <a:r>
              <a:rPr lang="it-IT" dirty="0" err="1" smtClean="0"/>
              <a:t>black</a:t>
            </a:r>
            <a:r>
              <a:rPr lang="it-IT" dirty="0" smtClean="0"/>
              <a:t> </a:t>
            </a:r>
            <a:r>
              <a:rPr lang="it-IT" dirty="0" err="1" smtClean="0"/>
              <a:t>tail</a:t>
            </a:r>
            <a:r>
              <a:rPr lang="it-IT" dirty="0" smtClean="0"/>
              <a:t> and a </a:t>
            </a:r>
            <a:r>
              <a:rPr lang="it-IT" dirty="0" err="1" smtClean="0"/>
              <a:t>black</a:t>
            </a:r>
            <a:r>
              <a:rPr lang="it-IT" dirty="0" smtClean="0"/>
              <a:t> </a:t>
            </a:r>
            <a:r>
              <a:rPr lang="it-IT" dirty="0" err="1" smtClean="0"/>
              <a:t>felt</a:t>
            </a:r>
            <a:r>
              <a:rPr lang="it-IT" dirty="0" smtClean="0"/>
              <a:t> </a:t>
            </a:r>
            <a:r>
              <a:rPr lang="it-IT" dirty="0" err="1" smtClean="0"/>
              <a:t>three-pointed</a:t>
            </a:r>
            <a:r>
              <a:rPr lang="it-IT" dirty="0" smtClean="0"/>
              <a:t> </a:t>
            </a:r>
            <a:r>
              <a:rPr lang="it-IT" dirty="0" err="1" smtClean="0"/>
              <a:t>hat</a:t>
            </a:r>
            <a:r>
              <a:rPr lang="it-IT" dirty="0" smtClean="0"/>
              <a:t>, </a:t>
            </a:r>
            <a:r>
              <a:rPr lang="it-IT" dirty="0" err="1" smtClean="0"/>
              <a:t>edged</a:t>
            </a:r>
            <a:r>
              <a:rPr lang="it-IT" dirty="0" smtClean="0"/>
              <a:t> in </a:t>
            </a:r>
            <a:r>
              <a:rPr lang="it-IT" dirty="0" err="1" smtClean="0"/>
              <a:t>red</a:t>
            </a:r>
            <a:r>
              <a:rPr lang="it-IT" dirty="0" smtClean="0"/>
              <a:t> .</a:t>
            </a: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571472" y="0"/>
            <a:ext cx="8229600" cy="1470025"/>
          </a:xfrm>
        </p:spPr>
        <p:txBody>
          <a:bodyPr>
            <a:normAutofit/>
          </a:bodyPr>
          <a:lstStyle/>
          <a:p>
            <a:r>
              <a:rPr lang="it-IT" sz="72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Meneghino</a:t>
            </a:r>
            <a:endParaRPr lang="it-IT" sz="7200" b="1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6" name="Immagine 5" descr="meneghi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8374" y="1500174"/>
            <a:ext cx="1204184" cy="1486307"/>
          </a:xfrm>
          <a:prstGeom prst="rect">
            <a:avLst/>
          </a:prstGeom>
        </p:spPr>
      </p:pic>
      <p:pic>
        <p:nvPicPr>
          <p:cNvPr id="7" name="Immagine 6" descr="meneghin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571612"/>
            <a:ext cx="1101988" cy="1360168"/>
          </a:xfrm>
          <a:prstGeom prst="rect">
            <a:avLst/>
          </a:prstGeom>
        </p:spPr>
      </p:pic>
      <p:pic>
        <p:nvPicPr>
          <p:cNvPr id="8" name="Immagine 7" descr="meneghin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428860" y="1500174"/>
            <a:ext cx="1159866" cy="1431606"/>
          </a:xfrm>
          <a:prstGeom prst="rect">
            <a:avLst/>
          </a:prstGeom>
        </p:spPr>
      </p:pic>
      <p:pic>
        <p:nvPicPr>
          <p:cNvPr id="9" name="Immagine 8" descr="meneghin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786446" y="1500174"/>
            <a:ext cx="1217744" cy="1503044"/>
          </a:xfrm>
          <a:prstGeom prst="rect">
            <a:avLst/>
          </a:prstGeom>
        </p:spPr>
      </p:pic>
      <p:pic>
        <p:nvPicPr>
          <p:cNvPr id="10" name="Immagine 9" descr="meneghin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1571612"/>
            <a:ext cx="1139682" cy="14066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79512" y="3200400"/>
            <a:ext cx="8784976" cy="346896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t-IT" dirty="0" smtClean="0"/>
              <a:t>Stenterello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typical</a:t>
            </a:r>
            <a:r>
              <a:rPr lang="it-IT" dirty="0" smtClean="0"/>
              <a:t> </a:t>
            </a:r>
            <a:r>
              <a:rPr lang="it-IT" dirty="0" err="1" smtClean="0"/>
              <a:t>Tuscan</a:t>
            </a:r>
            <a:r>
              <a:rPr lang="it-IT" dirty="0" smtClean="0"/>
              <a:t> </a:t>
            </a:r>
            <a:r>
              <a:rPr lang="it-IT" dirty="0" err="1" smtClean="0"/>
              <a:t>mask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probably</a:t>
            </a:r>
            <a:r>
              <a:rPr lang="it-IT" dirty="0" smtClean="0"/>
              <a:t> </a:t>
            </a:r>
            <a:r>
              <a:rPr lang="it-IT" dirty="0" err="1" smtClean="0"/>
              <a:t>invented</a:t>
            </a:r>
            <a:r>
              <a:rPr lang="it-IT" dirty="0" smtClean="0"/>
              <a:t> at the end </a:t>
            </a:r>
            <a:r>
              <a:rPr lang="it-IT" dirty="0" err="1" smtClean="0"/>
              <a:t>of</a:t>
            </a:r>
            <a:r>
              <a:rPr lang="it-IT" dirty="0" smtClean="0"/>
              <a:t> the1700s </a:t>
            </a:r>
            <a:r>
              <a:rPr lang="it-IT" dirty="0" err="1" smtClean="0"/>
              <a:t>by</a:t>
            </a:r>
            <a:r>
              <a:rPr lang="it-IT" dirty="0" smtClean="0"/>
              <a:t> the </a:t>
            </a:r>
            <a:r>
              <a:rPr lang="it-IT" dirty="0" err="1" smtClean="0"/>
              <a:t>actor</a:t>
            </a:r>
            <a:r>
              <a:rPr lang="it-IT" dirty="0" smtClean="0"/>
              <a:t> Luigi del Buono.</a:t>
            </a:r>
          </a:p>
          <a:p>
            <a:pPr algn="l"/>
            <a:r>
              <a:rPr lang="it-IT" dirty="0" smtClean="0"/>
              <a:t>The </a:t>
            </a:r>
            <a:r>
              <a:rPr lang="it-IT" dirty="0" err="1" smtClean="0"/>
              <a:t>mask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short, </a:t>
            </a:r>
            <a:r>
              <a:rPr lang="it-IT" dirty="0" err="1" smtClean="0"/>
              <a:t>thin</a:t>
            </a:r>
            <a:r>
              <a:rPr lang="it-IT" dirty="0" smtClean="0"/>
              <a:t>, </a:t>
            </a:r>
            <a:r>
              <a:rPr lang="it-IT" dirty="0" err="1" smtClean="0"/>
              <a:t>without</a:t>
            </a:r>
            <a:r>
              <a:rPr lang="it-IT" dirty="0" smtClean="0"/>
              <a:t> </a:t>
            </a:r>
            <a:r>
              <a:rPr lang="it-IT" dirty="0" err="1" smtClean="0"/>
              <a:t>teeth</a:t>
            </a:r>
            <a:r>
              <a:rPr lang="it-IT" dirty="0" smtClean="0"/>
              <a:t> and </a:t>
            </a:r>
            <a:r>
              <a:rPr lang="it-IT" dirty="0" err="1" smtClean="0"/>
              <a:t>with</a:t>
            </a:r>
            <a:r>
              <a:rPr lang="it-IT" dirty="0" smtClean="0"/>
              <a:t> a long </a:t>
            </a:r>
            <a:r>
              <a:rPr lang="it-IT" dirty="0" err="1" smtClean="0"/>
              <a:t>nose</a:t>
            </a:r>
            <a:r>
              <a:rPr lang="it-IT" dirty="0" smtClean="0"/>
              <a:t>. </a:t>
            </a:r>
            <a:r>
              <a:rPr lang="it-IT" dirty="0" err="1" smtClean="0"/>
              <a:t>He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nice</a:t>
            </a:r>
            <a:r>
              <a:rPr lang="it-IT" dirty="0" smtClean="0"/>
              <a:t>, </a:t>
            </a:r>
            <a:r>
              <a:rPr lang="it-IT" dirty="0" err="1" smtClean="0"/>
              <a:t>scary</a:t>
            </a:r>
            <a:r>
              <a:rPr lang="it-IT" dirty="0" smtClean="0"/>
              <a:t>, </a:t>
            </a:r>
            <a:r>
              <a:rPr lang="it-IT" dirty="0" err="1" smtClean="0"/>
              <a:t>cunning</a:t>
            </a:r>
            <a:r>
              <a:rPr lang="it-IT" dirty="0" smtClean="0"/>
              <a:t>, </a:t>
            </a:r>
            <a:r>
              <a:rPr lang="it-IT" dirty="0" err="1" smtClean="0"/>
              <a:t>talkative</a:t>
            </a:r>
            <a:r>
              <a:rPr lang="it-IT" dirty="0" smtClean="0"/>
              <a:t> and </a:t>
            </a:r>
            <a:r>
              <a:rPr lang="it-IT" dirty="0" err="1" smtClean="0"/>
              <a:t>messy</a:t>
            </a:r>
            <a:r>
              <a:rPr lang="it-IT" dirty="0" smtClean="0"/>
              <a:t>.</a:t>
            </a:r>
          </a:p>
          <a:p>
            <a:pPr algn="l"/>
            <a:r>
              <a:rPr lang="it-IT" dirty="0" smtClean="0"/>
              <a:t>Stenterello </a:t>
            </a:r>
            <a:r>
              <a:rPr lang="it-IT" dirty="0" err="1" smtClean="0"/>
              <a:t>always</a:t>
            </a:r>
            <a:r>
              <a:rPr lang="it-IT" dirty="0" smtClean="0"/>
              <a:t> </a:t>
            </a:r>
            <a:r>
              <a:rPr lang="it-IT" dirty="0" err="1" smtClean="0"/>
              <a:t>wears</a:t>
            </a:r>
            <a:r>
              <a:rPr lang="it-IT" dirty="0" smtClean="0"/>
              <a:t> a </a:t>
            </a:r>
            <a:r>
              <a:rPr lang="it-IT" dirty="0" err="1" smtClean="0"/>
              <a:t>sock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color and the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another</a:t>
            </a:r>
            <a:r>
              <a:rPr lang="it-IT" dirty="0" smtClean="0"/>
              <a:t>, the </a:t>
            </a:r>
            <a:r>
              <a:rPr lang="it-IT" dirty="0" err="1" smtClean="0"/>
              <a:t>blue</a:t>
            </a:r>
            <a:r>
              <a:rPr lang="it-IT" dirty="0" smtClean="0"/>
              <a:t> </a:t>
            </a:r>
            <a:r>
              <a:rPr lang="it-IT" dirty="0" err="1" smtClean="0"/>
              <a:t>jacket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red</a:t>
            </a:r>
            <a:r>
              <a:rPr lang="it-IT" dirty="0" smtClean="0"/>
              <a:t> and </a:t>
            </a:r>
            <a:r>
              <a:rPr lang="it-IT" dirty="0" err="1" smtClean="0"/>
              <a:t>black</a:t>
            </a:r>
            <a:r>
              <a:rPr lang="it-IT" dirty="0" smtClean="0"/>
              <a:t> </a:t>
            </a:r>
            <a:r>
              <a:rPr lang="it-IT" dirty="0" err="1" smtClean="0"/>
              <a:t>checkered</a:t>
            </a:r>
            <a:r>
              <a:rPr lang="it-IT" dirty="0" smtClean="0"/>
              <a:t> </a:t>
            </a:r>
            <a:r>
              <a:rPr lang="it-IT" dirty="0" err="1" smtClean="0"/>
              <a:t>lapels</a:t>
            </a:r>
            <a:r>
              <a:rPr lang="it-IT" dirty="0" smtClean="0"/>
              <a:t>, short and tight </a:t>
            </a:r>
            <a:r>
              <a:rPr lang="it-IT" dirty="0" err="1" smtClean="0"/>
              <a:t>knee-length</a:t>
            </a:r>
            <a:r>
              <a:rPr lang="it-IT" dirty="0" smtClean="0"/>
              <a:t> </a:t>
            </a:r>
            <a:r>
              <a:rPr lang="it-IT" dirty="0" err="1" smtClean="0"/>
              <a:t>trousers</a:t>
            </a:r>
            <a:r>
              <a:rPr lang="it-IT" dirty="0" smtClean="0"/>
              <a:t>, a </a:t>
            </a:r>
            <a:r>
              <a:rPr lang="it-IT" dirty="0" err="1" smtClean="0"/>
              <a:t>dotted</a:t>
            </a:r>
            <a:r>
              <a:rPr lang="it-IT" dirty="0" smtClean="0"/>
              <a:t> </a:t>
            </a:r>
            <a:r>
              <a:rPr lang="it-IT" dirty="0" err="1" smtClean="0"/>
              <a:t>waistcoat</a:t>
            </a:r>
            <a:r>
              <a:rPr lang="it-IT" dirty="0" smtClean="0"/>
              <a:t>, a </a:t>
            </a:r>
            <a:r>
              <a:rPr lang="it-IT" dirty="0" err="1" smtClean="0"/>
              <a:t>wig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a </a:t>
            </a:r>
            <a:r>
              <a:rPr lang="it-IT" dirty="0" err="1" smtClean="0"/>
              <a:t>pigtail</a:t>
            </a:r>
            <a:r>
              <a:rPr lang="it-IT" dirty="0" smtClean="0"/>
              <a:t> and a </a:t>
            </a:r>
            <a:r>
              <a:rPr lang="it-IT" dirty="0" err="1" smtClean="0"/>
              <a:t>boat-shaped</a:t>
            </a:r>
            <a:r>
              <a:rPr lang="it-IT" dirty="0" smtClean="0"/>
              <a:t> cap.</a:t>
            </a:r>
          </a:p>
          <a:p>
            <a:pPr algn="l"/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mask</a:t>
            </a:r>
            <a:r>
              <a:rPr lang="it-IT" dirty="0" smtClean="0"/>
              <a:t>, </a:t>
            </a:r>
            <a:r>
              <a:rPr lang="it-IT" dirty="0" err="1" smtClean="0"/>
              <a:t>like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the </a:t>
            </a:r>
            <a:r>
              <a:rPr lang="it-IT" dirty="0" err="1" smtClean="0"/>
              <a:t>Tuscans</a:t>
            </a:r>
            <a:r>
              <a:rPr lang="it-IT" dirty="0" smtClean="0"/>
              <a:t>,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generous</a:t>
            </a:r>
            <a:r>
              <a:rPr lang="it-IT" dirty="0" smtClean="0"/>
              <a:t> and </a:t>
            </a:r>
            <a:r>
              <a:rPr lang="it-IT" dirty="0" err="1" smtClean="0"/>
              <a:t>entertains</a:t>
            </a:r>
            <a:r>
              <a:rPr lang="it-IT" dirty="0" smtClean="0"/>
              <a:t> people </a:t>
            </a:r>
            <a:r>
              <a:rPr lang="it-IT" dirty="0" err="1" smtClean="0"/>
              <a:t>without</a:t>
            </a:r>
            <a:r>
              <a:rPr lang="it-IT" dirty="0" smtClean="0"/>
              <a:t> </a:t>
            </a:r>
            <a:r>
              <a:rPr lang="it-IT" dirty="0" err="1" smtClean="0"/>
              <a:t>using</a:t>
            </a:r>
            <a:r>
              <a:rPr lang="it-IT" dirty="0" smtClean="0"/>
              <a:t> bad </a:t>
            </a:r>
            <a:r>
              <a:rPr lang="it-IT" dirty="0" err="1" smtClean="0"/>
              <a:t>words</a:t>
            </a:r>
            <a:r>
              <a:rPr lang="it-IT" dirty="0" smtClean="0"/>
              <a:t> or </a:t>
            </a:r>
            <a:r>
              <a:rPr lang="it-IT" dirty="0" err="1" smtClean="0"/>
              <a:t>double</a:t>
            </a:r>
            <a:r>
              <a:rPr lang="it-IT" dirty="0" smtClean="0"/>
              <a:t> </a:t>
            </a:r>
            <a:r>
              <a:rPr lang="it-IT" dirty="0" err="1" smtClean="0"/>
              <a:t>meanings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467544" y="188639"/>
            <a:ext cx="8229600" cy="1152129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sz="80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Stenterello</a:t>
            </a: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" name="Immagine 5" descr="Stenterel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412776"/>
            <a:ext cx="786148" cy="1584176"/>
          </a:xfrm>
          <a:prstGeom prst="rect">
            <a:avLst/>
          </a:prstGeom>
        </p:spPr>
      </p:pic>
      <p:pic>
        <p:nvPicPr>
          <p:cNvPr id="7" name="Immagine 6" descr="Stenterel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724128" y="1412776"/>
            <a:ext cx="792088" cy="1596147"/>
          </a:xfrm>
          <a:prstGeom prst="rect">
            <a:avLst/>
          </a:prstGeom>
        </p:spPr>
      </p:pic>
      <p:pic>
        <p:nvPicPr>
          <p:cNvPr id="8" name="Immagine 7" descr="Stenterel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411760" y="1412776"/>
            <a:ext cx="749247" cy="1509819"/>
          </a:xfrm>
          <a:prstGeom prst="rect">
            <a:avLst/>
          </a:prstGeom>
        </p:spPr>
      </p:pic>
      <p:pic>
        <p:nvPicPr>
          <p:cNvPr id="9" name="Immagine 8" descr="Stenterell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1411688"/>
            <a:ext cx="765537" cy="1542643"/>
          </a:xfrm>
          <a:prstGeom prst="rect">
            <a:avLst/>
          </a:prstGeom>
        </p:spPr>
      </p:pic>
      <p:pic>
        <p:nvPicPr>
          <p:cNvPr id="10" name="Immagine 9" descr="Stenterell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1484784"/>
            <a:ext cx="720080" cy="145104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iverso">
  <a:themeElements>
    <a:clrScheme name="Univers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Univers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346</TotalTime>
  <Words>622</Words>
  <Application>Microsoft Office PowerPoint</Application>
  <PresentationFormat>Presentazione su schermo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Universo</vt:lpstr>
      <vt:lpstr>Maschere Italiane Italian Masks </vt:lpstr>
      <vt:lpstr>Diapositiva 2</vt:lpstr>
      <vt:lpstr>Arlecchino </vt:lpstr>
      <vt:lpstr>Colombina</vt:lpstr>
      <vt:lpstr>Gianduja</vt:lpstr>
      <vt:lpstr>Diapositiva 6</vt:lpstr>
      <vt:lpstr>Pantalone</vt:lpstr>
      <vt:lpstr>Meneghino</vt:lpstr>
      <vt:lpstr> Stenterello </vt:lpstr>
      <vt:lpstr>Capitan Spaventa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Maschere Italiane</dc:title>
  <dc:creator>Admin</dc:creator>
  <cp:lastModifiedBy>Admin</cp:lastModifiedBy>
  <cp:revision>36</cp:revision>
  <dcterms:created xsi:type="dcterms:W3CDTF">2019-04-24T15:26:30Z</dcterms:created>
  <dcterms:modified xsi:type="dcterms:W3CDTF">2019-05-05T16:04:16Z</dcterms:modified>
</cp:coreProperties>
</file>