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9C063-032A-4B0C-A183-E0B2F7F01B78}" type="datetimeFigureOut">
              <a:rPr lang="it-IT" smtClean="0"/>
              <a:pPr/>
              <a:t>07/12/2015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A1DF5-3DEB-4427-B065-37F98F7B2919}" type="slidenum">
              <a:rPr lang="it-IT" smtClean="0"/>
              <a:pPr/>
              <a:t>‹N›</a:t>
            </a:fld>
            <a:endParaRPr lang="it-IT"/>
          </a:p>
        </p:txBody>
      </p:sp>
    </p:spTree>
    <p:extLst>
      <p:ext uri="{BB962C8B-B14F-4D97-AF65-F5344CB8AC3E}">
        <p14:creationId xmlns:p14="http://schemas.microsoft.com/office/powerpoint/2010/main" xmlns="" val="71765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49A1DF5-3DEB-4427-B065-37F98F7B2919}" type="slidenum">
              <a:rPr lang="it-IT" smtClean="0"/>
              <a:pPr/>
              <a:t>1</a:t>
            </a:fld>
            <a:endParaRPr lang="it-IT"/>
          </a:p>
        </p:txBody>
      </p:sp>
    </p:spTree>
    <p:extLst>
      <p:ext uri="{BB962C8B-B14F-4D97-AF65-F5344CB8AC3E}">
        <p14:creationId xmlns:p14="http://schemas.microsoft.com/office/powerpoint/2010/main" xmlns="" val="17835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49A1DF5-3DEB-4427-B065-37F98F7B2919}" type="slidenum">
              <a:rPr lang="it-IT" smtClean="0"/>
              <a:pPr/>
              <a:t>12</a:t>
            </a:fld>
            <a:endParaRPr lang="it-IT"/>
          </a:p>
        </p:txBody>
      </p:sp>
    </p:spTree>
    <p:extLst>
      <p:ext uri="{BB962C8B-B14F-4D97-AF65-F5344CB8AC3E}">
        <p14:creationId xmlns:p14="http://schemas.microsoft.com/office/powerpoint/2010/main" xmlns="" val="91723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8" name="Slide Number Placeholder 7"/>
          <p:cNvSpPr>
            <a:spLocks noGrp="1"/>
          </p:cNvSpPr>
          <p:nvPr>
            <p:ph type="sldNum" sz="quarter" idx="11"/>
          </p:nvPr>
        </p:nvSpPr>
        <p:spPr/>
        <p:txBody>
          <a:bodyPr/>
          <a:lstStyle/>
          <a:p>
            <a:fld id="{DAE86C04-F503-4601-A9CB-A0238ABDF8FA}" type="slidenum">
              <a:rPr lang="it-IT" smtClean="0"/>
              <a:pPr/>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E86C04-F503-4601-A9CB-A0238ABDF8FA}" type="slidenum">
              <a:rPr lang="it-IT" smtClean="0"/>
              <a:pPr/>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E86C04-F503-4601-A9CB-A0238ABDF8FA}" type="slidenum">
              <a:rPr lang="it-IT" smtClean="0"/>
              <a:pPr/>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AE86C04-F503-4601-A9CB-A0238ABDF8FA}" type="slidenum">
              <a:rPr lang="it-IT" smtClean="0"/>
              <a:pPr/>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FB6C61B-9697-491D-8973-33EE4038F568}" type="datetimeFigureOut">
              <a:rPr lang="it-IT" smtClean="0"/>
              <a:pPr/>
              <a:t>07/12/2015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E86C04-F503-4601-A9CB-A0238ABDF8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FB6C61B-9697-491D-8973-33EE4038F568}" type="datetimeFigureOut">
              <a:rPr lang="it-IT" smtClean="0"/>
              <a:pPr/>
              <a:t>07/12/2015</a:t>
            </a:fld>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AE86C04-F503-4601-A9CB-A0238ABDF8FA}" type="slidenum">
              <a:rPr lang="it-IT" smtClean="0"/>
              <a:pPr/>
              <a:t>‹N›</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55576" y="1052736"/>
            <a:ext cx="449162" cy="369332"/>
          </a:xfrm>
          <a:prstGeom prst="rect">
            <a:avLst/>
          </a:prstGeom>
          <a:noFill/>
        </p:spPr>
        <p:txBody>
          <a:bodyPr wrap="none" rtlCol="0">
            <a:spAutoFit/>
          </a:bodyPr>
          <a:lstStyle/>
          <a:p>
            <a:r>
              <a:rPr lang="it-IT" dirty="0" smtClean="0"/>
              <a:t>     </a:t>
            </a:r>
            <a:endParaRPr lang="it-IT" dirty="0"/>
          </a:p>
        </p:txBody>
      </p:sp>
      <p:sp>
        <p:nvSpPr>
          <p:cNvPr id="8" name="Rettangolo 7"/>
          <p:cNvSpPr/>
          <p:nvPr/>
        </p:nvSpPr>
        <p:spPr>
          <a:xfrm>
            <a:off x="395536" y="520432"/>
            <a:ext cx="8258992" cy="523220"/>
          </a:xfrm>
          <a:prstGeom prst="rect">
            <a:avLst/>
          </a:prstGeom>
        </p:spPr>
        <p:txBody>
          <a:bodyPr wrap="none">
            <a:spAutoFit/>
          </a:bodyPr>
          <a:lstStyle/>
          <a:p>
            <a:r>
              <a:rPr lang="it-IT" sz="2400" b="1" dirty="0" err="1" smtClean="0">
                <a:solidFill>
                  <a:srgbClr val="FF0000"/>
                </a:solidFill>
                <a:latin typeface="Castellar" pitchFamily="18" charset="0"/>
              </a:rPr>
              <a:t>Région</a:t>
            </a:r>
            <a:r>
              <a:rPr lang="it-IT" sz="2400" b="1" dirty="0" smtClean="0">
                <a:solidFill>
                  <a:srgbClr val="FF0000"/>
                </a:solidFill>
                <a:latin typeface="Castellar" pitchFamily="18" charset="0"/>
              </a:rPr>
              <a:t> Provence-Alpes-</a:t>
            </a:r>
            <a:r>
              <a:rPr lang="it-IT" sz="2400" b="1" dirty="0" err="1" smtClean="0">
                <a:solidFill>
                  <a:srgbClr val="FF0000"/>
                </a:solidFill>
                <a:latin typeface="Castellar" pitchFamily="18" charset="0"/>
              </a:rPr>
              <a:t>Côte</a:t>
            </a:r>
            <a:r>
              <a:rPr lang="it-IT" sz="2400" b="1" dirty="0" smtClean="0">
                <a:solidFill>
                  <a:srgbClr val="FF0000"/>
                </a:solidFill>
                <a:latin typeface="Castellar" pitchFamily="18" charset="0"/>
              </a:rPr>
              <a:t> d’</a:t>
            </a:r>
            <a:r>
              <a:rPr lang="it-IT" sz="2400" b="1" dirty="0" err="1" smtClean="0">
                <a:solidFill>
                  <a:srgbClr val="FF0000"/>
                </a:solidFill>
                <a:latin typeface="Castellar" pitchFamily="18" charset="0"/>
              </a:rPr>
              <a:t>Azur</a:t>
            </a:r>
            <a:r>
              <a:rPr lang="it-IT" sz="2400" b="1" dirty="0" smtClean="0">
                <a:solidFill>
                  <a:srgbClr val="FF0000"/>
                </a:solidFill>
                <a:latin typeface="Castellar" pitchFamily="18" charset="0"/>
              </a:rPr>
              <a:t> </a:t>
            </a:r>
            <a:r>
              <a:rPr lang="it-IT" sz="2800" b="1" dirty="0" smtClean="0">
                <a:solidFill>
                  <a:srgbClr val="FF0000"/>
                </a:solidFill>
                <a:latin typeface="Castellar" pitchFamily="18" charset="0"/>
              </a:rPr>
              <a:t>(</a:t>
            </a:r>
            <a:r>
              <a:rPr lang="it-IT" sz="2400" b="1" dirty="0" smtClean="0">
                <a:solidFill>
                  <a:srgbClr val="FF0000"/>
                </a:solidFill>
                <a:latin typeface="Castellar" pitchFamily="18" charset="0"/>
              </a:rPr>
              <a:t>PACA</a:t>
            </a:r>
            <a:r>
              <a:rPr lang="it-IT" sz="2800" b="1" dirty="0" smtClean="0">
                <a:solidFill>
                  <a:srgbClr val="FF0000"/>
                </a:solidFill>
                <a:latin typeface="Castellar" pitchFamily="18" charset="0"/>
              </a:rPr>
              <a:t>)</a:t>
            </a:r>
            <a:endParaRPr lang="it-IT" sz="2800" b="1" dirty="0">
              <a:solidFill>
                <a:srgbClr val="FF0000"/>
              </a:solidFill>
              <a:latin typeface="Castellar" pitchFamily="18" charset="0"/>
            </a:endParaRPr>
          </a:p>
        </p:txBody>
      </p:sp>
      <p:pic>
        <p:nvPicPr>
          <p:cNvPr id="27" name="Immagin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36096" y="1396490"/>
            <a:ext cx="3396342" cy="3262915"/>
          </a:xfrm>
          <a:prstGeom prst="rect">
            <a:avLst/>
          </a:prstGeom>
        </p:spPr>
      </p:pic>
      <p:sp>
        <p:nvSpPr>
          <p:cNvPr id="28" name="Rettangolo 27"/>
          <p:cNvSpPr/>
          <p:nvPr/>
        </p:nvSpPr>
        <p:spPr>
          <a:xfrm>
            <a:off x="395536" y="1628801"/>
            <a:ext cx="4320480" cy="3139321"/>
          </a:xfrm>
          <a:prstGeom prst="rect">
            <a:avLst/>
          </a:prstGeom>
        </p:spPr>
        <p:txBody>
          <a:bodyPr wrap="square">
            <a:spAutoFit/>
          </a:bodyPr>
          <a:lstStyle/>
          <a:p>
            <a:r>
              <a:rPr lang="fr-FR" dirty="0" smtClean="0">
                <a:latin typeface="+mj-lt"/>
              </a:rPr>
              <a:t>Provence-Alpes-Côte d'Azur est une région du Sud-Est de la </a:t>
            </a:r>
            <a:r>
              <a:rPr lang="fr-FR" dirty="0" smtClean="0">
                <a:latin typeface="+mj-lt"/>
              </a:rPr>
              <a:t>France, traversée par le Rhône </a:t>
            </a:r>
            <a:r>
              <a:rPr lang="fr-FR" dirty="0" smtClean="0">
                <a:latin typeface="+mj-lt"/>
              </a:rPr>
              <a:t>et bordée par la </a:t>
            </a:r>
            <a:r>
              <a:rPr lang="fr-FR" dirty="0" smtClean="0">
                <a:latin typeface="+mj-lt"/>
              </a:rPr>
              <a:t>Méditerranée. </a:t>
            </a:r>
            <a:r>
              <a:rPr lang="fr-FR" dirty="0" smtClean="0">
                <a:latin typeface="+mj-lt"/>
              </a:rPr>
              <a:t>Elle est souvent désignée par l'acronyme PACA. Son chef-lieu est Marseille. </a:t>
            </a:r>
          </a:p>
          <a:p>
            <a:r>
              <a:rPr lang="fr-FR" dirty="0" smtClean="0">
                <a:latin typeface="+mj-lt"/>
              </a:rPr>
              <a:t>La région PACA offre plusieurs trésors avec sa grande diversité de paysage ainsi que ses richesses naturelles et architecturales.</a:t>
            </a:r>
          </a:p>
          <a:p>
            <a:endParaRPr lang="fr-FR" dirty="0">
              <a:latin typeface="+mj-l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3143" y="4659405"/>
            <a:ext cx="3379296" cy="1280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4909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511562"/>
            <a:ext cx="4752528" cy="2862322"/>
          </a:xfrm>
          <a:prstGeom prst="rect">
            <a:avLst/>
          </a:prstGeom>
        </p:spPr>
        <p:txBody>
          <a:bodyPr wrap="square">
            <a:spAutoFit/>
          </a:bodyPr>
          <a:lstStyle/>
          <a:p>
            <a:r>
              <a:rPr lang="fr-FR" dirty="0" smtClean="0"/>
              <a:t>Un des personnages </a:t>
            </a:r>
            <a:r>
              <a:rPr lang="fr-FR" dirty="0" smtClean="0"/>
              <a:t>les plus célèbres </a:t>
            </a:r>
            <a:r>
              <a:rPr lang="fr-FR" dirty="0" smtClean="0"/>
              <a:t>de cette région est </a:t>
            </a:r>
            <a:r>
              <a:rPr lang="fr-FR" b="1" dirty="0" smtClean="0">
                <a:effectLst>
                  <a:outerShdw blurRad="38100" dist="38100" dir="2700000" algn="tl">
                    <a:srgbClr val="000000">
                      <a:alpha val="43137"/>
                    </a:srgbClr>
                  </a:outerShdw>
                </a:effectLst>
              </a:rPr>
              <a:t>Paul Cézanne</a:t>
            </a:r>
            <a:r>
              <a:rPr lang="fr-FR" dirty="0" smtClean="0"/>
              <a:t>.</a:t>
            </a:r>
          </a:p>
          <a:p>
            <a:r>
              <a:rPr lang="fr-FR" dirty="0"/>
              <a:t>N</a:t>
            </a:r>
            <a:r>
              <a:rPr lang="fr-FR" dirty="0" smtClean="0"/>
              <a:t>é le 19 janvier 1839 à Aix-en-Provence, il est un peintre français, membre du mouvement </a:t>
            </a:r>
            <a:r>
              <a:rPr lang="fr-FR" b="1" dirty="0" smtClean="0"/>
              <a:t>impressionniste</a:t>
            </a:r>
            <a:r>
              <a:rPr lang="fr-FR" dirty="0" smtClean="0"/>
              <a:t>. Il est l'auteur de nombreux paysages de Provence, et particulièrement de la campagne d'Aix-en-Provence.</a:t>
            </a:r>
          </a:p>
          <a:p>
            <a:r>
              <a:rPr lang="fr-FR" dirty="0" smtClean="0"/>
              <a:t>Le paysage en sa diversité a été objet de peinture aussi pour Van Gogh.</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168901"/>
            <a:ext cx="2767557" cy="3260099"/>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3550491"/>
            <a:ext cx="3506832" cy="2796699"/>
          </a:xfrm>
          <a:prstGeom prst="rect">
            <a:avLst/>
          </a:prstGeom>
          <a:ln>
            <a:noFill/>
          </a:ln>
          <a:effectLst>
            <a:softEdge rad="112500"/>
          </a:effectLst>
        </p:spPr>
      </p:pic>
      <p:sp>
        <p:nvSpPr>
          <p:cNvPr id="5" name="CasellaDiTesto 4"/>
          <p:cNvSpPr txBox="1"/>
          <p:nvPr/>
        </p:nvSpPr>
        <p:spPr>
          <a:xfrm>
            <a:off x="4822431" y="6347190"/>
            <a:ext cx="3472425" cy="369332"/>
          </a:xfrm>
          <a:prstGeom prst="rect">
            <a:avLst/>
          </a:prstGeom>
          <a:noFill/>
        </p:spPr>
        <p:txBody>
          <a:bodyPr wrap="none" rtlCol="0">
            <a:spAutoFit/>
          </a:bodyPr>
          <a:lstStyle/>
          <a:p>
            <a:r>
              <a:rPr lang="it-IT" dirty="0" smtClean="0">
                <a:latin typeface="Andalus" pitchFamily="18" charset="-78"/>
                <a:cs typeface="Andalus" pitchFamily="18" charset="-78"/>
              </a:rPr>
              <a:t>«Maison en Provence» de Cézanne.</a:t>
            </a:r>
            <a:endParaRPr lang="it-IT" dirty="0">
              <a:latin typeface="Andalus" pitchFamily="18" charset="-78"/>
              <a:cs typeface="Andalus" pitchFamily="18" charset="-78"/>
            </a:endParaRPr>
          </a:p>
        </p:txBody>
      </p:sp>
      <p:pic>
        <p:nvPicPr>
          <p:cNvPr id="6" name="Immagin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1949" y="3692802"/>
            <a:ext cx="4028306" cy="2689166"/>
          </a:xfrm>
          <a:prstGeom prst="rect">
            <a:avLst/>
          </a:prstGeom>
        </p:spPr>
      </p:pic>
    </p:spTree>
    <p:extLst>
      <p:ext uri="{BB962C8B-B14F-4D97-AF65-F5344CB8AC3E}">
        <p14:creationId xmlns:p14="http://schemas.microsoft.com/office/powerpoint/2010/main" xmlns="" val="25117042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32656"/>
            <a:ext cx="5112568" cy="5355312"/>
          </a:xfrm>
          <a:prstGeom prst="rect">
            <a:avLst/>
          </a:prstGeom>
        </p:spPr>
        <p:txBody>
          <a:bodyPr wrap="square">
            <a:spAutoFit/>
          </a:bodyPr>
          <a:lstStyle/>
          <a:p>
            <a:r>
              <a:rPr lang="fr-FR" dirty="0" smtClean="0">
                <a:latin typeface="+mj-lt"/>
              </a:rPr>
              <a:t>En conclusion, en ce qui concerne </a:t>
            </a:r>
            <a:r>
              <a:rPr lang="fr-FR" b="1" dirty="0" smtClean="0">
                <a:effectLst>
                  <a:outerShdw blurRad="38100" dist="38100" dir="2700000" algn="tl">
                    <a:srgbClr val="000000">
                      <a:alpha val="43137"/>
                    </a:srgbClr>
                  </a:outerShdw>
                </a:effectLst>
                <a:latin typeface="+mj-lt"/>
              </a:rPr>
              <a:t>la cuisine </a:t>
            </a:r>
            <a:r>
              <a:rPr lang="fr-FR" dirty="0" smtClean="0">
                <a:latin typeface="+mj-lt"/>
              </a:rPr>
              <a:t>de Provence-Alpes-Côte d'Azur, deux plats typiques de cette fascinante région sont:</a:t>
            </a:r>
          </a:p>
          <a:p>
            <a:pPr marL="285750" indent="-285750">
              <a:buFont typeface="Arial" pitchFamily="34" charset="0"/>
              <a:buChar char="•"/>
            </a:pPr>
            <a:endParaRPr lang="fr-FR" dirty="0">
              <a:latin typeface="+mj-lt"/>
            </a:endParaRPr>
          </a:p>
          <a:p>
            <a:pPr marL="285750" indent="-285750">
              <a:buFont typeface="Arial" pitchFamily="34" charset="0"/>
              <a:buChar char="•"/>
            </a:pPr>
            <a:r>
              <a:rPr lang="fr-FR" dirty="0" smtClean="0">
                <a:latin typeface="+mj-lt"/>
              </a:rPr>
              <a:t>La </a:t>
            </a:r>
            <a:r>
              <a:rPr lang="fr-FR" b="1" dirty="0" smtClean="0">
                <a:effectLst>
                  <a:outerShdw blurRad="38100" dist="38100" dir="2700000" algn="tl">
                    <a:srgbClr val="000000">
                      <a:alpha val="43137"/>
                    </a:srgbClr>
                  </a:outerShdw>
                </a:effectLst>
                <a:latin typeface="+mj-lt"/>
              </a:rPr>
              <a:t>ratatouille</a:t>
            </a:r>
            <a:r>
              <a:rPr lang="fr-FR" dirty="0" smtClean="0">
                <a:latin typeface="+mj-lt"/>
              </a:rPr>
              <a:t> est une spécialité culinaire niçoise et provençale. Elle est un mélange de légumes </a:t>
            </a:r>
            <a:r>
              <a:rPr lang="fr-FR" dirty="0" smtClean="0">
                <a:latin typeface="+mj-lt"/>
              </a:rPr>
              <a:t>servis chauds </a:t>
            </a:r>
            <a:endParaRPr lang="fr-FR" dirty="0" smtClean="0">
              <a:latin typeface="+mj-lt"/>
            </a:endParaRPr>
          </a:p>
          <a:p>
            <a:r>
              <a:rPr lang="fr-FR" dirty="0" smtClean="0">
                <a:latin typeface="+mj-lt"/>
              </a:rPr>
              <a:t>en accompagnement d'une viande ou en entrée froide en salade.</a:t>
            </a:r>
          </a:p>
          <a:p>
            <a:endParaRPr lang="fr-FR" dirty="0" smtClean="0">
              <a:latin typeface="+mj-lt"/>
            </a:endParaRPr>
          </a:p>
          <a:p>
            <a:pPr marL="285750" indent="-285750">
              <a:buFont typeface="Arial" pitchFamily="34" charset="0"/>
              <a:buChar char="•"/>
            </a:pPr>
            <a:r>
              <a:rPr lang="fr-FR" dirty="0" smtClean="0">
                <a:latin typeface="+mj-lt"/>
              </a:rPr>
              <a:t>La </a:t>
            </a:r>
            <a:r>
              <a:rPr lang="fr-FR" b="1" dirty="0" smtClean="0">
                <a:effectLst>
                  <a:outerShdw blurRad="38100" dist="38100" dir="2700000" algn="tl">
                    <a:srgbClr val="000000">
                      <a:alpha val="43137"/>
                    </a:srgbClr>
                  </a:outerShdw>
                </a:effectLst>
                <a:latin typeface="+mj-lt"/>
              </a:rPr>
              <a:t>bouillabaisse</a:t>
            </a:r>
            <a:r>
              <a:rPr lang="fr-FR" dirty="0" smtClean="0">
                <a:latin typeface="+mj-lt"/>
              </a:rPr>
              <a:t> est un plat traditionnel marseillais de poisson originaire de la Grèce antique. Il se compose d'une soupe de poissons que l'on mange avec des croûtons de pains tartinés </a:t>
            </a:r>
            <a:r>
              <a:rPr lang="fr-FR" dirty="0" smtClean="0">
                <a:latin typeface="+mj-lt"/>
              </a:rPr>
              <a:t>avec de l’</a:t>
            </a:r>
            <a:r>
              <a:rPr lang="fr-FR" dirty="0" err="1" smtClean="0">
                <a:latin typeface="+mj-lt"/>
              </a:rPr>
              <a:t>ail,des</a:t>
            </a:r>
            <a:r>
              <a:rPr lang="fr-FR" dirty="0" smtClean="0">
                <a:latin typeface="+mj-lt"/>
              </a:rPr>
              <a:t> poissons </a:t>
            </a:r>
            <a:r>
              <a:rPr lang="fr-FR" dirty="0" smtClean="0">
                <a:latin typeface="+mj-lt"/>
              </a:rPr>
              <a:t>servis entiers et de pommes de terre.</a:t>
            </a:r>
          </a:p>
          <a:p>
            <a:endParaRPr lang="fr-FR" dirty="0">
              <a:latin typeface="+mj-lt"/>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69765" y="4004902"/>
            <a:ext cx="3545281" cy="2669826"/>
          </a:xfrm>
          <a:prstGeom prst="rect">
            <a:avLst/>
          </a:prstGeom>
          <a:ln>
            <a:noFill/>
          </a:ln>
          <a:effectLst>
            <a:softEdge rad="112500"/>
          </a:effectLst>
        </p:spPr>
      </p:pic>
      <p:pic>
        <p:nvPicPr>
          <p:cNvPr id="5"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74435" y="1844824"/>
            <a:ext cx="3335940" cy="2055177"/>
          </a:xfrm>
          <a:prstGeom prst="rect">
            <a:avLst/>
          </a:prstGeom>
          <a:ln>
            <a:noFill/>
          </a:ln>
          <a:effectLst>
            <a:softEdge rad="112500"/>
          </a:effectLst>
        </p:spPr>
      </p:pic>
    </p:spTree>
    <p:extLst>
      <p:ext uri="{BB962C8B-B14F-4D97-AF65-F5344CB8AC3E}">
        <p14:creationId xmlns:p14="http://schemas.microsoft.com/office/powerpoint/2010/main" xmlns="" val="4258470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Rettangolo 1"/>
          <p:cNvSpPr/>
          <p:nvPr/>
        </p:nvSpPr>
        <p:spPr>
          <a:xfrm>
            <a:off x="16886" y="692696"/>
            <a:ext cx="8515554" cy="1754326"/>
          </a:xfrm>
          <a:prstGeom prst="rect">
            <a:avLst/>
          </a:prstGeom>
          <a:noFill/>
        </p:spPr>
        <p:txBody>
          <a:bodyPr wrap="square" lIns="91440" tIns="45720" rIns="91440" bIns="45720">
            <a:spAutoFit/>
          </a:bodyPr>
          <a:lstStyle/>
          <a:p>
            <a:pPr algn="ctr"/>
            <a:r>
              <a:rPr lang="it-IT" sz="5400" b="0" cap="none" spc="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MERCI POUR VOTRE ATTENTION</a:t>
            </a:r>
            <a:endParaRPr lang="it-IT" sz="5400" b="0" cap="none" spc="0" dirty="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2708920"/>
            <a:ext cx="2808312" cy="2361274"/>
          </a:xfrm>
          <a:prstGeom prst="rect">
            <a:avLst/>
          </a:prstGeom>
        </p:spPr>
      </p:pic>
      <p:sp>
        <p:nvSpPr>
          <p:cNvPr id="5" name="Rettangolo 4"/>
          <p:cNvSpPr/>
          <p:nvPr/>
        </p:nvSpPr>
        <p:spPr>
          <a:xfrm>
            <a:off x="3982569" y="5301208"/>
            <a:ext cx="4752528" cy="1384995"/>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t-IT" sz="2800" b="1" spc="150" dirty="0" smtClean="0">
                <a:ln w="11430"/>
                <a:solidFill>
                  <a:srgbClr val="F8F8F8"/>
                </a:solidFill>
                <a:effectLst>
                  <a:outerShdw blurRad="25400" algn="tl" rotWithShape="0">
                    <a:srgbClr val="000000">
                      <a:alpha val="43000"/>
                    </a:srgbClr>
                  </a:outerShdw>
                </a:effectLst>
              </a:rPr>
              <a:t>Giorgia </a:t>
            </a:r>
            <a:r>
              <a:rPr lang="it-IT" sz="2800" b="1" spc="150" dirty="0" err="1" smtClean="0">
                <a:ln w="11430"/>
                <a:solidFill>
                  <a:srgbClr val="F8F8F8"/>
                </a:solidFill>
                <a:effectLst>
                  <a:outerShdw blurRad="25400" algn="tl" rotWithShape="0">
                    <a:srgbClr val="000000">
                      <a:alpha val="43000"/>
                    </a:srgbClr>
                  </a:outerShdw>
                </a:effectLst>
              </a:rPr>
              <a:t>Catalini</a:t>
            </a:r>
            <a:r>
              <a:rPr lang="it-IT" sz="2800" b="1" spc="150" dirty="0" smtClean="0">
                <a:ln w="11430"/>
                <a:solidFill>
                  <a:srgbClr val="F8F8F8"/>
                </a:solidFill>
                <a:effectLst>
                  <a:outerShdw blurRad="25400" algn="tl" rotWithShape="0">
                    <a:srgbClr val="000000">
                      <a:alpha val="43000"/>
                    </a:srgbClr>
                  </a:outerShdw>
                </a:effectLst>
              </a:rPr>
              <a:t>, Alba </a:t>
            </a:r>
            <a:r>
              <a:rPr lang="it-IT" sz="2800" b="1" spc="150" dirty="0" err="1" smtClean="0">
                <a:ln w="11430"/>
                <a:solidFill>
                  <a:srgbClr val="F8F8F8"/>
                </a:solidFill>
                <a:effectLst>
                  <a:outerShdw blurRad="25400" algn="tl" rotWithShape="0">
                    <a:srgbClr val="000000">
                      <a:alpha val="43000"/>
                    </a:srgbClr>
                  </a:outerShdw>
                </a:effectLst>
              </a:rPr>
              <a:t>Mezini</a:t>
            </a:r>
            <a:r>
              <a:rPr lang="it-IT" sz="2800" b="1" spc="150" dirty="0" smtClean="0">
                <a:ln w="11430"/>
                <a:solidFill>
                  <a:srgbClr val="F8F8F8"/>
                </a:solidFill>
                <a:effectLst>
                  <a:outerShdw blurRad="25400" algn="tl" rotWithShape="0">
                    <a:srgbClr val="000000">
                      <a:alpha val="43000"/>
                    </a:srgbClr>
                  </a:outerShdw>
                </a:effectLst>
              </a:rPr>
              <a:t>, Valeria Priori- 4AL</a:t>
            </a:r>
            <a:endParaRPr lang="it-IT"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5370470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0172" y="332656"/>
            <a:ext cx="4824536" cy="3877985"/>
          </a:xfrm>
          <a:prstGeom prst="rect">
            <a:avLst/>
          </a:prstGeom>
        </p:spPr>
        <p:txBody>
          <a:bodyPr wrap="square">
            <a:spAutoFit/>
          </a:bodyPr>
          <a:lstStyle/>
          <a:p>
            <a:endParaRPr lang="fr-FR" sz="1600" dirty="0" smtClean="0"/>
          </a:p>
          <a:p>
            <a:r>
              <a:rPr lang="fr-FR" sz="1600" dirty="0" smtClean="0"/>
              <a:t>ECONOMIE</a:t>
            </a:r>
          </a:p>
          <a:p>
            <a:endParaRPr lang="fr-FR" sz="1600" dirty="0" smtClean="0">
              <a:latin typeface="+mj-lt"/>
            </a:endParaRPr>
          </a:p>
          <a:p>
            <a:r>
              <a:rPr lang="fr-FR" sz="1400" dirty="0" smtClean="0">
                <a:latin typeface="+mj-lt"/>
              </a:rPr>
              <a:t>Les secteurs économiques plus importants  dans la région sont: la pétrochimie, la construction aéronautique et </a:t>
            </a:r>
            <a:r>
              <a:rPr lang="fr-FR" sz="1400" dirty="0" smtClean="0">
                <a:latin typeface="+mj-lt"/>
              </a:rPr>
              <a:t>navale, </a:t>
            </a:r>
            <a:r>
              <a:rPr lang="fr-FR" sz="1400" dirty="0" smtClean="0">
                <a:latin typeface="+mj-lt"/>
              </a:rPr>
              <a:t>les industries agro-alimentaires et le </a:t>
            </a:r>
            <a:r>
              <a:rPr lang="fr-FR" sz="1400" b="1" dirty="0" smtClean="0">
                <a:effectLst>
                  <a:outerShdw blurRad="38100" dist="38100" dir="2700000" algn="tl">
                    <a:srgbClr val="000000">
                      <a:alpha val="43137"/>
                    </a:srgbClr>
                  </a:outerShdw>
                </a:effectLst>
                <a:latin typeface="+mj-lt"/>
              </a:rPr>
              <a:t>tourisme</a:t>
            </a:r>
            <a:r>
              <a:rPr lang="fr-FR" sz="1400" dirty="0" smtClean="0">
                <a:latin typeface="+mj-lt"/>
              </a:rPr>
              <a:t>. Avec près de 31 millions de touristes accueillis chaque année, le tourisme représente la source principale de l’économie régionale. </a:t>
            </a:r>
          </a:p>
          <a:p>
            <a:r>
              <a:rPr lang="fr-FR" sz="1400" b="1" dirty="0" smtClean="0">
                <a:effectLst>
                  <a:outerShdw blurRad="38100" dist="38100" dir="2700000" algn="tl">
                    <a:srgbClr val="000000">
                      <a:alpha val="43137"/>
                    </a:srgbClr>
                  </a:outerShdw>
                </a:effectLst>
                <a:latin typeface="+mj-lt"/>
              </a:rPr>
              <a:t>La  culture </a:t>
            </a:r>
            <a:r>
              <a:rPr lang="fr-FR" sz="1400" b="1" dirty="0" smtClean="0">
                <a:effectLst>
                  <a:outerShdw blurRad="38100" dist="38100" dir="2700000" algn="tl">
                    <a:srgbClr val="000000">
                      <a:alpha val="43137"/>
                    </a:srgbClr>
                  </a:outerShdw>
                </a:effectLst>
                <a:latin typeface="+mj-lt"/>
              </a:rPr>
              <a:t>de la </a:t>
            </a:r>
            <a:r>
              <a:rPr lang="fr-FR" sz="1400" b="1" dirty="0" smtClean="0">
                <a:effectLst>
                  <a:outerShdw blurRad="38100" dist="38100" dir="2700000" algn="tl">
                    <a:srgbClr val="000000">
                      <a:alpha val="43137"/>
                    </a:srgbClr>
                  </a:outerShdw>
                </a:effectLst>
                <a:latin typeface="+mj-lt"/>
              </a:rPr>
              <a:t>lavande </a:t>
            </a:r>
            <a:r>
              <a:rPr lang="fr-FR" sz="1400" dirty="0" smtClean="0">
                <a:latin typeface="+mj-lt"/>
              </a:rPr>
              <a:t>est aussi très </a:t>
            </a:r>
            <a:r>
              <a:rPr lang="fr-FR" sz="1400" dirty="0" smtClean="0">
                <a:latin typeface="+mj-lt"/>
              </a:rPr>
              <a:t>répandue </a:t>
            </a:r>
            <a:r>
              <a:rPr lang="fr-FR" sz="1400" dirty="0" smtClean="0">
                <a:latin typeface="+mj-lt"/>
              </a:rPr>
              <a:t>dans la région. Grâce à cette culture il y a la  production des </a:t>
            </a:r>
            <a:r>
              <a:rPr lang="fr-FR" sz="1400" dirty="0" smtClean="0">
                <a:latin typeface="+mj-lt"/>
              </a:rPr>
              <a:t>célèbres </a:t>
            </a:r>
            <a:r>
              <a:rPr lang="fr-FR" sz="1400" b="1" dirty="0" smtClean="0">
                <a:latin typeface="+mj-lt"/>
              </a:rPr>
              <a:t>parfums</a:t>
            </a:r>
            <a:r>
              <a:rPr lang="fr-FR" sz="1400" dirty="0" smtClean="0">
                <a:latin typeface="+mj-lt"/>
              </a:rPr>
              <a:t> </a:t>
            </a:r>
            <a:r>
              <a:rPr lang="fr-FR" sz="1400" dirty="0" smtClean="0">
                <a:latin typeface="+mj-lt"/>
              </a:rPr>
              <a:t>de Provence.   </a:t>
            </a:r>
          </a:p>
          <a:p>
            <a:r>
              <a:rPr lang="fr-FR" sz="1400" dirty="0" smtClean="0">
                <a:latin typeface="+mj-lt"/>
              </a:rPr>
              <a:t>Arbre sacré, vénéré dans toute la Provence, l'</a:t>
            </a:r>
            <a:r>
              <a:rPr lang="fr-FR" sz="1400" b="1" dirty="0" smtClean="0">
                <a:effectLst>
                  <a:outerShdw blurRad="38100" dist="38100" dir="2700000" algn="tl">
                    <a:srgbClr val="000000">
                      <a:alpha val="43137"/>
                    </a:srgbClr>
                  </a:outerShdw>
                </a:effectLst>
                <a:latin typeface="+mj-lt"/>
              </a:rPr>
              <a:t>olivier </a:t>
            </a:r>
            <a:r>
              <a:rPr lang="fr-FR" sz="1400" dirty="0" smtClean="0">
                <a:latin typeface="+mj-lt"/>
              </a:rPr>
              <a:t>est un des éléments les plus typiques du paysage et de la culture </a:t>
            </a:r>
            <a:r>
              <a:rPr lang="fr-FR" sz="1400" dirty="0" smtClean="0">
                <a:latin typeface="+mj-lt"/>
              </a:rPr>
              <a:t>provençale. Il est </a:t>
            </a:r>
            <a:r>
              <a:rPr lang="fr-FR" sz="1400" dirty="0" smtClean="0">
                <a:latin typeface="+mj-lt"/>
              </a:rPr>
              <a:t>très important pour la production </a:t>
            </a:r>
            <a:r>
              <a:rPr lang="fr-FR" sz="1400" dirty="0" smtClean="0">
                <a:latin typeface="+mj-lt"/>
              </a:rPr>
              <a:t>d’huile </a:t>
            </a:r>
            <a:r>
              <a:rPr lang="fr-FR" sz="1400" dirty="0" smtClean="0">
                <a:latin typeface="+mj-lt"/>
              </a:rPr>
              <a:t>d’olive</a:t>
            </a:r>
            <a:r>
              <a:rPr lang="fr-FR" sz="1600" dirty="0" smtClean="0">
                <a:latin typeface="+mj-lt"/>
              </a:rPr>
              <a:t>. </a:t>
            </a:r>
            <a:endParaRPr lang="fr-FR" sz="1600" dirty="0">
              <a:latin typeface="+mj-lt"/>
            </a:endParaRPr>
          </a:p>
        </p:txBody>
      </p:sp>
      <p:pic>
        <p:nvPicPr>
          <p:cNvPr id="6" name="Immagin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98506" y="804759"/>
            <a:ext cx="3888432" cy="1340839"/>
          </a:xfrm>
          <a:prstGeom prst="rect">
            <a:avLst/>
          </a:prstGeom>
          <a:ln>
            <a:noFill/>
          </a:ln>
          <a:effectLst>
            <a:softEdge rad="112500"/>
          </a:effectLst>
        </p:spPr>
      </p:pic>
      <p:pic>
        <p:nvPicPr>
          <p:cNvPr id="7" name="Immagin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3821" y="2407418"/>
            <a:ext cx="3677802" cy="2451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69565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908720"/>
            <a:ext cx="4824536" cy="3570208"/>
          </a:xfrm>
          <a:prstGeom prst="rect">
            <a:avLst/>
          </a:prstGeom>
        </p:spPr>
        <p:txBody>
          <a:bodyPr wrap="square">
            <a:spAutoFit/>
          </a:bodyPr>
          <a:lstStyle/>
          <a:p>
            <a:r>
              <a:rPr lang="fr-FR" dirty="0" smtClean="0"/>
              <a:t>LE PATRIMOINE NATUREL </a:t>
            </a:r>
          </a:p>
          <a:p>
            <a:endParaRPr lang="fr-FR" sz="1600" dirty="0" smtClean="0">
              <a:latin typeface="+mj-lt"/>
            </a:endParaRPr>
          </a:p>
          <a:p>
            <a:r>
              <a:rPr lang="fr-FR" sz="1600" dirty="0" smtClean="0">
                <a:latin typeface="+mj-lt"/>
              </a:rPr>
              <a:t>Provence-Alpes-Côte d'Azur est la région métropolitaine de France la mieux dotée en espèces animales et végétales. Les territoires jouissent d'un patrimoine naturel, culturel et paysager remarquable et d'une grande diversité. </a:t>
            </a:r>
            <a:endParaRPr lang="fr-FR" sz="1600" dirty="0" smtClean="0">
              <a:latin typeface="+mj-lt"/>
            </a:endParaRPr>
          </a:p>
          <a:p>
            <a:r>
              <a:rPr lang="fr-FR" sz="1600" dirty="0" smtClean="0">
                <a:latin typeface="+mj-lt"/>
              </a:rPr>
              <a:t>Il y a </a:t>
            </a:r>
            <a:r>
              <a:rPr lang="fr-FR" sz="1600" dirty="0" smtClean="0">
                <a:latin typeface="+mj-lt"/>
              </a:rPr>
              <a:t>six </a:t>
            </a:r>
            <a:r>
              <a:rPr lang="fr-FR" sz="1600" dirty="0" smtClean="0">
                <a:latin typeface="+mj-lt"/>
              </a:rPr>
              <a:t>parcs naturels. Chaque année, ils attirent deux millions de visiteurs. </a:t>
            </a:r>
            <a:r>
              <a:rPr lang="fr-FR" sz="1600" dirty="0" smtClean="0">
                <a:latin typeface="+mj-lt"/>
              </a:rPr>
              <a:t>Le </a:t>
            </a:r>
            <a:r>
              <a:rPr lang="fr-FR" sz="1600" b="1" dirty="0" smtClean="0">
                <a:effectLst>
                  <a:outerShdw blurRad="38100" dist="38100" dir="2700000" algn="tl">
                    <a:srgbClr val="000000">
                      <a:alpha val="43137"/>
                    </a:srgbClr>
                  </a:outerShdw>
                </a:effectLst>
                <a:latin typeface="+mj-lt"/>
              </a:rPr>
              <a:t>Parc naturel régional de </a:t>
            </a:r>
            <a:r>
              <a:rPr lang="fr-FR" sz="1600" b="1" dirty="0" smtClean="0">
                <a:effectLst>
                  <a:outerShdw blurRad="38100" dist="38100" dir="2700000" algn="tl">
                    <a:srgbClr val="000000">
                      <a:alpha val="43137"/>
                    </a:srgbClr>
                  </a:outerShdw>
                </a:effectLst>
                <a:latin typeface="+mj-lt"/>
              </a:rPr>
              <a:t>Camargue </a:t>
            </a:r>
            <a:r>
              <a:rPr lang="fr-FR" sz="1600" dirty="0" smtClean="0">
                <a:effectLst>
                  <a:outerShdw blurRad="38100" dist="38100" dir="2700000" algn="tl">
                    <a:srgbClr val="000000">
                      <a:alpha val="43137"/>
                    </a:srgbClr>
                  </a:outerShdw>
                </a:effectLst>
                <a:latin typeface="+mj-lt"/>
              </a:rPr>
              <a:t>est le premier parc naturel régional de PACA</a:t>
            </a:r>
            <a:r>
              <a:rPr lang="fr-FR" sz="1600" b="1" dirty="0" smtClean="0">
                <a:effectLst>
                  <a:outerShdw blurRad="38100" dist="38100" dir="2700000" algn="tl">
                    <a:srgbClr val="000000">
                      <a:alpha val="43137"/>
                    </a:srgbClr>
                  </a:outerShdw>
                </a:effectLst>
                <a:latin typeface="+mj-lt"/>
              </a:rPr>
              <a:t>. </a:t>
            </a:r>
          </a:p>
          <a:p>
            <a:r>
              <a:rPr lang="fr-FR" sz="1600" b="1" dirty="0" smtClean="0">
                <a:effectLst>
                  <a:outerShdw blurRad="38100" dist="38100" dir="2700000" algn="tl">
                    <a:srgbClr val="000000">
                      <a:alpha val="43137"/>
                    </a:srgbClr>
                  </a:outerShdw>
                </a:effectLst>
                <a:latin typeface="+mj-lt"/>
              </a:rPr>
              <a:t>Il est célèbre pour ses chevaux et ses taureaux  sauvages, ses hérons cendrés.</a:t>
            </a:r>
            <a:endParaRPr lang="it-IT" sz="1600" b="1" dirty="0">
              <a:effectLst>
                <a:outerShdw blurRad="38100" dist="38100" dir="2700000" algn="tl">
                  <a:srgbClr val="000000">
                    <a:alpha val="43137"/>
                  </a:srgbClr>
                </a:outerShdw>
              </a:effectLst>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8064" y="260648"/>
            <a:ext cx="3806551" cy="2520352"/>
          </a:xfrm>
          <a:prstGeom prst="rect">
            <a:avLst/>
          </a:prstGeom>
          <a:ln>
            <a:noFill/>
          </a:ln>
          <a:effectLst>
            <a:softEdge rad="112500"/>
          </a:effectLst>
        </p:spPr>
      </p:pic>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90272" y="3017803"/>
            <a:ext cx="3922134" cy="2108147"/>
          </a:xfrm>
          <a:prstGeom prst="rect">
            <a:avLst/>
          </a:prstGeom>
          <a:ln>
            <a:noFill/>
          </a:ln>
          <a:effectLst>
            <a:softEdge rad="112500"/>
          </a:effectLst>
        </p:spPr>
      </p:pic>
    </p:spTree>
    <p:extLst>
      <p:ext uri="{BB962C8B-B14F-4D97-AF65-F5344CB8AC3E}">
        <p14:creationId xmlns:p14="http://schemas.microsoft.com/office/powerpoint/2010/main" xmlns="" val="357678441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22" y="908720"/>
            <a:ext cx="4536504" cy="2893100"/>
          </a:xfrm>
          <a:prstGeom prst="rect">
            <a:avLst/>
          </a:prstGeom>
        </p:spPr>
        <p:txBody>
          <a:bodyPr wrap="square">
            <a:spAutoFit/>
          </a:bodyPr>
          <a:lstStyle/>
          <a:p>
            <a:r>
              <a:rPr lang="fr-FR" dirty="0" smtClean="0"/>
              <a:t>LES LIEUX À VISITER: </a:t>
            </a:r>
          </a:p>
          <a:p>
            <a:endParaRPr lang="fr-FR" dirty="0" smtClean="0"/>
          </a:p>
          <a:p>
            <a:pPr marL="285750" indent="-285750">
              <a:buFont typeface="Arial" pitchFamily="34" charset="0"/>
              <a:buChar char="•"/>
            </a:pPr>
            <a:r>
              <a:rPr lang="fr-FR" sz="1600" dirty="0" smtClean="0">
                <a:latin typeface="+mj-lt"/>
              </a:rPr>
              <a:t>La </a:t>
            </a:r>
            <a:r>
              <a:rPr lang="fr-FR" sz="1600" b="1" dirty="0" smtClean="0">
                <a:effectLst>
                  <a:outerShdw blurRad="38100" dist="38100" dir="2700000" algn="tl">
                    <a:srgbClr val="000000">
                      <a:alpha val="43137"/>
                    </a:srgbClr>
                  </a:outerShdw>
                </a:effectLst>
                <a:latin typeface="+mj-lt"/>
              </a:rPr>
              <a:t>promenade des Anglais </a:t>
            </a:r>
            <a:r>
              <a:rPr lang="fr-FR" sz="1600" dirty="0" smtClean="0">
                <a:latin typeface="+mj-lt"/>
              </a:rPr>
              <a:t>est une avenue longeant le bord de mer (baie des Anges), à </a:t>
            </a:r>
            <a:r>
              <a:rPr lang="fr-FR" sz="1600" b="1" dirty="0" smtClean="0">
                <a:latin typeface="+mj-lt"/>
              </a:rPr>
              <a:t>Nice</a:t>
            </a:r>
            <a:r>
              <a:rPr lang="fr-FR" sz="1600" dirty="0" smtClean="0">
                <a:latin typeface="+mj-lt"/>
              </a:rPr>
              <a:t>. De nos jours, la promenade des Anglais est un des lieux de visite incontournables à Nice. Outre des manifestations nombreuses (</a:t>
            </a:r>
            <a:r>
              <a:rPr lang="fr-FR" sz="1600" b="1" dirty="0" smtClean="0">
                <a:latin typeface="+mj-lt"/>
              </a:rPr>
              <a:t>Carnaval de Nice</a:t>
            </a:r>
            <a:r>
              <a:rPr lang="fr-FR" sz="1600" dirty="0" smtClean="0">
                <a:latin typeface="+mj-lt"/>
              </a:rPr>
              <a:t>, batailles de fleurs, etc.), la promenade était    réputée pour ses « chaises bleues » et ses pergolas</a:t>
            </a:r>
            <a:r>
              <a:rPr lang="fr-FR" dirty="0" smtClean="0"/>
              <a:t>.</a:t>
            </a:r>
            <a:endParaRPr lang="fr-FR"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38969" y="332656"/>
            <a:ext cx="4352483" cy="2448272"/>
          </a:xfrm>
          <a:prstGeom prst="rect">
            <a:avLst/>
          </a:prstGeom>
          <a:ln>
            <a:noFill/>
          </a:ln>
          <a:effectLst>
            <a:softEdge rad="112500"/>
          </a:effectLst>
        </p:spPr>
      </p:pic>
      <p:pic>
        <p:nvPicPr>
          <p:cNvPr id="5"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40152" y="2906186"/>
            <a:ext cx="2716620" cy="3072092"/>
          </a:xfrm>
          <a:prstGeom prst="rect">
            <a:avLst/>
          </a:prstGeom>
          <a:ln>
            <a:noFill/>
          </a:ln>
          <a:effectLst>
            <a:softEdge rad="112500"/>
          </a:effectLst>
        </p:spPr>
      </p:pic>
    </p:spTree>
    <p:extLst>
      <p:ext uri="{BB962C8B-B14F-4D97-AF65-F5344CB8AC3E}">
        <p14:creationId xmlns:p14="http://schemas.microsoft.com/office/powerpoint/2010/main" xmlns="" val="9128731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08720"/>
            <a:ext cx="4510321" cy="1754326"/>
          </a:xfrm>
          <a:prstGeom prst="rect">
            <a:avLst/>
          </a:prstGeom>
        </p:spPr>
        <p:txBody>
          <a:bodyPr wrap="square">
            <a:spAutoFit/>
          </a:bodyPr>
          <a:lstStyle/>
          <a:p>
            <a:pPr marL="285750" indent="-285750">
              <a:buFont typeface="Arial" pitchFamily="34" charset="0"/>
              <a:buChar char="•"/>
            </a:pPr>
            <a:r>
              <a:rPr lang="fr-FR" dirty="0" smtClean="0">
                <a:latin typeface="+mj-lt"/>
              </a:rPr>
              <a:t>Le </a:t>
            </a:r>
            <a:r>
              <a:rPr lang="fr-FR" b="1" dirty="0" smtClean="0">
                <a:effectLst>
                  <a:outerShdw blurRad="38100" dist="38100" dir="2700000" algn="tl">
                    <a:srgbClr val="000000">
                      <a:alpha val="43137"/>
                    </a:srgbClr>
                  </a:outerShdw>
                </a:effectLst>
                <a:latin typeface="+mj-lt"/>
              </a:rPr>
              <a:t>palais des Papes </a:t>
            </a:r>
            <a:r>
              <a:rPr lang="fr-FR" dirty="0" smtClean="0">
                <a:latin typeface="+mj-lt"/>
              </a:rPr>
              <a:t>est un palais gothique, construit </a:t>
            </a:r>
            <a:r>
              <a:rPr lang="fr-FR" dirty="0" err="1" smtClean="0">
                <a:latin typeface="+mj-lt"/>
              </a:rPr>
              <a:t>auMoyen</a:t>
            </a:r>
            <a:r>
              <a:rPr lang="fr-FR" dirty="0" smtClean="0">
                <a:latin typeface="+mj-lt"/>
              </a:rPr>
              <a:t> Age à</a:t>
            </a:r>
            <a:r>
              <a:rPr lang="fr-FR" b="1" dirty="0" smtClean="0">
                <a:latin typeface="+mj-lt"/>
              </a:rPr>
              <a:t> Avignon</a:t>
            </a:r>
            <a:r>
              <a:rPr lang="fr-FR" dirty="0" smtClean="0">
                <a:latin typeface="+mj-lt"/>
              </a:rPr>
              <a:t>. </a:t>
            </a:r>
            <a:r>
              <a:rPr lang="fr-FR" dirty="0" smtClean="0">
                <a:latin typeface="+mj-lt"/>
              </a:rPr>
              <a:t>Le palais a été </a:t>
            </a:r>
            <a:r>
              <a:rPr lang="fr-FR" dirty="0" smtClean="0">
                <a:latin typeface="+mj-lt"/>
              </a:rPr>
              <a:t>la </a:t>
            </a:r>
            <a:r>
              <a:rPr lang="fr-FR" dirty="0" smtClean="0">
                <a:latin typeface="+mj-lt"/>
              </a:rPr>
              <a:t>résidence </a:t>
            </a:r>
            <a:r>
              <a:rPr lang="fr-FR" dirty="0" smtClean="0">
                <a:latin typeface="+mj-lt"/>
              </a:rPr>
              <a:t>des papes pendant </a:t>
            </a:r>
            <a:r>
              <a:rPr lang="fr-FR" dirty="0" smtClean="0">
                <a:latin typeface="+mj-lt"/>
              </a:rPr>
              <a:t>la Captivité d'Avignon (XIVe siècle, siège de la chrétienté d'Occident).</a:t>
            </a:r>
            <a:endParaRPr lang="it-IT" dirty="0">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61841" y="908720"/>
            <a:ext cx="4071271" cy="1656267"/>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7624" y="2996952"/>
            <a:ext cx="6403954" cy="3266017"/>
          </a:xfrm>
          <a:prstGeom prst="rect">
            <a:avLst/>
          </a:prstGeom>
          <a:ln>
            <a:noFill/>
          </a:ln>
          <a:effectLst>
            <a:softEdge rad="112500"/>
          </a:effectLst>
        </p:spPr>
      </p:pic>
    </p:spTree>
    <p:extLst>
      <p:ext uri="{BB962C8B-B14F-4D97-AF65-F5344CB8AC3E}">
        <p14:creationId xmlns:p14="http://schemas.microsoft.com/office/powerpoint/2010/main" xmlns="" val="1209411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972490"/>
            <a:ext cx="4572000" cy="2031325"/>
          </a:xfrm>
          <a:prstGeom prst="rect">
            <a:avLst/>
          </a:prstGeom>
        </p:spPr>
        <p:txBody>
          <a:bodyPr>
            <a:spAutoFit/>
          </a:bodyPr>
          <a:lstStyle/>
          <a:p>
            <a:pPr marL="285750" indent="-285750">
              <a:buFont typeface="Arial" pitchFamily="34" charset="0"/>
              <a:buChar char="•"/>
            </a:pPr>
            <a:r>
              <a:rPr lang="fr-FR" dirty="0" smtClean="0">
                <a:latin typeface="+mj-lt"/>
              </a:rPr>
              <a:t>Le </a:t>
            </a:r>
            <a:r>
              <a:rPr lang="fr-FR" b="1" dirty="0" smtClean="0">
                <a:latin typeface="+mj-lt"/>
              </a:rPr>
              <a:t>Palais des festivals </a:t>
            </a:r>
            <a:r>
              <a:rPr lang="fr-FR" dirty="0" smtClean="0">
                <a:latin typeface="+mj-lt"/>
              </a:rPr>
              <a:t>et des congrès de </a:t>
            </a:r>
            <a:r>
              <a:rPr lang="fr-FR" b="1" dirty="0" smtClean="0">
                <a:latin typeface="+mj-lt"/>
              </a:rPr>
              <a:t>Cannes</a:t>
            </a:r>
            <a:r>
              <a:rPr lang="fr-FR" dirty="0" smtClean="0">
                <a:latin typeface="+mj-lt"/>
              </a:rPr>
              <a:t> est un ensemble de bâtiments qui accueille toute l'année des événements et des manifestations d'envergure régionale, nationale et </a:t>
            </a:r>
            <a:r>
              <a:rPr lang="fr-FR" dirty="0" smtClean="0">
                <a:latin typeface="+mj-lt"/>
              </a:rPr>
              <a:t>internationale.</a:t>
            </a:r>
            <a:endParaRPr lang="it-IT" dirty="0">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4008" y="592234"/>
            <a:ext cx="4265791" cy="2808312"/>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3400546"/>
            <a:ext cx="4896544" cy="3221926"/>
          </a:xfrm>
          <a:prstGeom prst="rect">
            <a:avLst/>
          </a:prstGeom>
          <a:ln>
            <a:noFill/>
          </a:ln>
          <a:effectLst>
            <a:softEdge rad="112500"/>
          </a:effectLst>
        </p:spPr>
      </p:pic>
    </p:spTree>
    <p:extLst>
      <p:ext uri="{BB962C8B-B14F-4D97-AF65-F5344CB8AC3E}">
        <p14:creationId xmlns:p14="http://schemas.microsoft.com/office/powerpoint/2010/main" xmlns="" val="3118119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7" y="978695"/>
            <a:ext cx="4824536" cy="2308324"/>
          </a:xfrm>
          <a:prstGeom prst="rect">
            <a:avLst/>
          </a:prstGeom>
        </p:spPr>
        <p:txBody>
          <a:bodyPr wrap="square">
            <a:spAutoFit/>
          </a:bodyPr>
          <a:lstStyle/>
          <a:p>
            <a:r>
              <a:rPr lang="fr-FR" dirty="0" smtClean="0">
                <a:latin typeface="+mj-lt"/>
              </a:rPr>
              <a:t>En ce qui concerne </a:t>
            </a:r>
            <a:r>
              <a:rPr lang="fr-FR" b="1" dirty="0" smtClean="0">
                <a:effectLst>
                  <a:outerShdw blurRad="38100" dist="38100" dir="2700000" algn="tl">
                    <a:srgbClr val="000000">
                      <a:alpha val="43137"/>
                    </a:srgbClr>
                  </a:outerShdw>
                </a:effectLst>
                <a:latin typeface="+mj-lt"/>
              </a:rPr>
              <a:t>les produits </a:t>
            </a:r>
            <a:r>
              <a:rPr lang="fr-FR" b="1" dirty="0" smtClean="0">
                <a:effectLst>
                  <a:outerShdw blurRad="38100" dist="38100" dir="2700000" algn="tl">
                    <a:srgbClr val="000000">
                      <a:alpha val="43137"/>
                    </a:srgbClr>
                  </a:outerShdw>
                </a:effectLst>
                <a:latin typeface="+mj-lt"/>
              </a:rPr>
              <a:t>typiques </a:t>
            </a:r>
            <a:r>
              <a:rPr lang="fr-FR" dirty="0" smtClean="0">
                <a:latin typeface="+mj-lt"/>
              </a:rPr>
              <a:t>de cette région, on trouve : </a:t>
            </a:r>
          </a:p>
          <a:p>
            <a:endParaRPr lang="fr-FR" dirty="0" smtClean="0">
              <a:latin typeface="+mj-lt"/>
            </a:endParaRPr>
          </a:p>
          <a:p>
            <a:pPr marL="285750" indent="-285750">
              <a:buFont typeface="Arial" pitchFamily="34" charset="0"/>
              <a:buChar char="•"/>
            </a:pPr>
            <a:r>
              <a:rPr lang="fr-FR" b="1" dirty="0" smtClean="0">
                <a:effectLst>
                  <a:outerShdw blurRad="38100" dist="38100" dir="2700000" algn="tl">
                    <a:srgbClr val="000000">
                      <a:alpha val="43137"/>
                    </a:srgbClr>
                  </a:outerShdw>
                </a:effectLst>
                <a:latin typeface="+mj-lt"/>
              </a:rPr>
              <a:t>Le savon de Marseille </a:t>
            </a:r>
            <a:r>
              <a:rPr lang="fr-FR" dirty="0" smtClean="0">
                <a:latin typeface="+mj-lt"/>
              </a:rPr>
              <a:t>est un type de savon résultant de la saponification d'un mélange d'huiles essentiellement végétales par la soude.</a:t>
            </a:r>
          </a:p>
          <a:p>
            <a:endParaRPr lang="fr-FR" dirty="0">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361" y="3501008"/>
            <a:ext cx="4320480" cy="2880320"/>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76056" y="260648"/>
            <a:ext cx="3888432" cy="3888432"/>
          </a:xfrm>
          <a:prstGeom prst="rect">
            <a:avLst/>
          </a:prstGeom>
          <a:ln>
            <a:noFill/>
          </a:ln>
          <a:effectLst>
            <a:softEdge rad="112500"/>
          </a:effectLst>
        </p:spPr>
      </p:pic>
    </p:spTree>
    <p:extLst>
      <p:ext uri="{BB962C8B-B14F-4D97-AF65-F5344CB8AC3E}">
        <p14:creationId xmlns:p14="http://schemas.microsoft.com/office/powerpoint/2010/main" xmlns="" val="410716775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43573"/>
            <a:ext cx="4572000" cy="2585323"/>
          </a:xfrm>
          <a:prstGeom prst="rect">
            <a:avLst/>
          </a:prstGeom>
        </p:spPr>
        <p:txBody>
          <a:bodyPr>
            <a:spAutoFit/>
          </a:bodyPr>
          <a:lstStyle/>
          <a:p>
            <a:pPr marL="285750" indent="-285750">
              <a:buFont typeface="Arial" pitchFamily="34" charset="0"/>
              <a:buChar char="•"/>
            </a:pPr>
            <a:r>
              <a:rPr lang="fr-FR" dirty="0" smtClean="0">
                <a:latin typeface="+mj-lt"/>
              </a:rPr>
              <a:t>En outre, </a:t>
            </a:r>
            <a:r>
              <a:rPr lang="fr-FR" b="1" dirty="0" smtClean="0">
                <a:effectLst>
                  <a:outerShdw blurRad="38100" dist="38100" dir="2700000" algn="tl">
                    <a:srgbClr val="000000">
                      <a:alpha val="43137"/>
                    </a:srgbClr>
                  </a:outerShdw>
                </a:effectLst>
                <a:latin typeface="+mj-lt"/>
              </a:rPr>
              <a:t>les </a:t>
            </a:r>
            <a:r>
              <a:rPr lang="fr-FR" b="1" dirty="0" smtClean="0">
                <a:effectLst>
                  <a:outerShdw blurRad="38100" dist="38100" dir="2700000" algn="tl">
                    <a:srgbClr val="000000">
                      <a:alpha val="43137"/>
                    </a:srgbClr>
                  </a:outerShdw>
                </a:effectLst>
                <a:latin typeface="+mj-lt"/>
              </a:rPr>
              <a:t>santons de Provence</a:t>
            </a:r>
            <a:r>
              <a:rPr lang="fr-FR" dirty="0" smtClean="0">
                <a:latin typeface="+mj-lt"/>
              </a:rPr>
              <a:t> sont de petites figurines en argile, très colorées, représentant, dans la crèche de Noël, la scène de la nativité, les Rois Mages et les bergers, ainsi que toute une série de petits personnages, figurant les habitants d’un village provençal et leurs métiers traditionnels. </a:t>
            </a:r>
            <a:endParaRPr lang="fr-FR" dirty="0">
              <a:latin typeface="+mj-lt"/>
            </a:endParaRPr>
          </a:p>
        </p:txBody>
      </p:sp>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3520" y="943573"/>
            <a:ext cx="4179168" cy="2985120"/>
          </a:xfrm>
          <a:prstGeom prst="rect">
            <a:avLst/>
          </a:prstGeom>
          <a:ln>
            <a:noFill/>
          </a:ln>
          <a:effectLst>
            <a:softEdge rad="112500"/>
          </a:effectLst>
        </p:spPr>
      </p:pic>
    </p:spTree>
    <p:extLst>
      <p:ext uri="{BB962C8B-B14F-4D97-AF65-F5344CB8AC3E}">
        <p14:creationId xmlns:p14="http://schemas.microsoft.com/office/powerpoint/2010/main" xmlns="" val="35291905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1721" y="764704"/>
            <a:ext cx="4464496" cy="3170099"/>
          </a:xfrm>
          <a:prstGeom prst="rect">
            <a:avLst/>
          </a:prstGeom>
        </p:spPr>
        <p:txBody>
          <a:bodyPr wrap="square">
            <a:spAutoFit/>
          </a:bodyPr>
          <a:lstStyle/>
          <a:p>
            <a:r>
              <a:rPr lang="fr-FR" sz="2000" dirty="0" smtClean="0">
                <a:latin typeface="+mj-lt"/>
              </a:rPr>
              <a:t>Un des sports </a:t>
            </a:r>
            <a:r>
              <a:rPr lang="fr-FR" sz="2000" dirty="0" smtClean="0">
                <a:latin typeface="+mj-lt"/>
              </a:rPr>
              <a:t>les plus </a:t>
            </a:r>
            <a:r>
              <a:rPr lang="fr-FR" sz="2000" dirty="0" smtClean="0">
                <a:latin typeface="+mj-lt"/>
              </a:rPr>
              <a:t>populaires dans la région est </a:t>
            </a:r>
            <a:r>
              <a:rPr lang="fr-FR" sz="2000" b="1" dirty="0" smtClean="0">
                <a:effectLst>
                  <a:outerShdw blurRad="38100" dist="38100" dir="2700000" algn="tl">
                    <a:srgbClr val="000000">
                      <a:alpha val="43137"/>
                    </a:srgbClr>
                  </a:outerShdw>
                </a:effectLst>
                <a:latin typeface="+mj-lt"/>
              </a:rPr>
              <a:t>la pétanque</a:t>
            </a:r>
            <a:r>
              <a:rPr lang="fr-FR" sz="2000" dirty="0" smtClean="0">
                <a:latin typeface="+mj-lt"/>
              </a:rPr>
              <a:t>. </a:t>
            </a:r>
          </a:p>
          <a:p>
            <a:r>
              <a:rPr lang="fr-FR" sz="2000" dirty="0" smtClean="0">
                <a:latin typeface="+mj-lt"/>
              </a:rPr>
              <a:t>La pétanque est un jeu de boules, </a:t>
            </a:r>
            <a:r>
              <a:rPr lang="fr-FR" sz="2000" dirty="0" smtClean="0">
                <a:latin typeface="+mj-lt"/>
              </a:rPr>
              <a:t>avec des règles particulières, typiques de cette région. </a:t>
            </a:r>
            <a:r>
              <a:rPr lang="fr-FR" sz="2000" dirty="0" smtClean="0">
                <a:latin typeface="+mj-lt"/>
              </a:rPr>
              <a:t>Marseille accueille chaque année le Mondial </a:t>
            </a:r>
            <a:r>
              <a:rPr lang="fr-FR" sz="2000" dirty="0" smtClean="0">
                <a:latin typeface="+mj-lt"/>
              </a:rPr>
              <a:t>« la Marseillaise » </a:t>
            </a:r>
            <a:r>
              <a:rPr lang="fr-FR" sz="2000" dirty="0" smtClean="0">
                <a:latin typeface="+mj-lt"/>
              </a:rPr>
              <a:t>qui en est une des plus importantes compétitions.</a:t>
            </a:r>
          </a:p>
          <a:p>
            <a:endParaRPr lang="fr-FR" sz="2000" dirty="0">
              <a:latin typeface="+mj-lt"/>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6176" y="187955"/>
            <a:ext cx="2700300" cy="3600400"/>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3789040"/>
            <a:ext cx="5905500" cy="2857500"/>
          </a:xfrm>
          <a:prstGeom prst="rect">
            <a:avLst/>
          </a:prstGeom>
          <a:ln>
            <a:noFill/>
          </a:ln>
          <a:effectLst>
            <a:softEdge rad="112500"/>
          </a:effectLst>
        </p:spPr>
      </p:pic>
    </p:spTree>
    <p:extLst>
      <p:ext uri="{BB962C8B-B14F-4D97-AF65-F5344CB8AC3E}">
        <p14:creationId xmlns:p14="http://schemas.microsoft.com/office/powerpoint/2010/main" xmlns="" val="206422695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115</TotalTime>
  <Words>706</Words>
  <Application>Microsoft Office PowerPoint</Application>
  <PresentationFormat>Presentazione su schermo (4:3)</PresentationFormat>
  <Paragraphs>40</Paragraphs>
  <Slides>12</Slides>
  <Notes>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Executive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pc</dc:creator>
  <cp:lastModifiedBy>CapoFantasma97</cp:lastModifiedBy>
  <cp:revision>47</cp:revision>
  <dcterms:created xsi:type="dcterms:W3CDTF">2015-12-04T20:20:48Z</dcterms:created>
  <dcterms:modified xsi:type="dcterms:W3CDTF">2015-12-07T10:14:37Z</dcterms:modified>
</cp:coreProperties>
</file>