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59" r:id="rId5"/>
    <p:sldId id="260" r:id="rId6"/>
    <p:sldId id="261" r:id="rId7"/>
    <p:sldId id="262" r:id="rId8"/>
    <p:sldId id="267" r:id="rId9"/>
    <p:sldId id="268" r:id="rId10"/>
    <p:sldId id="265" r:id="rId11"/>
    <p:sldId id="263" r:id="rId12"/>
    <p:sldId id="266" r:id="rId13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2" y="-114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Immagin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Immagin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it-IT"/>
              <a:t>Fate clic per modificare il formato del testo del titolo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it-IT"/>
              <a:t>Fate clic per modificare il formato del testo della struttura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it-IT"/>
              <a:t>Secondo livello struttura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it-IT"/>
              <a:t>Terzo livello struttura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it-IT"/>
              <a:t>Quarto livello struttura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it-IT"/>
              <a:t>Quinto livello struttura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it-IT"/>
              <a:t>Sesto livello struttura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it-IT"/>
              <a:t>Settimo livello struttura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it-IT" sz="1400"/>
              <a:t>&lt;data/ora&gt;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it-IT" sz="1400"/>
              <a:t>&lt;piè di pagina&gt;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fld id="{C193CEE7-D228-48D5-91D5-F526AE273105}" type="slidenum">
              <a:rPr lang="it-IT" sz="1400"/>
              <a:pPr algn="r"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253966" y="301320"/>
            <a:ext cx="964413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it-IT" sz="5400" dirty="0" err="1" smtClean="0">
                <a:solidFill>
                  <a:srgbClr val="000000"/>
                </a:solidFill>
                <a:latin typeface="Kristen ITC"/>
              </a:rPr>
              <a:t>Nord-Pas-De-Calais-Picardie</a:t>
            </a:r>
            <a:endParaRPr/>
          </a:p>
        </p:txBody>
      </p:sp>
      <p:pic>
        <p:nvPicPr>
          <p:cNvPr id="40" name="Immagine 3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68000"/>
            <a:ext cx="10080000" cy="619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it-IT"/>
              <a:t>Gastronomie</a:t>
            </a:r>
            <a:endParaRPr/>
          </a:p>
        </p:txBody>
      </p:sp>
      <p:sp>
        <p:nvSpPr>
          <p:cNvPr id="46" name="TextShape 2"/>
          <p:cNvSpPr txBox="1"/>
          <p:nvPr/>
        </p:nvSpPr>
        <p:spPr>
          <a:xfrm>
            <a:off x="504000" y="1769040"/>
            <a:ext cx="4426560" cy="49892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it-IT" dirty="0" err="1">
                <a:latin typeface="Arial"/>
              </a:rPr>
              <a:t>Des</a:t>
            </a:r>
            <a:r>
              <a:rPr lang="it-IT" dirty="0">
                <a:latin typeface="Arial"/>
              </a:rPr>
              <a:t> </a:t>
            </a:r>
            <a:r>
              <a:rPr lang="it-IT" dirty="0" err="1">
                <a:latin typeface="Arial"/>
              </a:rPr>
              <a:t>spécialités</a:t>
            </a:r>
            <a:r>
              <a:rPr lang="it-IT" dirty="0">
                <a:latin typeface="Arial"/>
              </a:rPr>
              <a:t> </a:t>
            </a:r>
            <a:r>
              <a:rPr lang="it-IT" dirty="0" err="1">
                <a:latin typeface="Arial"/>
              </a:rPr>
              <a:t>régionales</a:t>
            </a:r>
            <a:r>
              <a:rPr lang="it-IT" dirty="0">
                <a:latin typeface="Arial"/>
              </a:rPr>
              <a:t> </a:t>
            </a:r>
            <a:r>
              <a:rPr lang="it-IT" dirty="0" err="1">
                <a:latin typeface="Arial"/>
              </a:rPr>
              <a:t>sont</a:t>
            </a:r>
            <a:r>
              <a:rPr lang="it-IT" dirty="0">
                <a:latin typeface="Arial"/>
              </a:rPr>
              <a:t> </a:t>
            </a:r>
            <a:r>
              <a:rPr lang="it-IT" dirty="0" err="1">
                <a:latin typeface="Arial"/>
              </a:rPr>
              <a:t>les</a:t>
            </a:r>
            <a:r>
              <a:rPr lang="it-IT" dirty="0">
                <a:latin typeface="Arial"/>
              </a:rPr>
              <a:t> </a:t>
            </a:r>
            <a:r>
              <a:rPr lang="it-IT" b="1" dirty="0" err="1" smtClean="0">
                <a:latin typeface="Arial"/>
              </a:rPr>
              <a:t>bêtises</a:t>
            </a:r>
            <a:r>
              <a:rPr lang="it-IT" b="1" dirty="0" smtClean="0">
                <a:latin typeface="Arial"/>
              </a:rPr>
              <a:t> </a:t>
            </a:r>
            <a:r>
              <a:rPr lang="it-IT" b="1" dirty="0">
                <a:latin typeface="Arial"/>
              </a:rPr>
              <a:t>de </a:t>
            </a:r>
            <a:endParaRPr lang="it-IT" b="1" dirty="0" smtClean="0">
              <a:latin typeface="Arial"/>
            </a:endParaRPr>
          </a:p>
          <a:p>
            <a:pPr>
              <a:buSzPct val="25000"/>
              <a:buFont typeface="StarSymbol"/>
              <a:buChar char=""/>
            </a:pPr>
            <a:r>
              <a:rPr lang="it-IT" b="1" dirty="0" err="1" smtClean="0">
                <a:latin typeface="Arial"/>
              </a:rPr>
              <a:t>Cambrai</a:t>
            </a:r>
            <a:r>
              <a:rPr lang="it-IT" dirty="0" smtClean="0">
                <a:latin typeface="Arial"/>
              </a:rPr>
              <a:t> (ce </a:t>
            </a:r>
            <a:r>
              <a:rPr lang="it-IT" dirty="0" err="1" smtClean="0">
                <a:latin typeface="Arial"/>
              </a:rPr>
              <a:t>sont</a:t>
            </a:r>
            <a:r>
              <a:rPr lang="it-IT" dirty="0" smtClean="0">
                <a:latin typeface="Arial"/>
              </a:rPr>
              <a:t> </a:t>
            </a:r>
            <a:r>
              <a:rPr lang="it-IT" dirty="0" err="1" smtClean="0">
                <a:latin typeface="Arial"/>
              </a:rPr>
              <a:t>des</a:t>
            </a:r>
            <a:r>
              <a:rPr lang="it-IT" dirty="0" smtClean="0">
                <a:latin typeface="Arial"/>
              </a:rPr>
              <a:t> </a:t>
            </a:r>
            <a:r>
              <a:rPr lang="it-IT" dirty="0" err="1" smtClean="0">
                <a:latin typeface="Arial"/>
              </a:rPr>
              <a:t>bonbons</a:t>
            </a:r>
            <a:r>
              <a:rPr lang="it-IT" dirty="0">
                <a:latin typeface="Arial"/>
              </a:rPr>
              <a:t>) </a:t>
            </a:r>
            <a:r>
              <a:rPr lang="it-IT" dirty="0" err="1" smtClean="0">
                <a:latin typeface="Arial"/>
              </a:rPr>
              <a:t>et</a:t>
            </a:r>
            <a:endParaRPr lang="it-IT" dirty="0" smtClean="0">
              <a:latin typeface="Arial"/>
            </a:endParaRPr>
          </a:p>
          <a:p>
            <a:pPr>
              <a:buSzPct val="25000"/>
              <a:buFont typeface="StarSymbol"/>
              <a:buChar char=""/>
            </a:pPr>
            <a:r>
              <a:rPr lang="it-IT" dirty="0" smtClean="0">
                <a:latin typeface="Arial"/>
              </a:rPr>
              <a:t> </a:t>
            </a:r>
            <a:r>
              <a:rPr lang="it-IT" dirty="0">
                <a:latin typeface="Arial"/>
              </a:rPr>
              <a:t>le </a:t>
            </a:r>
            <a:r>
              <a:rPr lang="it-IT" dirty="0" err="1" smtClean="0">
                <a:latin typeface="Arial"/>
              </a:rPr>
              <a:t>pâté</a:t>
            </a:r>
            <a:r>
              <a:rPr lang="it-IT" dirty="0" smtClean="0">
                <a:latin typeface="Arial"/>
              </a:rPr>
              <a:t> </a:t>
            </a:r>
            <a:r>
              <a:rPr lang="it-IT" dirty="0">
                <a:latin typeface="Arial"/>
              </a:rPr>
              <a:t>de canard d'Amiens. </a:t>
            </a:r>
            <a:endParaRPr/>
          </a:p>
        </p:txBody>
      </p:sp>
      <p:pic>
        <p:nvPicPr>
          <p:cNvPr id="47" name="Immagine 46"/>
          <p:cNvPicPr/>
          <p:nvPr/>
        </p:nvPicPr>
        <p:blipFill>
          <a:blip r:embed="rId2"/>
          <a:stretch>
            <a:fillRect/>
          </a:stretch>
        </p:blipFill>
        <p:spPr>
          <a:xfrm>
            <a:off x="1111222" y="3136895"/>
            <a:ext cx="3240000" cy="2808000"/>
          </a:xfrm>
          <a:prstGeom prst="rect">
            <a:avLst/>
          </a:prstGeom>
          <a:ln>
            <a:noFill/>
          </a:ln>
        </p:spPr>
      </p:pic>
      <p:pic>
        <p:nvPicPr>
          <p:cNvPr id="48" name="Immagine 47"/>
          <p:cNvPicPr/>
          <p:nvPr/>
        </p:nvPicPr>
        <p:blipFill>
          <a:blip r:embed="rId3"/>
          <a:stretch>
            <a:fillRect/>
          </a:stretch>
        </p:blipFill>
        <p:spPr>
          <a:xfrm>
            <a:off x="5760000" y="1872000"/>
            <a:ext cx="3744000" cy="475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2088000" y="-26280"/>
            <a:ext cx="525600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it-IT"/>
              <a:t>                                  </a:t>
            </a:r>
            <a:r>
              <a:rPr lang="it-IT">
                <a:solidFill>
                  <a:srgbClr val="0000CC"/>
                </a:solidFill>
              </a:rPr>
              <a:t>Gastronomie</a:t>
            </a:r>
            <a:endParaRPr/>
          </a:p>
        </p:txBody>
      </p:sp>
      <p:sp>
        <p:nvSpPr>
          <p:cNvPr id="58" name="TextShape 2"/>
          <p:cNvSpPr txBox="1"/>
          <p:nvPr/>
        </p:nvSpPr>
        <p:spPr>
          <a:xfrm>
            <a:off x="397440" y="1368000"/>
            <a:ext cx="4786560" cy="597600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it-IT" dirty="0" smtClean="0"/>
              <a:t>Mais la </a:t>
            </a:r>
            <a:r>
              <a:rPr lang="it-IT" dirty="0" err="1" smtClean="0"/>
              <a:t>région</a:t>
            </a:r>
            <a:r>
              <a:rPr lang="it-IT" dirty="0" smtClean="0"/>
              <a:t> </a:t>
            </a:r>
            <a:r>
              <a:rPr lang="it-IT" dirty="0" err="1" smtClean="0"/>
              <a:t>produit</a:t>
            </a:r>
            <a:r>
              <a:rPr lang="it-IT" dirty="0" smtClean="0"/>
              <a:t> </a:t>
            </a:r>
            <a:r>
              <a:rPr lang="it-IT" dirty="0" err="1" smtClean="0"/>
              <a:t>beaucoup</a:t>
            </a:r>
            <a:r>
              <a:rPr lang="it-IT" dirty="0" smtClean="0"/>
              <a:t> de </a:t>
            </a:r>
            <a:r>
              <a:rPr lang="it-IT" dirty="0" err="1" smtClean="0"/>
              <a:t>pommes</a:t>
            </a:r>
            <a:r>
              <a:rPr lang="it-IT" dirty="0" smtClean="0"/>
              <a:t> </a:t>
            </a:r>
          </a:p>
          <a:p>
            <a:pPr>
              <a:buSzPct val="25000"/>
              <a:buFont typeface="StarSymbol"/>
              <a:buChar char=""/>
            </a:pPr>
            <a:r>
              <a:rPr lang="it-IT" dirty="0" smtClean="0"/>
              <a:t>De terre, cela a </a:t>
            </a:r>
            <a:r>
              <a:rPr lang="it-IT" dirty="0" err="1" smtClean="0"/>
              <a:t>inspiré</a:t>
            </a:r>
            <a:r>
              <a:rPr lang="it-IT" dirty="0" smtClean="0"/>
              <a:t> Antoine </a:t>
            </a:r>
            <a:r>
              <a:rPr lang="it-IT" dirty="0" err="1" smtClean="0"/>
              <a:t>Augustin</a:t>
            </a:r>
            <a:endParaRPr lang="it-IT" dirty="0" smtClean="0"/>
          </a:p>
          <a:p>
            <a:pPr>
              <a:buSzPct val="25000"/>
              <a:buFont typeface="StarSymbol"/>
              <a:buChar char=""/>
            </a:pPr>
            <a:r>
              <a:rPr lang="it-IT" dirty="0" err="1" smtClean="0"/>
              <a:t>Parmentier</a:t>
            </a:r>
            <a:r>
              <a:rPr lang="it-IT" dirty="0" smtClean="0"/>
              <a:t> qui a </a:t>
            </a:r>
            <a:r>
              <a:rPr lang="it-IT" dirty="0" err="1" smtClean="0"/>
              <a:t>inventé</a:t>
            </a:r>
            <a:r>
              <a:rPr lang="it-IT" dirty="0" smtClean="0"/>
              <a:t> le </a:t>
            </a:r>
            <a:r>
              <a:rPr lang="it-IT" b="1" dirty="0" err="1" smtClean="0"/>
              <a:t>hachis</a:t>
            </a:r>
            <a:r>
              <a:rPr lang="it-IT" b="1" dirty="0" smtClean="0"/>
              <a:t> </a:t>
            </a:r>
            <a:r>
              <a:rPr lang="it-IT" b="1" dirty="0" err="1" smtClean="0"/>
              <a:t>parmentier</a:t>
            </a:r>
            <a:r>
              <a:rPr lang="it-IT" dirty="0" smtClean="0"/>
              <a:t>,</a:t>
            </a:r>
          </a:p>
          <a:p>
            <a:pPr>
              <a:buSzPct val="25000"/>
              <a:buFont typeface="StarSymbol"/>
              <a:buChar char=""/>
            </a:pPr>
            <a:r>
              <a:rPr lang="it-IT" dirty="0" err="1" smtClean="0"/>
              <a:t>spécialité</a:t>
            </a:r>
            <a:r>
              <a:rPr lang="it-IT" dirty="0" smtClean="0"/>
              <a:t> régionale, à base de purée </a:t>
            </a:r>
            <a:r>
              <a:rPr lang="it-IT" dirty="0" err="1" smtClean="0"/>
              <a:t>et</a:t>
            </a:r>
            <a:r>
              <a:rPr lang="it-IT" dirty="0" smtClean="0"/>
              <a:t> de </a:t>
            </a:r>
            <a:br>
              <a:rPr lang="it-IT" dirty="0" smtClean="0"/>
            </a:br>
            <a:r>
              <a:rPr lang="it-IT" dirty="0" err="1" smtClean="0"/>
              <a:t>viande</a:t>
            </a:r>
            <a:r>
              <a:rPr lang="it-IT" dirty="0" smtClean="0"/>
              <a:t> </a:t>
            </a:r>
            <a:r>
              <a:rPr lang="it-IT" dirty="0" err="1" smtClean="0"/>
              <a:t>hachée</a:t>
            </a:r>
            <a:r>
              <a:rPr lang="it-IT" dirty="0" smtClean="0"/>
              <a:t>.</a:t>
            </a:r>
          </a:p>
          <a:p>
            <a:pPr>
              <a:buSzPct val="25000"/>
              <a:buFont typeface="StarSymbol"/>
              <a:buChar char=""/>
            </a:pPr>
            <a:endParaRPr lang="it-IT" dirty="0"/>
          </a:p>
          <a:p>
            <a:pPr>
              <a:buSzPct val="25000"/>
              <a:buFont typeface="StarSymbol"/>
              <a:buChar char=""/>
            </a:pPr>
            <a:r>
              <a:rPr lang="it-IT" dirty="0" err="1" smtClean="0"/>
              <a:t>Ci-contre</a:t>
            </a:r>
            <a:r>
              <a:rPr lang="it-IT" dirty="0" smtClean="0"/>
              <a:t>, une </a:t>
            </a:r>
            <a:r>
              <a:rPr lang="it-IT" b="1" dirty="0" err="1" smtClean="0"/>
              <a:t>flamiche</a:t>
            </a:r>
            <a:r>
              <a:rPr lang="it-IT" b="1" dirty="0" smtClean="0"/>
              <a:t> </a:t>
            </a:r>
            <a:r>
              <a:rPr lang="it-IT" b="1" dirty="0" err="1" smtClean="0"/>
              <a:t>picarde</a:t>
            </a:r>
            <a:r>
              <a:rPr lang="it-IT" dirty="0" smtClean="0"/>
              <a:t>, </a:t>
            </a:r>
            <a:r>
              <a:rPr lang="it-IT" dirty="0" err="1" smtClean="0"/>
              <a:t>dont</a:t>
            </a:r>
            <a:r>
              <a:rPr lang="it-IT" dirty="0" smtClean="0"/>
              <a:t> l’</a:t>
            </a:r>
            <a:r>
              <a:rPr lang="it-IT" dirty="0" err="1" smtClean="0"/>
              <a:t>ingré-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dient</a:t>
            </a:r>
            <a:r>
              <a:rPr lang="it-IT" dirty="0" smtClean="0"/>
              <a:t> </a:t>
            </a:r>
            <a:r>
              <a:rPr lang="it-IT" dirty="0" err="1" smtClean="0"/>
              <a:t>principal</a:t>
            </a:r>
            <a:r>
              <a:rPr lang="it-IT" dirty="0" smtClean="0"/>
              <a:t> est le </a:t>
            </a:r>
            <a:r>
              <a:rPr lang="it-IT" dirty="0" err="1" smtClean="0"/>
              <a:t>poireau</a:t>
            </a:r>
            <a:r>
              <a:rPr lang="it-IT" dirty="0" smtClean="0"/>
              <a:t>.</a:t>
            </a:r>
            <a:endParaRPr/>
          </a:p>
        </p:txBody>
      </p:sp>
      <p:pic>
        <p:nvPicPr>
          <p:cNvPr id="59" name="Immagine 58"/>
          <p:cNvPicPr/>
          <p:nvPr/>
        </p:nvPicPr>
        <p:blipFill>
          <a:blip r:embed="rId2"/>
          <a:stretch>
            <a:fillRect/>
          </a:stretch>
        </p:blipFill>
        <p:spPr>
          <a:xfrm>
            <a:off x="5611816" y="4208465"/>
            <a:ext cx="4176000" cy="3024000"/>
          </a:xfrm>
          <a:prstGeom prst="rect">
            <a:avLst/>
          </a:prstGeom>
          <a:ln>
            <a:noFill/>
          </a:ln>
        </p:spPr>
      </p:pic>
      <p:pic>
        <p:nvPicPr>
          <p:cNvPr id="2050" name="Picture 2" descr="http://demandware.edgesuite.net/aahv_prd/on/demandware.static/-/Sites-catalog-picard/default/dw9ce8e7ce/produits/plats-cuisines/edition/000000000000029809_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1816" y="1350945"/>
            <a:ext cx="3672719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err="1" smtClean="0">
                <a:solidFill>
                  <a:srgbClr val="7030A0"/>
                </a:solidFill>
              </a:rPr>
              <a:t>Autres</a:t>
            </a:r>
            <a:r>
              <a:rPr lang="it-IT" sz="2800" dirty="0" smtClean="0">
                <a:solidFill>
                  <a:srgbClr val="7030A0"/>
                </a:solidFill>
              </a:rPr>
              <a:t> </a:t>
            </a:r>
            <a:r>
              <a:rPr lang="it-IT" sz="2800" dirty="0" err="1" smtClean="0">
                <a:solidFill>
                  <a:srgbClr val="7030A0"/>
                </a:solidFill>
              </a:rPr>
              <a:t>spécialités</a:t>
            </a:r>
            <a:r>
              <a:rPr lang="it-IT" sz="2800" dirty="0">
                <a:solidFill>
                  <a:srgbClr val="7030A0"/>
                </a:solidFill>
              </a:rPr>
              <a:t> </a:t>
            </a:r>
            <a:r>
              <a:rPr lang="it-IT" sz="2800" dirty="0" err="1" smtClean="0">
                <a:solidFill>
                  <a:srgbClr val="7030A0"/>
                </a:solidFill>
              </a:rPr>
              <a:t>typiques</a:t>
            </a:r>
            <a:r>
              <a:rPr lang="it-IT" sz="2800" dirty="0" smtClean="0">
                <a:solidFill>
                  <a:srgbClr val="7030A0"/>
                </a:solidFill>
              </a:rPr>
              <a:t> de la </a:t>
            </a:r>
            <a:r>
              <a:rPr lang="it-IT" sz="2800" dirty="0" err="1" smtClean="0">
                <a:solidFill>
                  <a:srgbClr val="7030A0"/>
                </a:solidFill>
              </a:rPr>
              <a:t>région</a:t>
            </a:r>
            <a:endParaRPr lang="it-IT" sz="2800" dirty="0">
              <a:solidFill>
                <a:srgbClr val="7030A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it-IT" dirty="0" smtClean="0"/>
              <a:t>Le </a:t>
            </a:r>
            <a:r>
              <a:rPr lang="it-IT" b="1" dirty="0" err="1" smtClean="0"/>
              <a:t>carambar</a:t>
            </a:r>
            <a:r>
              <a:rPr lang="it-IT" dirty="0" smtClean="0"/>
              <a:t> est un bonbon </a:t>
            </a:r>
            <a:r>
              <a:rPr lang="it-IT" dirty="0" err="1" smtClean="0"/>
              <a:t>au</a:t>
            </a:r>
            <a:r>
              <a:rPr lang="it-IT" dirty="0" smtClean="0"/>
              <a:t> </a:t>
            </a:r>
            <a:r>
              <a:rPr lang="it-IT" dirty="0" err="1" smtClean="0"/>
              <a:t>caramel</a:t>
            </a:r>
            <a:r>
              <a:rPr lang="it-IT" dirty="0" smtClean="0"/>
              <a:t>. </a:t>
            </a:r>
          </a:p>
          <a:p>
            <a:r>
              <a:rPr lang="it-IT" dirty="0" err="1" smtClean="0"/>
              <a:t>Dans</a:t>
            </a:r>
            <a:r>
              <a:rPr lang="it-IT" dirty="0" smtClean="0"/>
              <a:t> le papier, on </a:t>
            </a:r>
            <a:r>
              <a:rPr lang="it-IT" dirty="0" err="1" smtClean="0"/>
              <a:t>trouve</a:t>
            </a:r>
            <a:r>
              <a:rPr lang="it-IT" dirty="0" smtClean="0"/>
              <a:t> une </a:t>
            </a:r>
            <a:r>
              <a:rPr lang="it-IT" dirty="0" err="1" smtClean="0"/>
              <a:t>blague</a:t>
            </a:r>
            <a:r>
              <a:rPr lang="it-IT" dirty="0" smtClean="0"/>
              <a:t>,</a:t>
            </a:r>
          </a:p>
          <a:p>
            <a:r>
              <a:rPr lang="it-IT" dirty="0" smtClean="0"/>
              <a:t>une </a:t>
            </a:r>
            <a:r>
              <a:rPr lang="it-IT" dirty="0" err="1" smtClean="0"/>
              <a:t>devinette</a:t>
            </a:r>
            <a:r>
              <a:rPr lang="it-IT" dirty="0" smtClean="0"/>
              <a:t>, un </a:t>
            </a:r>
            <a:r>
              <a:rPr lang="it-IT" dirty="0" err="1" smtClean="0"/>
              <a:t>jeu</a:t>
            </a:r>
            <a:r>
              <a:rPr lang="it-IT" dirty="0" smtClean="0"/>
              <a:t> de </a:t>
            </a:r>
            <a:r>
              <a:rPr lang="it-IT" dirty="0" err="1" smtClean="0"/>
              <a:t>mots</a:t>
            </a:r>
            <a:r>
              <a:rPr lang="it-IT" dirty="0" smtClean="0"/>
              <a:t>, un </a:t>
            </a:r>
            <a:r>
              <a:rPr lang="it-IT" dirty="0" err="1" smtClean="0"/>
              <a:t>rébus…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it-IT" dirty="0" err="1" smtClean="0"/>
              <a:t>Savez-vous</a:t>
            </a:r>
            <a:r>
              <a:rPr lang="it-IT" dirty="0" smtClean="0"/>
              <a:t> </a:t>
            </a:r>
            <a:r>
              <a:rPr lang="it-IT" dirty="0" err="1" smtClean="0"/>
              <a:t>que</a:t>
            </a:r>
            <a:r>
              <a:rPr lang="it-IT" dirty="0" smtClean="0"/>
              <a:t> le </a:t>
            </a:r>
            <a:r>
              <a:rPr lang="it-IT" b="1" dirty="0" smtClean="0"/>
              <a:t>K-way </a:t>
            </a:r>
            <a:r>
              <a:rPr lang="it-IT" dirty="0" smtClean="0"/>
              <a:t>a </a:t>
            </a:r>
            <a:r>
              <a:rPr lang="it-IT" dirty="0" err="1" smtClean="0"/>
              <a:t>été</a:t>
            </a:r>
            <a:r>
              <a:rPr lang="it-IT" dirty="0" smtClean="0"/>
              <a:t> </a:t>
            </a:r>
            <a:r>
              <a:rPr lang="it-IT" dirty="0" err="1" smtClean="0"/>
              <a:t>inventé</a:t>
            </a:r>
            <a:r>
              <a:rPr lang="it-IT" dirty="0" smtClean="0"/>
              <a:t> par</a:t>
            </a:r>
            <a:br>
              <a:rPr lang="it-IT" dirty="0" smtClean="0"/>
            </a:br>
            <a:r>
              <a:rPr lang="it-IT" dirty="0" err="1" smtClean="0"/>
              <a:t>Léon-Claude</a:t>
            </a:r>
            <a:r>
              <a:rPr lang="it-IT" dirty="0" smtClean="0"/>
              <a:t> </a:t>
            </a:r>
            <a:r>
              <a:rPr lang="it-IT" dirty="0" err="1" smtClean="0"/>
              <a:t>Duhamel</a:t>
            </a:r>
            <a:r>
              <a:rPr lang="it-IT" dirty="0" smtClean="0"/>
              <a:t> </a:t>
            </a:r>
            <a:r>
              <a:rPr lang="it-IT" dirty="0" err="1" smtClean="0"/>
              <a:t>dans</a:t>
            </a:r>
            <a:r>
              <a:rPr lang="it-IT" dirty="0" smtClean="0"/>
              <a:t> le </a:t>
            </a:r>
            <a:r>
              <a:rPr lang="it-IT" dirty="0" err="1" smtClean="0"/>
              <a:t>Nord-Pas-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de-Calais</a:t>
            </a:r>
            <a:r>
              <a:rPr lang="it-IT" dirty="0" smtClean="0"/>
              <a:t> ? C’</a:t>
            </a:r>
            <a:r>
              <a:rPr lang="it-IT" dirty="0" err="1" smtClean="0"/>
              <a:t>était</a:t>
            </a:r>
            <a:r>
              <a:rPr lang="it-IT" dirty="0" smtClean="0"/>
              <a:t> en 1965. Ce </a:t>
            </a:r>
            <a:r>
              <a:rPr lang="it-IT" dirty="0" err="1" smtClean="0"/>
              <a:t>jour-là</a:t>
            </a:r>
            <a:r>
              <a:rPr lang="it-IT" dirty="0" smtClean="0"/>
              <a:t>, il se</a:t>
            </a:r>
          </a:p>
          <a:p>
            <a:r>
              <a:rPr lang="it-IT" dirty="0" err="1" smtClean="0"/>
              <a:t>Trouve</a:t>
            </a:r>
            <a:r>
              <a:rPr lang="it-IT" dirty="0" smtClean="0"/>
              <a:t> à </a:t>
            </a:r>
            <a:r>
              <a:rPr lang="it-IT" dirty="0" err="1" smtClean="0"/>
              <a:t>Paris</a:t>
            </a:r>
            <a:r>
              <a:rPr lang="it-IT" dirty="0" smtClean="0"/>
              <a:t>. </a:t>
            </a:r>
            <a:r>
              <a:rPr lang="it-IT" dirty="0" err="1" smtClean="0"/>
              <a:t>Installé</a:t>
            </a:r>
            <a:r>
              <a:rPr lang="it-IT" dirty="0" smtClean="0"/>
              <a:t> à la terrasse d’un </a:t>
            </a:r>
            <a:br>
              <a:rPr lang="it-IT" dirty="0" smtClean="0"/>
            </a:br>
            <a:r>
              <a:rPr lang="it-IT" dirty="0" err="1" smtClean="0"/>
              <a:t>café</a:t>
            </a:r>
            <a:r>
              <a:rPr lang="it-IT" dirty="0" smtClean="0"/>
              <a:t>, il </a:t>
            </a:r>
            <a:r>
              <a:rPr lang="it-IT" dirty="0" err="1" smtClean="0"/>
              <a:t>regarde</a:t>
            </a:r>
            <a:r>
              <a:rPr lang="it-IT" dirty="0" smtClean="0"/>
              <a:t> </a:t>
            </a:r>
            <a:r>
              <a:rPr lang="it-IT" dirty="0" err="1" smtClean="0"/>
              <a:t>les</a:t>
            </a:r>
            <a:r>
              <a:rPr lang="it-IT" dirty="0" smtClean="0"/>
              <a:t> </a:t>
            </a:r>
            <a:r>
              <a:rPr lang="it-IT" dirty="0" err="1" smtClean="0"/>
              <a:t>passants</a:t>
            </a:r>
            <a:r>
              <a:rPr lang="it-IT" dirty="0" smtClean="0"/>
              <a:t> </a:t>
            </a:r>
            <a:r>
              <a:rPr lang="it-IT" dirty="0" err="1" smtClean="0"/>
              <a:t>courir</a:t>
            </a:r>
            <a:r>
              <a:rPr lang="it-IT" dirty="0" smtClean="0"/>
              <a:t> </a:t>
            </a:r>
            <a:r>
              <a:rPr lang="it-IT" dirty="0" err="1" smtClean="0"/>
              <a:t>sous</a:t>
            </a:r>
            <a:r>
              <a:rPr lang="it-IT" dirty="0" smtClean="0"/>
              <a:t> la </a:t>
            </a:r>
            <a:br>
              <a:rPr lang="it-IT" dirty="0" smtClean="0"/>
            </a:br>
            <a:r>
              <a:rPr lang="it-IT" dirty="0" err="1" smtClean="0"/>
              <a:t>pluie</a:t>
            </a:r>
            <a:r>
              <a:rPr lang="it-IT" dirty="0" smtClean="0"/>
              <a:t>. Il a </a:t>
            </a:r>
            <a:r>
              <a:rPr lang="it-IT" dirty="0" err="1" smtClean="0"/>
              <a:t>alors</a:t>
            </a:r>
            <a:r>
              <a:rPr lang="it-IT" dirty="0" smtClean="0"/>
              <a:t> </a:t>
            </a:r>
            <a:r>
              <a:rPr lang="it-IT" dirty="0" err="1" smtClean="0"/>
              <a:t>imaginé</a:t>
            </a:r>
            <a:r>
              <a:rPr lang="it-IT" dirty="0" smtClean="0"/>
              <a:t> ce petit “blouson” </a:t>
            </a:r>
            <a:br>
              <a:rPr lang="it-IT" dirty="0" smtClean="0"/>
            </a:br>
            <a:r>
              <a:rPr lang="it-IT" dirty="0" smtClean="0"/>
              <a:t>qui </a:t>
            </a:r>
            <a:r>
              <a:rPr lang="it-IT" dirty="0" err="1" smtClean="0"/>
              <a:t>tient</a:t>
            </a:r>
            <a:r>
              <a:rPr lang="it-IT" dirty="0" smtClean="0"/>
              <a:t> </a:t>
            </a:r>
            <a:r>
              <a:rPr lang="it-IT" dirty="0" err="1" smtClean="0"/>
              <a:t>dans</a:t>
            </a:r>
            <a:r>
              <a:rPr lang="it-IT" dirty="0" smtClean="0"/>
              <a:t> la </a:t>
            </a:r>
            <a:r>
              <a:rPr lang="it-IT" dirty="0" err="1" smtClean="0"/>
              <a:t>poche…</a:t>
            </a:r>
            <a:endParaRPr lang="it-IT" dirty="0"/>
          </a:p>
        </p:txBody>
      </p:sp>
      <p:pic>
        <p:nvPicPr>
          <p:cNvPr id="23554" name="Picture 2" descr="http://www.anecdote-du-jour.com/wp-content/images/2009/06/carambar-barre-caram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478" y="1779573"/>
            <a:ext cx="2857500" cy="2057401"/>
          </a:xfrm>
          <a:prstGeom prst="rect">
            <a:avLst/>
          </a:prstGeom>
          <a:noFill/>
        </p:spPr>
      </p:pic>
      <p:pic>
        <p:nvPicPr>
          <p:cNvPr id="23556" name="Picture 4" descr="http://www.k-way.com/tcnimg/K/02/K001A00/XBK001A00___A01_____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26" y="3994151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0000" y="792000"/>
            <a:ext cx="9378000" cy="223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it-IT" sz="5400" dirty="0">
                <a:solidFill>
                  <a:srgbClr val="0000CC"/>
                </a:solidFill>
              </a:rPr>
              <a:t>Economie</a:t>
            </a:r>
            <a:endParaRPr/>
          </a:p>
          <a:p>
            <a:pPr algn="ctr"/>
            <a:r>
              <a:rPr lang="it-IT" dirty="0"/>
              <a:t>La </a:t>
            </a:r>
            <a:r>
              <a:rPr lang="it-IT" dirty="0" err="1"/>
              <a:t>région</a:t>
            </a:r>
            <a:r>
              <a:rPr lang="it-IT" dirty="0"/>
              <a:t> reste </a:t>
            </a:r>
            <a:r>
              <a:rPr lang="it-IT" dirty="0" err="1"/>
              <a:t>fortement</a:t>
            </a:r>
            <a:r>
              <a:rPr lang="it-IT" dirty="0"/>
              <a:t> agricole. </a:t>
            </a:r>
            <a:endParaRPr lang="it-IT" dirty="0" smtClean="0"/>
          </a:p>
          <a:p>
            <a:pPr algn="ctr"/>
            <a:r>
              <a:rPr lang="it-IT" dirty="0" smtClean="0"/>
              <a:t>Elle </a:t>
            </a:r>
            <a:r>
              <a:rPr lang="it-IT" dirty="0"/>
              <a:t>est </a:t>
            </a:r>
            <a:r>
              <a:rPr lang="it-IT" dirty="0" err="1"/>
              <a:t>caractérisée</a:t>
            </a:r>
            <a:r>
              <a:rPr lang="it-IT" dirty="0"/>
              <a:t> par une </a:t>
            </a:r>
            <a:r>
              <a:rPr lang="it-IT" dirty="0" err="1"/>
              <a:t>agriculture</a:t>
            </a:r>
            <a:r>
              <a:rPr lang="it-IT" dirty="0"/>
              <a:t> intensive (</a:t>
            </a:r>
            <a:r>
              <a:rPr lang="it-IT" dirty="0" err="1"/>
              <a:t>céréales</a:t>
            </a:r>
            <a:r>
              <a:rPr lang="it-IT" dirty="0"/>
              <a:t>, </a:t>
            </a:r>
            <a:r>
              <a:rPr lang="it-IT" dirty="0" err="1"/>
              <a:t>betteraves</a:t>
            </a:r>
            <a:r>
              <a:rPr lang="it-IT" dirty="0"/>
              <a:t>, </a:t>
            </a:r>
            <a:r>
              <a:rPr lang="it-IT" dirty="0" err="1"/>
              <a:t>pommes</a:t>
            </a:r>
            <a:r>
              <a:rPr lang="it-IT" dirty="0"/>
              <a:t> de terre..). </a:t>
            </a:r>
            <a:endParaRPr/>
          </a:p>
        </p:txBody>
      </p:sp>
      <p:pic>
        <p:nvPicPr>
          <p:cNvPr id="44" name="Immagine 43"/>
          <p:cNvPicPr/>
          <p:nvPr/>
        </p:nvPicPr>
        <p:blipFill>
          <a:blip r:embed="rId2"/>
          <a:stretch>
            <a:fillRect/>
          </a:stretch>
        </p:blipFill>
        <p:spPr>
          <a:xfrm>
            <a:off x="7128000" y="3600000"/>
            <a:ext cx="2664000" cy="3168000"/>
          </a:xfrm>
          <a:prstGeom prst="rect">
            <a:avLst/>
          </a:prstGeom>
          <a:ln>
            <a:noFill/>
          </a:ln>
        </p:spPr>
      </p:pic>
      <p:pic>
        <p:nvPicPr>
          <p:cNvPr id="45" name="Immagine 44"/>
          <p:cNvPicPr/>
          <p:nvPr/>
        </p:nvPicPr>
        <p:blipFill>
          <a:blip r:embed="rId3"/>
          <a:stretch>
            <a:fillRect/>
          </a:stretch>
        </p:blipFill>
        <p:spPr>
          <a:xfrm>
            <a:off x="405000" y="3528000"/>
            <a:ext cx="3339000" cy="3384000"/>
          </a:xfrm>
          <a:prstGeom prst="rect">
            <a:avLst/>
          </a:prstGeom>
          <a:ln>
            <a:noFill/>
          </a:ln>
        </p:spPr>
      </p:pic>
      <p:pic>
        <p:nvPicPr>
          <p:cNvPr id="46" name="Immagine 45"/>
          <p:cNvPicPr/>
          <p:nvPr/>
        </p:nvPicPr>
        <p:blipFill>
          <a:blip r:embed="rId4"/>
          <a:stretch>
            <a:fillRect/>
          </a:stretch>
        </p:blipFill>
        <p:spPr>
          <a:xfrm>
            <a:off x="3960000" y="3528000"/>
            <a:ext cx="2952000" cy="32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it-IT">
                <a:latin typeface="Arial"/>
              </a:rPr>
              <a:t>Economie</a:t>
            </a:r>
            <a:endParaRPr/>
          </a:p>
        </p:txBody>
      </p:sp>
      <p:sp>
        <p:nvSpPr>
          <p:cNvPr id="42" name="TextShape 2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fr-FR" dirty="0" smtClean="0"/>
              <a:t>La région reste fortement </a:t>
            </a:r>
            <a:r>
              <a:rPr lang="fr-FR" b="1" dirty="0" smtClean="0">
                <a:solidFill>
                  <a:srgbClr val="FF0000"/>
                </a:solidFill>
              </a:rPr>
              <a:t>agricole</a:t>
            </a:r>
            <a:r>
              <a:rPr lang="fr-FR" dirty="0" smtClean="0"/>
              <a:t>. </a:t>
            </a:r>
          </a:p>
          <a:p>
            <a:r>
              <a:rPr lang="fr-FR" dirty="0" smtClean="0"/>
              <a:t>Elle est caractérisée par une agriculture intensive (céréales, betteraves, </a:t>
            </a:r>
          </a:p>
          <a:p>
            <a:r>
              <a:rPr lang="fr-FR" dirty="0" smtClean="0"/>
              <a:t>pommes de terre..). </a:t>
            </a:r>
          </a:p>
          <a:p>
            <a:pPr>
              <a:buSzPct val="25000"/>
              <a:buFont typeface="StarSymbol"/>
              <a:buChar char=""/>
            </a:pPr>
            <a:endParaRPr lang="it-IT" dirty="0" smtClean="0"/>
          </a:p>
          <a:p>
            <a:pPr>
              <a:buSzPct val="25000"/>
              <a:buFont typeface="StarSymbol"/>
              <a:buChar char=""/>
            </a:pPr>
            <a:r>
              <a:rPr lang="it-IT" dirty="0" err="1" smtClean="0"/>
              <a:t>Des</a:t>
            </a:r>
            <a:r>
              <a:rPr lang="it-IT" dirty="0" smtClean="0"/>
              <a:t> </a:t>
            </a:r>
            <a:r>
              <a:rPr lang="it-IT" dirty="0" err="1"/>
              <a:t>labels</a:t>
            </a:r>
            <a:r>
              <a:rPr lang="it-IT" dirty="0"/>
              <a:t> de </a:t>
            </a:r>
            <a:r>
              <a:rPr lang="it-IT" dirty="0" err="1"/>
              <a:t>qualité</a:t>
            </a:r>
            <a:r>
              <a:rPr lang="it-IT" dirty="0"/>
              <a:t> </a:t>
            </a:r>
            <a:r>
              <a:rPr lang="it-IT" dirty="0" err="1"/>
              <a:t>ont</a:t>
            </a:r>
            <a:r>
              <a:rPr lang="it-IT" dirty="0"/>
              <a:t> </a:t>
            </a:r>
            <a:r>
              <a:rPr lang="it-IT" dirty="0" err="1" smtClean="0"/>
              <a:t>été</a:t>
            </a:r>
            <a:r>
              <a:rPr lang="it-IT" dirty="0" smtClean="0"/>
              <a:t> </a:t>
            </a:r>
            <a:r>
              <a:rPr lang="it-IT" dirty="0" err="1"/>
              <a:t>décernés</a:t>
            </a:r>
            <a:r>
              <a:rPr lang="it-IT" dirty="0"/>
              <a:t> à </a:t>
            </a:r>
            <a:r>
              <a:rPr lang="it-IT" dirty="0" err="1"/>
              <a:t>ses</a:t>
            </a:r>
            <a:r>
              <a:rPr lang="it-IT" dirty="0"/>
              <a:t> </a:t>
            </a:r>
            <a:r>
              <a:rPr lang="it-IT" dirty="0" err="1"/>
              <a:t>volailles</a:t>
            </a:r>
            <a:r>
              <a:rPr lang="it-IT" dirty="0"/>
              <a:t>, à </a:t>
            </a:r>
            <a:r>
              <a:rPr lang="it-IT" dirty="0" err="1"/>
              <a:t>ses</a:t>
            </a:r>
            <a:r>
              <a:rPr lang="it-IT" dirty="0"/>
              <a:t> </a:t>
            </a:r>
            <a:r>
              <a:rPr lang="it-IT" dirty="0" err="1" smtClean="0"/>
              <a:t>bières</a:t>
            </a:r>
            <a:r>
              <a:rPr lang="it-IT" dirty="0"/>
              <a:t>, à </a:t>
            </a:r>
            <a:r>
              <a:rPr lang="it-IT" dirty="0" err="1"/>
              <a:t>ses</a:t>
            </a:r>
            <a:r>
              <a:rPr lang="it-IT" dirty="0"/>
              <a:t> </a:t>
            </a:r>
            <a:r>
              <a:rPr lang="it-IT" dirty="0" err="1"/>
              <a:t>fromages</a:t>
            </a:r>
            <a:r>
              <a:rPr lang="it-IT" dirty="0"/>
              <a:t> </a:t>
            </a:r>
            <a:r>
              <a:rPr lang="it-IT" dirty="0" err="1"/>
              <a:t>et</a:t>
            </a:r>
            <a:r>
              <a:rPr lang="it-IT" dirty="0"/>
              <a:t> </a:t>
            </a:r>
            <a:endParaRPr lang="it-IT" dirty="0" smtClean="0"/>
          </a:p>
          <a:p>
            <a:pPr>
              <a:buSzPct val="25000"/>
              <a:buFont typeface="StarSymbol"/>
              <a:buChar char=""/>
            </a:pPr>
            <a:r>
              <a:rPr lang="it-IT" dirty="0" smtClean="0"/>
              <a:t>à </a:t>
            </a:r>
            <a:r>
              <a:rPr lang="it-IT" dirty="0" err="1"/>
              <a:t>ses</a:t>
            </a:r>
            <a:r>
              <a:rPr lang="it-IT" dirty="0"/>
              <a:t> </a:t>
            </a:r>
            <a:r>
              <a:rPr lang="it-IT" b="1" dirty="0" err="1">
                <a:solidFill>
                  <a:srgbClr val="FF0000"/>
                </a:solidFill>
              </a:rPr>
              <a:t>pommes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des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terres</a:t>
            </a:r>
            <a:r>
              <a:rPr lang="it-IT" dirty="0"/>
              <a:t>. </a:t>
            </a:r>
            <a:endParaRPr/>
          </a:p>
        </p:txBody>
      </p:sp>
      <p:pic>
        <p:nvPicPr>
          <p:cNvPr id="43" name="Immagine 42"/>
          <p:cNvPicPr/>
          <p:nvPr/>
        </p:nvPicPr>
        <p:blipFill>
          <a:blip r:embed="rId2"/>
          <a:stretch>
            <a:fillRect/>
          </a:stretch>
        </p:blipFill>
        <p:spPr>
          <a:xfrm>
            <a:off x="936000" y="4176000"/>
            <a:ext cx="3384000" cy="3221640"/>
          </a:xfrm>
          <a:prstGeom prst="rect">
            <a:avLst/>
          </a:prstGeom>
          <a:ln>
            <a:noFill/>
          </a:ln>
        </p:spPr>
      </p:pic>
      <p:pic>
        <p:nvPicPr>
          <p:cNvPr id="44" name="Immagine 43"/>
          <p:cNvPicPr/>
          <p:nvPr/>
        </p:nvPicPr>
        <p:blipFill>
          <a:blip r:embed="rId3"/>
          <a:stretch>
            <a:fillRect/>
          </a:stretch>
        </p:blipFill>
        <p:spPr>
          <a:xfrm>
            <a:off x="4570200" y="4248000"/>
            <a:ext cx="4501800" cy="300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it-IT" sz="5400">
                <a:solidFill>
                  <a:srgbClr val="FF950E"/>
                </a:solidFill>
              </a:rPr>
              <a:t>Les fêtes et les traditions</a:t>
            </a:r>
            <a:r>
              <a:rPr lang="it-IT">
                <a:solidFill>
                  <a:srgbClr val="FF950E"/>
                </a:solidFill>
              </a:rPr>
              <a:t>  </a:t>
            </a:r>
            <a:endParaRPr/>
          </a:p>
        </p:txBody>
      </p:sp>
      <p:sp>
        <p:nvSpPr>
          <p:cNvPr id="48" name="TextShape 2"/>
          <p:cNvSpPr txBox="1"/>
          <p:nvPr/>
        </p:nvSpPr>
        <p:spPr>
          <a:xfrm>
            <a:off x="504000" y="1454400"/>
            <a:ext cx="9071640" cy="5013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it-IT" dirty="0"/>
              <a:t>La </a:t>
            </a:r>
            <a:r>
              <a:rPr lang="it-IT" dirty="0" err="1"/>
              <a:t>fête</a:t>
            </a:r>
            <a:r>
              <a:rPr lang="it-IT" dirty="0"/>
              <a:t> </a:t>
            </a:r>
            <a:r>
              <a:rPr lang="it-IT" dirty="0" err="1"/>
              <a:t>fait</a:t>
            </a:r>
            <a:r>
              <a:rPr lang="it-IT" dirty="0"/>
              <a:t> </a:t>
            </a:r>
            <a:r>
              <a:rPr lang="it-IT" dirty="0" err="1"/>
              <a:t>partie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meilleures</a:t>
            </a:r>
            <a:r>
              <a:rPr lang="it-IT" dirty="0"/>
              <a:t> </a:t>
            </a:r>
            <a:r>
              <a:rPr lang="it-IT" dirty="0" err="1"/>
              <a:t>habitudes</a:t>
            </a:r>
            <a:r>
              <a:rPr lang="it-IT" dirty="0"/>
              <a:t> de la </a:t>
            </a:r>
            <a:r>
              <a:rPr lang="it-IT" dirty="0" err="1"/>
              <a:t>région</a:t>
            </a:r>
            <a:r>
              <a:rPr lang="it-IT" dirty="0"/>
              <a:t>. </a:t>
            </a:r>
            <a:r>
              <a:rPr lang="it-IT" dirty="0" err="1"/>
              <a:t>Fêtes</a:t>
            </a:r>
            <a:r>
              <a:rPr lang="it-IT" dirty="0"/>
              <a:t> </a:t>
            </a:r>
            <a:r>
              <a:rPr lang="it-IT" dirty="0" err="1"/>
              <a:t>traditionnelles</a:t>
            </a:r>
            <a:r>
              <a:rPr lang="it-IT" dirty="0" smtClean="0"/>
              <a:t>,</a:t>
            </a:r>
          </a:p>
          <a:p>
            <a:pPr>
              <a:lnSpc>
                <a:spcPct val="100000"/>
              </a:lnSpc>
            </a:pPr>
            <a:r>
              <a:rPr lang="it-IT" dirty="0" smtClean="0"/>
              <a:t> </a:t>
            </a:r>
            <a:r>
              <a:rPr lang="it-IT" dirty="0" err="1"/>
              <a:t>folkloriques</a:t>
            </a:r>
            <a:r>
              <a:rPr lang="it-IT" dirty="0"/>
              <a:t>, </a:t>
            </a:r>
            <a:r>
              <a:rPr lang="it-IT" dirty="0" err="1"/>
              <a:t>historiques</a:t>
            </a:r>
            <a:r>
              <a:rPr lang="it-IT" dirty="0"/>
              <a:t>, </a:t>
            </a:r>
            <a:r>
              <a:rPr lang="it-IT" dirty="0" err="1"/>
              <a:t>gourmandes</a:t>
            </a:r>
            <a:r>
              <a:rPr lang="it-IT" dirty="0"/>
              <a:t>, </a:t>
            </a:r>
            <a:r>
              <a:rPr lang="it-IT" dirty="0" err="1"/>
              <a:t>sportives</a:t>
            </a:r>
            <a:r>
              <a:rPr lang="it-IT" dirty="0"/>
              <a:t>, </a:t>
            </a:r>
            <a:r>
              <a:rPr lang="it-IT" dirty="0" err="1"/>
              <a:t>culturelles</a:t>
            </a:r>
            <a:r>
              <a:rPr lang="it-IT" dirty="0"/>
              <a:t>, </a:t>
            </a:r>
            <a:r>
              <a:rPr lang="it-IT" dirty="0" err="1"/>
              <a:t>musicales</a:t>
            </a:r>
            <a:r>
              <a:rPr lang="it-IT" dirty="0"/>
              <a:t>, se </a:t>
            </a:r>
            <a:r>
              <a:rPr lang="it-IT" dirty="0" err="1"/>
              <a:t>succèdent</a:t>
            </a:r>
            <a:r>
              <a:rPr lang="it-IT" dirty="0"/>
              <a:t> </a:t>
            </a:r>
            <a:endParaRPr lang="it-IT" dirty="0" smtClean="0"/>
          </a:p>
          <a:p>
            <a:pPr>
              <a:lnSpc>
                <a:spcPct val="100000"/>
              </a:lnSpc>
            </a:pPr>
            <a:r>
              <a:rPr lang="it-IT" dirty="0" err="1" smtClean="0"/>
              <a:t>toute</a:t>
            </a:r>
            <a:r>
              <a:rPr lang="it-IT" dirty="0" smtClean="0"/>
              <a:t> </a:t>
            </a:r>
            <a:r>
              <a:rPr lang="it-IT" dirty="0"/>
              <a:t>l'</a:t>
            </a:r>
            <a:r>
              <a:rPr lang="it-IT" dirty="0" err="1"/>
              <a:t>année</a:t>
            </a:r>
            <a:r>
              <a:rPr lang="it-IT" dirty="0"/>
              <a:t>. La </a:t>
            </a:r>
            <a:r>
              <a:rPr lang="it-IT" dirty="0" err="1"/>
              <a:t>fête</a:t>
            </a:r>
            <a:r>
              <a:rPr lang="it-IT" dirty="0"/>
              <a:t> principale est le </a:t>
            </a:r>
            <a:r>
              <a:rPr lang="it-IT" dirty="0" err="1"/>
              <a:t>Carnaval</a:t>
            </a:r>
            <a:r>
              <a:rPr lang="it-IT" dirty="0"/>
              <a:t>.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dirty="0"/>
              <a:t>Le </a:t>
            </a:r>
            <a:r>
              <a:rPr lang="it-IT" dirty="0" err="1" smtClean="0"/>
              <a:t>Nord-Pas-De-Calais-Picardie</a:t>
            </a:r>
            <a:r>
              <a:rPr lang="it-IT" dirty="0" smtClean="0"/>
              <a:t> </a:t>
            </a:r>
            <a:r>
              <a:rPr lang="it-IT" dirty="0"/>
              <a:t>est une terre de </a:t>
            </a:r>
            <a:r>
              <a:rPr lang="it-IT" dirty="0" err="1"/>
              <a:t>sportifs</a:t>
            </a:r>
            <a:r>
              <a:rPr lang="it-IT" dirty="0"/>
              <a:t>. </a:t>
            </a:r>
            <a:r>
              <a:rPr lang="it-IT" dirty="0" err="1"/>
              <a:t>Sportifs</a:t>
            </a:r>
            <a:r>
              <a:rPr lang="it-IT" dirty="0"/>
              <a:t> de </a:t>
            </a:r>
            <a:r>
              <a:rPr lang="it-IT" dirty="0" err="1"/>
              <a:t>tous</a:t>
            </a:r>
            <a:r>
              <a:rPr lang="it-IT" dirty="0"/>
              <a:t> </a:t>
            </a:r>
            <a:r>
              <a:rPr lang="it-IT" dirty="0" err="1"/>
              <a:t>niveaux</a:t>
            </a:r>
            <a:r>
              <a:rPr lang="it-IT" dirty="0"/>
              <a:t>, </a:t>
            </a:r>
            <a:r>
              <a:rPr lang="it-IT" dirty="0" err="1"/>
              <a:t>toutes</a:t>
            </a:r>
            <a:r>
              <a:rPr lang="it-IT" dirty="0"/>
              <a:t> </a:t>
            </a:r>
            <a:endParaRPr lang="it-IT" dirty="0" smtClean="0"/>
          </a:p>
          <a:p>
            <a:pPr>
              <a:lnSpc>
                <a:spcPct val="100000"/>
              </a:lnSpc>
            </a:pPr>
            <a:r>
              <a:rPr lang="it-IT" dirty="0" err="1" smtClean="0"/>
              <a:t>disciplines</a:t>
            </a:r>
            <a:r>
              <a:rPr lang="it-IT" dirty="0"/>
              <a:t>, </a:t>
            </a:r>
            <a:r>
              <a:rPr lang="it-IT" dirty="0" err="1"/>
              <a:t>amateurs</a:t>
            </a:r>
            <a:r>
              <a:rPr lang="it-IT" dirty="0"/>
              <a:t> </a:t>
            </a:r>
            <a:r>
              <a:rPr lang="it-IT" dirty="0" err="1"/>
              <a:t>ou</a:t>
            </a:r>
            <a:r>
              <a:rPr lang="it-IT" dirty="0"/>
              <a:t> </a:t>
            </a:r>
            <a:r>
              <a:rPr lang="it-IT" dirty="0" err="1"/>
              <a:t>champions</a:t>
            </a:r>
            <a:r>
              <a:rPr lang="it-IT" dirty="0"/>
              <a:t>. </a:t>
            </a:r>
            <a:r>
              <a:rPr lang="it-IT" b="1" dirty="0" err="1">
                <a:solidFill>
                  <a:srgbClr val="FF0000"/>
                </a:solidFill>
              </a:rPr>
              <a:t>Paris-Roubaix</a:t>
            </a:r>
            <a:r>
              <a:rPr lang="it-IT" dirty="0"/>
              <a:t>, </a:t>
            </a:r>
            <a:r>
              <a:rPr lang="it-IT" dirty="0" err="1"/>
              <a:t>Route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Louvre, meeting </a:t>
            </a:r>
            <a:r>
              <a:rPr lang="fr-FR" dirty="0"/>
              <a:t>mondial</a:t>
            </a:r>
            <a:r>
              <a:rPr lang="it-IT" dirty="0"/>
              <a:t> </a:t>
            </a:r>
            <a:endParaRPr lang="it-IT" dirty="0" smtClean="0"/>
          </a:p>
          <a:p>
            <a:pPr>
              <a:lnSpc>
                <a:spcPct val="1000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d'</a:t>
            </a:r>
            <a:r>
              <a:rPr lang="it-IT" b="1" dirty="0" err="1" smtClean="0">
                <a:solidFill>
                  <a:srgbClr val="FF0000"/>
                </a:solidFill>
              </a:rPr>
              <a:t>Athlétisme</a:t>
            </a:r>
            <a:r>
              <a:rPr lang="it-IT" dirty="0" smtClean="0"/>
              <a:t> </a:t>
            </a:r>
            <a:r>
              <a:rPr lang="it-IT" dirty="0" err="1"/>
              <a:t>sont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fr-FR" dirty="0"/>
              <a:t>événements</a:t>
            </a:r>
            <a:r>
              <a:rPr lang="it-IT" dirty="0"/>
              <a:t> </a:t>
            </a:r>
            <a:r>
              <a:rPr lang="it-IT" dirty="0" err="1" smtClean="0"/>
              <a:t>les</a:t>
            </a:r>
            <a:r>
              <a:rPr lang="it-IT" dirty="0" smtClean="0"/>
              <a:t> plus </a:t>
            </a:r>
            <a:r>
              <a:rPr lang="it-IT" dirty="0" err="1"/>
              <a:t>importants</a:t>
            </a:r>
            <a:r>
              <a:rPr lang="it-IT" dirty="0"/>
              <a:t>. </a:t>
            </a:r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 err="1" smtClean="0"/>
              <a:t>course</a:t>
            </a:r>
            <a:r>
              <a:rPr lang="it-IT" dirty="0" smtClean="0"/>
              <a:t> </a:t>
            </a:r>
            <a:r>
              <a:rPr lang="it-IT" dirty="0" err="1" smtClean="0"/>
              <a:t>cycliste</a:t>
            </a:r>
            <a:r>
              <a:rPr lang="it-IT" dirty="0" smtClean="0"/>
              <a:t> </a:t>
            </a:r>
            <a:r>
              <a:rPr lang="it-IT" dirty="0" err="1" smtClean="0"/>
              <a:t>Paris-Roubaix</a:t>
            </a:r>
            <a:r>
              <a:rPr lang="it-IT" dirty="0" smtClean="0"/>
              <a:t> : </a:t>
            </a:r>
            <a:endParaRPr/>
          </a:p>
        </p:txBody>
      </p:sp>
      <p:pic>
        <p:nvPicPr>
          <p:cNvPr id="6146" name="Picture 2" descr="http://www.dailymotion.com/thumbnail/video/x2mgvu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1618" y="4922845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it-IT" sz="5400">
                <a:solidFill>
                  <a:srgbClr val="0000CC"/>
                </a:solidFill>
              </a:rPr>
              <a:t>Les parcs naturels régionaux</a:t>
            </a:r>
            <a:endParaRPr/>
          </a:p>
        </p:txBody>
      </p:sp>
      <p:sp>
        <p:nvSpPr>
          <p:cNvPr id="5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it-IT" dirty="0" smtClean="0"/>
              <a:t>La </a:t>
            </a:r>
            <a:r>
              <a:rPr lang="it-IT" dirty="0" err="1" smtClean="0"/>
              <a:t>région</a:t>
            </a:r>
            <a:r>
              <a:rPr lang="it-IT" dirty="0" smtClean="0"/>
              <a:t> est </a:t>
            </a:r>
            <a:r>
              <a:rPr lang="it-IT" dirty="0" err="1" smtClean="0"/>
              <a:t>constituée</a:t>
            </a:r>
            <a:r>
              <a:rPr lang="it-IT" dirty="0" smtClean="0"/>
              <a:t> </a:t>
            </a:r>
            <a:r>
              <a:rPr lang="it-IT" dirty="0" err="1" smtClean="0"/>
              <a:t>essentiellement</a:t>
            </a:r>
            <a:r>
              <a:rPr lang="it-IT" dirty="0" smtClean="0"/>
              <a:t> de verdure. Il y a 3 </a:t>
            </a:r>
            <a:r>
              <a:rPr lang="it-IT" dirty="0" err="1" smtClean="0"/>
              <a:t>parcs</a:t>
            </a:r>
            <a:r>
              <a:rPr lang="it-IT" dirty="0" smtClean="0"/>
              <a:t> </a:t>
            </a:r>
            <a:r>
              <a:rPr lang="it-IT" dirty="0" err="1" smtClean="0"/>
              <a:t>naturels</a:t>
            </a:r>
            <a:r>
              <a:rPr lang="it-IT" dirty="0" smtClean="0"/>
              <a:t> </a:t>
            </a:r>
            <a:r>
              <a:rPr lang="it-IT" dirty="0" err="1" smtClean="0"/>
              <a:t>régionaux</a:t>
            </a:r>
            <a:r>
              <a:rPr lang="it-IT" dirty="0" smtClean="0"/>
              <a:t>, </a:t>
            </a:r>
          </a:p>
          <a:p>
            <a:pPr>
              <a:buSzPct val="25000"/>
              <a:buFont typeface="StarSymbol"/>
              <a:buChar char=""/>
            </a:pPr>
            <a:r>
              <a:rPr lang="it-IT" dirty="0" err="1" smtClean="0"/>
              <a:t>dont</a:t>
            </a:r>
            <a:r>
              <a:rPr lang="it-IT" dirty="0" smtClean="0"/>
              <a:t> la “</a:t>
            </a:r>
            <a:r>
              <a:rPr lang="it-IT" dirty="0" err="1" smtClean="0"/>
              <a:t>forêt</a:t>
            </a:r>
            <a:r>
              <a:rPr lang="it-IT" dirty="0" smtClean="0"/>
              <a:t> </a:t>
            </a:r>
            <a:r>
              <a:rPr lang="it-IT" dirty="0" err="1" smtClean="0"/>
              <a:t>royale</a:t>
            </a:r>
            <a:r>
              <a:rPr lang="it-IT" dirty="0" smtClean="0"/>
              <a:t>”, une </a:t>
            </a:r>
            <a:r>
              <a:rPr lang="it-IT" dirty="0" err="1" smtClean="0"/>
              <a:t>ancienne</a:t>
            </a:r>
            <a:r>
              <a:rPr lang="it-IT" dirty="0" smtClean="0"/>
              <a:t> </a:t>
            </a:r>
            <a:r>
              <a:rPr lang="it-IT" dirty="0" err="1" smtClean="0"/>
              <a:t>forêt</a:t>
            </a:r>
            <a:r>
              <a:rPr lang="it-IT" dirty="0" smtClean="0"/>
              <a:t> </a:t>
            </a:r>
            <a:r>
              <a:rPr lang="it-IT" dirty="0" err="1" smtClean="0"/>
              <a:t>aujourd</a:t>
            </a:r>
            <a:r>
              <a:rPr lang="it-IT" dirty="0" smtClean="0"/>
              <a:t>’</a:t>
            </a:r>
            <a:r>
              <a:rPr lang="it-IT" dirty="0" err="1" smtClean="0"/>
              <a:t>hui</a:t>
            </a:r>
            <a:r>
              <a:rPr lang="it-IT" dirty="0" smtClean="0"/>
              <a:t> </a:t>
            </a:r>
            <a:r>
              <a:rPr lang="it-IT" dirty="0" err="1" smtClean="0"/>
              <a:t>peu</a:t>
            </a:r>
            <a:r>
              <a:rPr lang="it-IT" dirty="0" smtClean="0"/>
              <a:t> </a:t>
            </a:r>
            <a:r>
              <a:rPr lang="it-IT" dirty="0" err="1" smtClean="0"/>
              <a:t>boisée</a:t>
            </a:r>
            <a:r>
              <a:rPr lang="it-IT" dirty="0" smtClean="0"/>
              <a:t>.</a:t>
            </a:r>
          </a:p>
          <a:p>
            <a:pPr>
              <a:buSzPct val="25000"/>
              <a:buFont typeface="StarSymbol"/>
              <a:buChar char=""/>
            </a:pPr>
            <a:endParaRPr/>
          </a:p>
        </p:txBody>
      </p:sp>
      <p:pic>
        <p:nvPicPr>
          <p:cNvPr id="5122" name="Picture 2" descr="http://www.onf.fr/enforet/compiegne/explorer/decouverte/20130828-133101-774969/1/++illustration++/++display++w50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56" y="2779705"/>
            <a:ext cx="4838700" cy="320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pic>
        <p:nvPicPr>
          <p:cNvPr id="52" name="Immagine 51"/>
          <p:cNvPicPr/>
          <p:nvPr/>
        </p:nvPicPr>
        <p:blipFill>
          <a:blip r:embed="rId2"/>
          <a:stretch>
            <a:fillRect/>
          </a:stretch>
        </p:blipFill>
        <p:spPr>
          <a:xfrm>
            <a:off x="144000" y="72000"/>
            <a:ext cx="9792000" cy="727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1121040"/>
            <a:ext cx="9071640" cy="190296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it-IT" dirty="0" err="1"/>
              <a:t>Avant</a:t>
            </a:r>
            <a:r>
              <a:rPr lang="it-IT" dirty="0"/>
              <a:t> </a:t>
            </a:r>
            <a:r>
              <a:rPr lang="it-IT" dirty="0" smtClean="0"/>
              <a:t>l‘économie </a:t>
            </a:r>
            <a:r>
              <a:rPr lang="it-IT" dirty="0" err="1"/>
              <a:t>était</a:t>
            </a:r>
            <a:r>
              <a:rPr lang="it-IT" dirty="0"/>
              <a:t> </a:t>
            </a:r>
            <a:r>
              <a:rPr lang="it-IT" dirty="0" err="1"/>
              <a:t>basée</a:t>
            </a:r>
            <a:r>
              <a:rPr lang="it-IT" dirty="0"/>
              <a:t> </a:t>
            </a:r>
            <a:r>
              <a:rPr lang="it-IT" dirty="0" err="1"/>
              <a:t>sur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b="1" dirty="0" err="1"/>
              <a:t>mines</a:t>
            </a:r>
            <a:r>
              <a:rPr lang="it-IT" dirty="0"/>
              <a:t>. </a:t>
            </a:r>
            <a:r>
              <a:rPr lang="it-IT" dirty="0" err="1"/>
              <a:t>Aujourd</a:t>
            </a:r>
            <a:r>
              <a:rPr lang="it-IT" dirty="0"/>
              <a:t>'</a:t>
            </a:r>
            <a:r>
              <a:rPr lang="it-IT" dirty="0" err="1"/>
              <a:t>hui</a:t>
            </a:r>
            <a:r>
              <a:rPr lang="it-IT" dirty="0"/>
              <a:t> il y a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monuments</a:t>
            </a:r>
            <a:r>
              <a:rPr lang="it-IT" dirty="0"/>
              <a:t> </a:t>
            </a:r>
            <a:endParaRPr lang="it-IT" dirty="0" smtClean="0"/>
          </a:p>
          <a:p>
            <a:pPr>
              <a:buSzPct val="25000"/>
              <a:buFont typeface="StarSymbol"/>
              <a:buChar char=""/>
            </a:pPr>
            <a:r>
              <a:rPr lang="it-IT" dirty="0" smtClean="0"/>
              <a:t>qui </a:t>
            </a:r>
            <a:r>
              <a:rPr lang="it-IT" dirty="0"/>
              <a:t>le </a:t>
            </a:r>
            <a:r>
              <a:rPr lang="it-IT" dirty="0" err="1"/>
              <a:t>témoignent</a:t>
            </a:r>
            <a:r>
              <a:rPr lang="it-IT" dirty="0"/>
              <a:t>: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it-IT" dirty="0" err="1"/>
              <a:t>Chevalement</a:t>
            </a:r>
            <a:r>
              <a:rPr lang="it-IT" dirty="0"/>
              <a:t> de la fosse </a:t>
            </a:r>
            <a:r>
              <a:rPr lang="it-IT" dirty="0" err="1"/>
              <a:t>n°</a:t>
            </a:r>
            <a:r>
              <a:rPr lang="it-IT" dirty="0"/>
              <a:t> 2 </a:t>
            </a:r>
            <a:r>
              <a:rPr lang="it-IT" dirty="0" smtClean="0"/>
              <a:t>		</a:t>
            </a:r>
            <a:r>
              <a:rPr lang="fr-FR" dirty="0" smtClean="0"/>
              <a:t>Monument aux morts de la </a:t>
            </a:r>
          </a:p>
          <a:p>
            <a:pPr>
              <a:buSzPct val="25000"/>
              <a:buFont typeface="StarSymbol"/>
              <a:buChar char=""/>
            </a:pPr>
            <a:r>
              <a:rPr lang="it-IT" dirty="0" err="1" smtClean="0"/>
              <a:t>des</a:t>
            </a:r>
            <a:r>
              <a:rPr lang="it-IT" dirty="0" smtClean="0"/>
              <a:t> </a:t>
            </a:r>
            <a:r>
              <a:rPr lang="it-IT" dirty="0" err="1"/>
              <a:t>mines</a:t>
            </a:r>
            <a:r>
              <a:rPr lang="it-IT" dirty="0"/>
              <a:t> de </a:t>
            </a:r>
            <a:r>
              <a:rPr lang="it-IT" dirty="0" err="1"/>
              <a:t>Flines</a:t>
            </a:r>
            <a:r>
              <a:rPr lang="it-IT" dirty="0"/>
              <a:t>, </a:t>
            </a:r>
            <a:r>
              <a:rPr lang="it-IT" dirty="0" smtClean="0"/>
              <a:t>                                      </a:t>
            </a:r>
            <a:r>
              <a:rPr lang="fr-FR" dirty="0" smtClean="0"/>
              <a:t>Compagnie des mines de Béthune</a:t>
            </a:r>
            <a:endParaRPr/>
          </a:p>
        </p:txBody>
      </p:sp>
      <p:pic>
        <p:nvPicPr>
          <p:cNvPr id="54" name="Immagine 53"/>
          <p:cNvPicPr/>
          <p:nvPr/>
        </p:nvPicPr>
        <p:blipFill>
          <a:blip r:embed="rId2"/>
          <a:stretch>
            <a:fillRect/>
          </a:stretch>
        </p:blipFill>
        <p:spPr>
          <a:xfrm>
            <a:off x="5040312" y="2279639"/>
            <a:ext cx="2808000" cy="3024000"/>
          </a:xfrm>
          <a:prstGeom prst="rect">
            <a:avLst/>
          </a:prstGeom>
          <a:ln>
            <a:noFill/>
          </a:ln>
        </p:spPr>
      </p:pic>
      <p:pic>
        <p:nvPicPr>
          <p:cNvPr id="55" name="Immagine 54"/>
          <p:cNvPicPr/>
          <p:nvPr/>
        </p:nvPicPr>
        <p:blipFill>
          <a:blip r:embed="rId3"/>
          <a:stretch>
            <a:fillRect/>
          </a:stretch>
        </p:blipFill>
        <p:spPr>
          <a:xfrm>
            <a:off x="468280" y="2279639"/>
            <a:ext cx="3466800" cy="2448000"/>
          </a:xfrm>
          <a:prstGeom prst="rect">
            <a:avLst/>
          </a:prstGeom>
          <a:ln>
            <a:noFill/>
          </a:ln>
        </p:spPr>
      </p:pic>
      <p:sp>
        <p:nvSpPr>
          <p:cNvPr id="56" name="TextShape 2"/>
          <p:cNvSpPr txBox="1"/>
          <p:nvPr/>
        </p:nvSpPr>
        <p:spPr>
          <a:xfrm>
            <a:off x="504000" y="105840"/>
            <a:ext cx="9071640" cy="1046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it-IT" sz="5400">
                <a:solidFill>
                  <a:srgbClr val="FF950E"/>
                </a:solidFill>
              </a:rPr>
              <a:t>Lieux historiques</a:t>
            </a:r>
            <a:r>
              <a:rPr lang="it-IT">
                <a:solidFill>
                  <a:srgbClr val="FF950E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</a:t>
            </a:r>
            <a:r>
              <a:rPr lang="it-IT" dirty="0" err="1" smtClean="0"/>
              <a:t>Musée</a:t>
            </a:r>
            <a:r>
              <a:rPr lang="it-IT" dirty="0" smtClean="0"/>
              <a:t> </a:t>
            </a:r>
            <a:r>
              <a:rPr lang="it-IT" dirty="0" err="1" smtClean="0"/>
              <a:t>du</a:t>
            </a:r>
            <a:r>
              <a:rPr lang="it-IT" dirty="0" smtClean="0"/>
              <a:t> </a:t>
            </a:r>
            <a:r>
              <a:rPr lang="it-IT" dirty="0" err="1" smtClean="0"/>
              <a:t>Louvre-Lens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1998" cy="4384440"/>
          </a:xfrm>
        </p:spPr>
        <p:txBody>
          <a:bodyPr/>
          <a:lstStyle/>
          <a:p>
            <a:r>
              <a:rPr lang="it-IT" dirty="0" smtClean="0"/>
              <a:t>Né en 2012 </a:t>
            </a:r>
            <a:r>
              <a:rPr lang="it-IT" dirty="0" err="1" smtClean="0"/>
              <a:t>et</a:t>
            </a:r>
            <a:r>
              <a:rPr lang="it-IT" dirty="0" smtClean="0"/>
              <a:t> </a:t>
            </a:r>
            <a:r>
              <a:rPr lang="it-IT" dirty="0" err="1" smtClean="0"/>
              <a:t>appelé</a:t>
            </a:r>
            <a:r>
              <a:rPr lang="it-IT" dirty="0" smtClean="0"/>
              <a:t> </a:t>
            </a:r>
            <a:r>
              <a:rPr lang="it-IT" dirty="0" err="1" smtClean="0"/>
              <a:t>aussi</a:t>
            </a:r>
            <a:r>
              <a:rPr lang="it-IT" dirty="0" smtClean="0"/>
              <a:t> le “</a:t>
            </a:r>
            <a:r>
              <a:rPr lang="it-IT" dirty="0" err="1" smtClean="0"/>
              <a:t>deuxième</a:t>
            </a:r>
            <a:r>
              <a:rPr lang="it-IT" dirty="0" smtClean="0"/>
              <a:t> </a:t>
            </a:r>
          </a:p>
          <a:p>
            <a:r>
              <a:rPr lang="it-IT" dirty="0" smtClean="0"/>
              <a:t>Louvre”, ce </a:t>
            </a:r>
            <a:r>
              <a:rPr lang="it-IT" dirty="0" err="1" smtClean="0"/>
              <a:t>musée</a:t>
            </a:r>
            <a:r>
              <a:rPr lang="it-IT" dirty="0" smtClean="0"/>
              <a:t> a </a:t>
            </a:r>
            <a:r>
              <a:rPr lang="it-IT" dirty="0" err="1" smtClean="0"/>
              <a:t>des</a:t>
            </a:r>
            <a:r>
              <a:rPr lang="it-IT" dirty="0" smtClean="0"/>
              <a:t> </a:t>
            </a:r>
            <a:r>
              <a:rPr lang="it-IT" dirty="0" err="1" smtClean="0"/>
              <a:t>oeuvres</a:t>
            </a:r>
            <a:r>
              <a:rPr lang="it-IT" dirty="0" smtClean="0"/>
              <a:t> d’art </a:t>
            </a:r>
          </a:p>
          <a:p>
            <a:r>
              <a:rPr lang="it-IT" dirty="0" smtClean="0"/>
              <a:t>qui </a:t>
            </a:r>
            <a:r>
              <a:rPr lang="it-IT" dirty="0" err="1" smtClean="0"/>
              <a:t>proviennent</a:t>
            </a:r>
            <a:r>
              <a:rPr lang="it-IT" dirty="0" smtClean="0"/>
              <a:t> </a:t>
            </a:r>
            <a:r>
              <a:rPr lang="it-IT" dirty="0" err="1" smtClean="0"/>
              <a:t>du</a:t>
            </a:r>
            <a:r>
              <a:rPr lang="it-IT" dirty="0" smtClean="0"/>
              <a:t> </a:t>
            </a:r>
            <a:r>
              <a:rPr lang="it-IT" dirty="0" err="1" smtClean="0"/>
              <a:t>musée</a:t>
            </a:r>
            <a:r>
              <a:rPr lang="it-IT" dirty="0" smtClean="0"/>
              <a:t> </a:t>
            </a:r>
            <a:r>
              <a:rPr lang="it-IT" dirty="0" err="1" smtClean="0"/>
              <a:t>du</a:t>
            </a:r>
            <a:r>
              <a:rPr lang="it-IT" dirty="0" smtClean="0"/>
              <a:t> Louvre de </a:t>
            </a:r>
          </a:p>
          <a:p>
            <a:r>
              <a:rPr lang="it-IT" dirty="0" err="1" smtClean="0"/>
              <a:t>Paris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fr-FR" dirty="0" smtClean="0"/>
              <a:t>Il abrite des œuvres représentatives </a:t>
            </a:r>
            <a:r>
              <a:rPr lang="fr-FR" dirty="0"/>
              <a:t>de </a:t>
            </a:r>
            <a:endParaRPr lang="fr-FR" dirty="0" smtClean="0"/>
          </a:p>
          <a:p>
            <a:r>
              <a:rPr lang="fr-FR" dirty="0" smtClean="0"/>
              <a:t>l'ensemble </a:t>
            </a:r>
            <a:r>
              <a:rPr lang="fr-FR" dirty="0"/>
              <a:t>des collections du musée du </a:t>
            </a:r>
            <a:endParaRPr lang="fr-FR" dirty="0" smtClean="0"/>
          </a:p>
          <a:p>
            <a:r>
              <a:rPr lang="fr-FR" dirty="0" smtClean="0"/>
              <a:t>Louvre</a:t>
            </a:r>
            <a:r>
              <a:rPr lang="fr-FR" dirty="0"/>
              <a:t>, renouvelées régulièrement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Il accueille aussi des expositions </a:t>
            </a:r>
            <a:br>
              <a:rPr lang="fr-FR" dirty="0" smtClean="0"/>
            </a:br>
            <a:r>
              <a:rPr lang="fr-FR" dirty="0" smtClean="0"/>
              <a:t>temporaires.</a:t>
            </a:r>
            <a:endParaRPr lang="it-IT" dirty="0"/>
          </a:p>
        </p:txBody>
      </p:sp>
      <p:pic>
        <p:nvPicPr>
          <p:cNvPr id="24578" name="Picture 2" descr="http://www.arcspace.com/CropUp/-/media/742321/Louvre-Lens-Sanaa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7436" y="1154490"/>
            <a:ext cx="4929222" cy="3696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 err="1" smtClean="0"/>
              <a:t>Cathédrale</a:t>
            </a:r>
            <a:r>
              <a:rPr lang="it-IT" dirty="0" smtClean="0"/>
              <a:t> d’Amiens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93436" cy="4384440"/>
          </a:xfrm>
        </p:spPr>
        <p:txBody>
          <a:bodyPr/>
          <a:lstStyle/>
          <a:p>
            <a:r>
              <a:rPr lang="it-IT" dirty="0" smtClean="0"/>
              <a:t>C’est le berceau de l’art </a:t>
            </a:r>
            <a:r>
              <a:rPr lang="it-IT" dirty="0" err="1" smtClean="0"/>
              <a:t>gothique</a:t>
            </a:r>
            <a:r>
              <a:rPr lang="it-IT" dirty="0" smtClean="0"/>
              <a:t> en France.</a:t>
            </a:r>
            <a:endParaRPr lang="it-IT" dirty="0"/>
          </a:p>
        </p:txBody>
      </p:sp>
      <p:pic>
        <p:nvPicPr>
          <p:cNvPr id="25602" name="Picture 2" descr="Image illustrative de l'article Cathédrale Notre-Dame d'Amie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1750" y="565127"/>
            <a:ext cx="4286280" cy="6578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380</Words>
  <PresentationFormat>Personalizzato</PresentationFormat>
  <Paragraphs>58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Le Musée du Louvre-Lens</vt:lpstr>
      <vt:lpstr>La Cathédrale d’Amiens</vt:lpstr>
      <vt:lpstr>Diapositiva 10</vt:lpstr>
      <vt:lpstr>Diapositiva 11</vt:lpstr>
      <vt:lpstr>Autres spécialités typiques de la région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CapoFantasma97</cp:lastModifiedBy>
  <cp:revision>12</cp:revision>
  <dcterms:modified xsi:type="dcterms:W3CDTF">2015-12-11T13:50:48Z</dcterms:modified>
</cp:coreProperties>
</file>