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0080625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02" y="-114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7" name="Immagine 36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Immagine 37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it-IT"/>
              <a:t>Fate clic per modificare il formato del testo del titolo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it-IT"/>
              <a:t>Fate clic per modificare il formato del testo della struttura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it-IT"/>
              <a:t>Secondo livello struttura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it-IT"/>
              <a:t>Terzo livello struttura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it-IT"/>
              <a:t>Quarto livello struttura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it-IT"/>
              <a:t>Quinto livello struttura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it-IT"/>
              <a:t>Sesto livello struttura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it-IT"/>
              <a:t>Settimo livello struttura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it-IT" sz="1400"/>
              <a:t>&lt;data/ora&gt;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r>
              <a:rPr lang="it-IT" sz="1400"/>
              <a:t>&lt;piè di pagina&gt;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fld id="{03B3A7C0-D56A-4CAA-A57B-4295D8CBD2EE}" type="slidenum">
              <a:rPr lang="it-IT" sz="1400"/>
              <a:pPr algn="r"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it-IT">
                <a:solidFill>
                  <a:srgbClr val="C5000B"/>
                </a:solidFill>
              </a:rPr>
              <a:t>LA NORMANDIE</a:t>
            </a:r>
            <a:endParaRPr/>
          </a:p>
        </p:txBody>
      </p:sp>
      <p:pic>
        <p:nvPicPr>
          <p:cNvPr id="40" name="Immagine 39"/>
          <p:cNvPicPr/>
          <p:nvPr/>
        </p:nvPicPr>
        <p:blipFill>
          <a:blip r:embed="rId2"/>
          <a:stretch>
            <a:fillRect/>
          </a:stretch>
        </p:blipFill>
        <p:spPr>
          <a:xfrm>
            <a:off x="144000" y="1656000"/>
            <a:ext cx="4896000" cy="4608000"/>
          </a:xfrm>
          <a:prstGeom prst="rect">
            <a:avLst/>
          </a:prstGeom>
          <a:ln>
            <a:noFill/>
          </a:ln>
        </p:spPr>
      </p:pic>
      <p:sp>
        <p:nvSpPr>
          <p:cNvPr id="41" name="TextShape 2"/>
          <p:cNvSpPr txBox="1"/>
          <p:nvPr/>
        </p:nvSpPr>
        <p:spPr>
          <a:xfrm>
            <a:off x="5256000" y="2088000"/>
            <a:ext cx="442692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it-IT" dirty="0"/>
              <a:t>La </a:t>
            </a:r>
            <a:r>
              <a:rPr lang="it-IT" dirty="0" err="1"/>
              <a:t>Normandie</a:t>
            </a:r>
            <a:r>
              <a:rPr lang="it-IT" dirty="0"/>
              <a:t> se </a:t>
            </a:r>
            <a:r>
              <a:rPr lang="it-IT" dirty="0" err="1"/>
              <a:t>trouve</a:t>
            </a:r>
            <a:r>
              <a:rPr lang="it-IT" dirty="0"/>
              <a:t> </a:t>
            </a:r>
            <a:r>
              <a:rPr lang="it-IT" dirty="0" err="1"/>
              <a:t>au</a:t>
            </a:r>
            <a:r>
              <a:rPr lang="it-IT" dirty="0"/>
              <a:t> nord de la </a:t>
            </a:r>
            <a:endParaRPr lang="it-IT" dirty="0" smtClean="0"/>
          </a:p>
          <a:p>
            <a:pPr>
              <a:buSzPct val="25000"/>
              <a:buFont typeface="StarSymbol"/>
              <a:buChar char=""/>
            </a:pPr>
            <a:r>
              <a:rPr lang="it-IT" dirty="0" smtClean="0"/>
              <a:t>France. Elle </a:t>
            </a:r>
            <a:r>
              <a:rPr lang="it-IT" dirty="0"/>
              <a:t>est </a:t>
            </a:r>
            <a:r>
              <a:rPr lang="it-IT" dirty="0" err="1" smtClean="0"/>
              <a:t>constituée</a:t>
            </a:r>
            <a:r>
              <a:rPr lang="it-IT" dirty="0" smtClean="0"/>
              <a:t> </a:t>
            </a:r>
            <a:r>
              <a:rPr lang="it-IT" dirty="0"/>
              <a:t>par </a:t>
            </a:r>
            <a:r>
              <a:rPr lang="it-IT" dirty="0" err="1"/>
              <a:t>deux</a:t>
            </a:r>
            <a:r>
              <a:rPr lang="it-IT" dirty="0"/>
              <a:t> </a:t>
            </a:r>
            <a:r>
              <a:rPr lang="it-IT" dirty="0" err="1" smtClean="0"/>
              <a:t>régions</a:t>
            </a:r>
            <a:endParaRPr lang="it-IT" dirty="0" smtClean="0"/>
          </a:p>
          <a:p>
            <a:pPr>
              <a:buSzPct val="25000"/>
              <a:buFont typeface="StarSymbol"/>
              <a:buChar char=""/>
            </a:pPr>
            <a:r>
              <a:rPr lang="it-IT" dirty="0" smtClean="0"/>
              <a:t> </a:t>
            </a:r>
            <a:r>
              <a:rPr lang="it-IT" dirty="0" err="1"/>
              <a:t>administratives</a:t>
            </a:r>
            <a:r>
              <a:rPr lang="it-IT" dirty="0"/>
              <a:t>, la Haute </a:t>
            </a:r>
            <a:r>
              <a:rPr lang="it-IT" dirty="0" err="1"/>
              <a:t>Normandie</a:t>
            </a:r>
            <a:r>
              <a:rPr lang="it-IT" dirty="0" smtClean="0"/>
              <a:t>,</a:t>
            </a:r>
          </a:p>
          <a:p>
            <a:pPr>
              <a:buSzPct val="25000"/>
              <a:buFont typeface="StarSymbol"/>
              <a:buChar char=""/>
            </a:pPr>
            <a:r>
              <a:rPr lang="it-IT" dirty="0" smtClean="0"/>
              <a:t> </a:t>
            </a:r>
            <a:r>
              <a:rPr lang="it-IT" dirty="0" err="1"/>
              <a:t>avec</a:t>
            </a:r>
            <a:r>
              <a:rPr lang="it-IT" dirty="0"/>
              <a:t> </a:t>
            </a:r>
            <a:r>
              <a:rPr lang="it-IT" dirty="0" err="1" smtClean="0"/>
              <a:t>comme</a:t>
            </a:r>
            <a:r>
              <a:rPr lang="it-IT" dirty="0" smtClean="0"/>
              <a:t> </a:t>
            </a:r>
            <a:r>
              <a:rPr lang="it-IT" dirty="0" err="1" smtClean="0"/>
              <a:t>chef-lieu</a:t>
            </a:r>
            <a:r>
              <a:rPr lang="it-IT" dirty="0" smtClean="0"/>
              <a:t> </a:t>
            </a:r>
            <a:r>
              <a:rPr lang="it-IT" dirty="0"/>
              <a:t>Rouen </a:t>
            </a:r>
            <a:r>
              <a:rPr lang="it-IT" dirty="0" err="1"/>
              <a:t>et</a:t>
            </a:r>
            <a:r>
              <a:rPr lang="it-IT" dirty="0"/>
              <a:t> la </a:t>
            </a:r>
            <a:r>
              <a:rPr lang="it-IT" dirty="0" smtClean="0"/>
              <a:t>Basse</a:t>
            </a:r>
          </a:p>
          <a:p>
            <a:pPr>
              <a:buSzPct val="25000"/>
              <a:buFont typeface="StarSymbol"/>
              <a:buChar char=""/>
            </a:pPr>
            <a:r>
              <a:rPr lang="it-IT" dirty="0" err="1" smtClean="0"/>
              <a:t>Normandie</a:t>
            </a:r>
            <a:r>
              <a:rPr lang="it-IT" dirty="0" smtClean="0"/>
              <a:t> </a:t>
            </a:r>
            <a:r>
              <a:rPr lang="it-IT" dirty="0" err="1" smtClean="0"/>
              <a:t>avec</a:t>
            </a:r>
            <a:r>
              <a:rPr lang="it-IT" dirty="0" smtClean="0"/>
              <a:t> </a:t>
            </a:r>
            <a:r>
              <a:rPr lang="it-IT" dirty="0" err="1" smtClean="0"/>
              <a:t>comme</a:t>
            </a:r>
            <a:r>
              <a:rPr lang="it-IT" dirty="0" smtClean="0"/>
              <a:t> </a:t>
            </a:r>
            <a:r>
              <a:rPr lang="it-IT" dirty="0" err="1" smtClean="0"/>
              <a:t>chef-lieu</a:t>
            </a:r>
            <a:r>
              <a:rPr lang="it-IT" dirty="0" smtClean="0"/>
              <a:t> </a:t>
            </a:r>
            <a:r>
              <a:rPr lang="it-IT" dirty="0" err="1"/>
              <a:t>Caen</a:t>
            </a:r>
            <a:r>
              <a:rPr lang="it-IT" dirty="0"/>
              <a:t>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504000" y="1769040"/>
            <a:ext cx="460775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it-IT" dirty="0" err="1"/>
              <a:t>Traditionnellement</a:t>
            </a:r>
            <a:r>
              <a:rPr lang="it-IT" dirty="0"/>
              <a:t>, l’économie </a:t>
            </a:r>
            <a:r>
              <a:rPr lang="it-IT" dirty="0" err="1" smtClean="0"/>
              <a:t>normande</a:t>
            </a:r>
            <a:endParaRPr lang="it-IT" dirty="0" smtClean="0"/>
          </a:p>
          <a:p>
            <a:pPr>
              <a:buSzPct val="25000"/>
              <a:buFont typeface="StarSymbol"/>
              <a:buChar char=""/>
            </a:pPr>
            <a:r>
              <a:rPr lang="it-IT" dirty="0" smtClean="0"/>
              <a:t> </a:t>
            </a:r>
            <a:r>
              <a:rPr lang="it-IT" dirty="0"/>
              <a:t>est </a:t>
            </a:r>
            <a:r>
              <a:rPr lang="it-IT" dirty="0" err="1"/>
              <a:t>très</a:t>
            </a:r>
            <a:r>
              <a:rPr lang="it-IT" dirty="0"/>
              <a:t> </a:t>
            </a:r>
            <a:r>
              <a:rPr lang="it-IT" b="1" dirty="0"/>
              <a:t>agricole</a:t>
            </a:r>
            <a:r>
              <a:rPr lang="it-IT" dirty="0"/>
              <a:t>. En </a:t>
            </a:r>
            <a:r>
              <a:rPr lang="it-IT" dirty="0" err="1">
                <a:solidFill>
                  <a:srgbClr val="C5000B"/>
                </a:solidFill>
              </a:rPr>
              <a:t>Haute-Normandie</a:t>
            </a:r>
            <a:r>
              <a:rPr lang="it-IT" dirty="0"/>
              <a:t>, </a:t>
            </a:r>
            <a:endParaRPr lang="it-IT" dirty="0" smtClean="0"/>
          </a:p>
          <a:p>
            <a:pPr>
              <a:buSzPct val="25000"/>
              <a:buFont typeface="StarSymbol"/>
              <a:buChar char=""/>
            </a:pPr>
            <a:r>
              <a:rPr lang="it-IT" dirty="0" smtClean="0"/>
              <a:t>elle </a:t>
            </a:r>
            <a:r>
              <a:rPr lang="it-IT" dirty="0"/>
              <a:t>est </a:t>
            </a:r>
            <a:r>
              <a:rPr lang="it-IT" dirty="0" err="1"/>
              <a:t>diversifiée</a:t>
            </a:r>
            <a:r>
              <a:rPr lang="it-IT" dirty="0"/>
              <a:t> </a:t>
            </a:r>
            <a:r>
              <a:rPr lang="it-IT" dirty="0" err="1"/>
              <a:t>entre</a:t>
            </a:r>
            <a:r>
              <a:rPr lang="it-IT" dirty="0"/>
              <a:t> </a:t>
            </a:r>
            <a:r>
              <a:rPr lang="it-IT" dirty="0" err="1"/>
              <a:t>céréales</a:t>
            </a:r>
            <a:r>
              <a:rPr lang="it-IT" dirty="0"/>
              <a:t> </a:t>
            </a:r>
            <a:r>
              <a:rPr lang="it-IT" dirty="0" err="1"/>
              <a:t>et</a:t>
            </a:r>
            <a:r>
              <a:rPr lang="it-IT" dirty="0"/>
              <a:t> </a:t>
            </a:r>
            <a:r>
              <a:rPr lang="it-IT" dirty="0" err="1"/>
              <a:t>élevage</a:t>
            </a:r>
            <a:r>
              <a:rPr lang="it-IT" dirty="0" smtClean="0"/>
              <a:t>.</a:t>
            </a:r>
          </a:p>
          <a:p>
            <a:pPr>
              <a:buSzPct val="25000"/>
              <a:buFont typeface="StarSymbol"/>
              <a:buChar char=""/>
            </a:pPr>
            <a:r>
              <a:rPr lang="it-IT" dirty="0" smtClean="0"/>
              <a:t> </a:t>
            </a:r>
            <a:r>
              <a:rPr lang="it-IT" dirty="0" err="1"/>
              <a:t>Cependant</a:t>
            </a:r>
            <a:r>
              <a:rPr lang="it-IT" dirty="0"/>
              <a:t>, la </a:t>
            </a:r>
            <a:r>
              <a:rPr lang="it-IT" dirty="0" err="1"/>
              <a:t>Haute-Normandie</a:t>
            </a:r>
            <a:r>
              <a:rPr lang="it-IT" dirty="0"/>
              <a:t> a </a:t>
            </a:r>
            <a:r>
              <a:rPr lang="it-IT" dirty="0" err="1"/>
              <a:t>aussi</a:t>
            </a:r>
            <a:r>
              <a:rPr lang="it-IT" dirty="0"/>
              <a:t> </a:t>
            </a:r>
            <a:r>
              <a:rPr lang="it-IT" dirty="0" smtClean="0"/>
              <a:t>vu</a:t>
            </a:r>
          </a:p>
          <a:p>
            <a:pPr>
              <a:buSzPct val="25000"/>
              <a:buFont typeface="StarSymbol"/>
              <a:buChar char=""/>
            </a:pPr>
            <a:r>
              <a:rPr lang="it-IT" dirty="0" smtClean="0"/>
              <a:t> </a:t>
            </a:r>
            <a:r>
              <a:rPr lang="it-IT" dirty="0"/>
              <a:t>se </a:t>
            </a:r>
            <a:r>
              <a:rPr lang="it-IT" dirty="0" err="1"/>
              <a:t>développer</a:t>
            </a:r>
            <a:r>
              <a:rPr lang="it-IT" dirty="0"/>
              <a:t> de gros </a:t>
            </a:r>
            <a:r>
              <a:rPr lang="it-IT" dirty="0" err="1"/>
              <a:t>pôles</a:t>
            </a:r>
            <a:r>
              <a:rPr lang="it-IT" dirty="0"/>
              <a:t> </a:t>
            </a:r>
            <a:r>
              <a:rPr lang="it-IT" dirty="0" err="1"/>
              <a:t>industriels</a:t>
            </a:r>
            <a:r>
              <a:rPr lang="it-IT" dirty="0"/>
              <a:t>.</a:t>
            </a:r>
            <a:endParaRPr/>
          </a:p>
        </p:txBody>
      </p:sp>
      <p:sp>
        <p:nvSpPr>
          <p:cNvPr id="43" name="TextShape 2"/>
          <p:cNvSpPr txBox="1"/>
          <p:nvPr/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4" name="TextShape 3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it-IT">
                <a:solidFill>
                  <a:srgbClr val="C5000B"/>
                </a:solidFill>
              </a:rPr>
              <a:t>ECONOMIE</a:t>
            </a:r>
            <a:endParaRPr/>
          </a:p>
        </p:txBody>
      </p:sp>
      <p:sp>
        <p:nvSpPr>
          <p:cNvPr id="45" name="TextShape 4"/>
          <p:cNvSpPr txBox="1"/>
          <p:nvPr/>
        </p:nvSpPr>
        <p:spPr>
          <a:xfrm>
            <a:off x="397080" y="4320000"/>
            <a:ext cx="442692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it-IT" sz="2000" dirty="0"/>
              <a:t>La filière automobile est un </a:t>
            </a:r>
            <a:r>
              <a:rPr lang="it-IT" sz="2000" dirty="0" smtClean="0"/>
              <a:t>gros</a:t>
            </a:r>
          </a:p>
          <a:p>
            <a:pPr>
              <a:buSzPct val="25000"/>
              <a:buFont typeface="StarSymbol"/>
              <a:buChar char=""/>
            </a:pPr>
            <a:r>
              <a:rPr lang="it-IT" sz="2000" dirty="0" err="1" smtClean="0"/>
              <a:t>employeur</a:t>
            </a:r>
            <a:r>
              <a:rPr lang="it-IT" sz="2000" dirty="0"/>
              <a:t>, </a:t>
            </a:r>
            <a:r>
              <a:rPr lang="it-IT" sz="2000" dirty="0" err="1"/>
              <a:t>avec</a:t>
            </a:r>
            <a:r>
              <a:rPr lang="it-IT" sz="2000" dirty="0"/>
              <a:t> 25 000 </a:t>
            </a:r>
            <a:r>
              <a:rPr lang="it-IT" sz="2000" dirty="0" err="1"/>
              <a:t>salariés</a:t>
            </a:r>
            <a:r>
              <a:rPr lang="it-IT" sz="2000" dirty="0"/>
              <a:t> en </a:t>
            </a:r>
            <a:endParaRPr lang="it-IT" sz="2000" dirty="0" smtClean="0"/>
          </a:p>
          <a:p>
            <a:pPr>
              <a:buSzPct val="25000"/>
              <a:buFont typeface="StarSymbol"/>
              <a:buChar char=""/>
            </a:pPr>
            <a:r>
              <a:rPr lang="it-IT" sz="2000" dirty="0" err="1" smtClean="0">
                <a:solidFill>
                  <a:srgbClr val="C5000B"/>
                </a:solidFill>
              </a:rPr>
              <a:t>Basse-Normandie</a:t>
            </a:r>
            <a:r>
              <a:rPr lang="it-IT" sz="2000" dirty="0" smtClean="0"/>
              <a:t> </a:t>
            </a:r>
            <a:r>
              <a:rPr lang="it-IT" sz="2000" dirty="0"/>
              <a:t>(PSA, Renault </a:t>
            </a:r>
            <a:r>
              <a:rPr lang="it-IT" sz="2000" dirty="0" err="1"/>
              <a:t>Trucks</a:t>
            </a:r>
            <a:r>
              <a:rPr lang="it-IT" sz="2000" dirty="0" smtClean="0"/>
              <a:t>,</a:t>
            </a:r>
          </a:p>
          <a:p>
            <a:pPr>
              <a:buSzPct val="25000"/>
              <a:buFont typeface="StarSymbol"/>
              <a:buChar char=""/>
            </a:pPr>
            <a:r>
              <a:rPr lang="it-IT" sz="2000" dirty="0" smtClean="0"/>
              <a:t> </a:t>
            </a:r>
            <a:r>
              <a:rPr lang="it-IT" sz="2000" dirty="0" err="1"/>
              <a:t>Faurecia</a:t>
            </a:r>
            <a:r>
              <a:rPr lang="it-IT" sz="2000" dirty="0"/>
              <a:t>...). </a:t>
            </a:r>
            <a:endParaRPr/>
          </a:p>
        </p:txBody>
      </p:sp>
      <p:pic>
        <p:nvPicPr>
          <p:cNvPr id="46" name="Immagine 45"/>
          <p:cNvPicPr/>
          <p:nvPr/>
        </p:nvPicPr>
        <p:blipFill>
          <a:blip r:embed="rId2"/>
          <a:stretch>
            <a:fillRect/>
          </a:stretch>
        </p:blipFill>
        <p:spPr>
          <a:xfrm>
            <a:off x="5090040" y="4151160"/>
            <a:ext cx="4323600" cy="2376000"/>
          </a:xfrm>
          <a:prstGeom prst="rect">
            <a:avLst/>
          </a:prstGeom>
          <a:ln>
            <a:noFill/>
          </a:ln>
        </p:spPr>
      </p:pic>
      <p:pic>
        <p:nvPicPr>
          <p:cNvPr id="47" name="Immagine 46"/>
          <p:cNvPicPr/>
          <p:nvPr/>
        </p:nvPicPr>
        <p:blipFill>
          <a:blip r:embed="rId3"/>
          <a:stretch>
            <a:fillRect/>
          </a:stretch>
        </p:blipFill>
        <p:spPr>
          <a:xfrm>
            <a:off x="5078160" y="1725480"/>
            <a:ext cx="4425840" cy="2333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it-IT">
                <a:solidFill>
                  <a:srgbClr val="C5000B"/>
                </a:solidFill>
              </a:rPr>
              <a:t>BOCAGE</a:t>
            </a:r>
            <a:endParaRPr/>
          </a:p>
        </p:txBody>
      </p:sp>
      <p:sp>
        <p:nvSpPr>
          <p:cNvPr id="49" name="TextShape 2"/>
          <p:cNvSpPr txBox="1"/>
          <p:nvPr/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it-IT" dirty="0"/>
              <a:t>Le </a:t>
            </a:r>
            <a:r>
              <a:rPr lang="it-IT" dirty="0" err="1"/>
              <a:t>Bocage</a:t>
            </a:r>
            <a:r>
              <a:rPr lang="it-IT" dirty="0"/>
              <a:t> </a:t>
            </a:r>
            <a:r>
              <a:rPr lang="it-IT" dirty="0" err="1"/>
              <a:t>normand</a:t>
            </a:r>
            <a:r>
              <a:rPr lang="it-IT" dirty="0"/>
              <a:t> est un vaste </a:t>
            </a:r>
            <a:r>
              <a:rPr lang="it-IT" dirty="0" smtClean="0"/>
              <a:t>ensemble</a:t>
            </a:r>
          </a:p>
          <a:p>
            <a:pPr>
              <a:buSzPct val="25000"/>
              <a:buFont typeface="StarSymbol"/>
              <a:buChar char=""/>
            </a:pPr>
            <a:r>
              <a:rPr lang="it-IT" dirty="0" smtClean="0"/>
              <a:t> de </a:t>
            </a:r>
            <a:r>
              <a:rPr lang="en-US" dirty="0" err="1" smtClean="0"/>
              <a:t>prés</a:t>
            </a:r>
            <a:r>
              <a:rPr lang="en-US" dirty="0" smtClean="0"/>
              <a:t> </a:t>
            </a:r>
            <a:r>
              <a:rPr lang="en-US" dirty="0" err="1"/>
              <a:t>entourés</a:t>
            </a:r>
            <a:r>
              <a:rPr lang="en-US" dirty="0"/>
              <a:t> </a:t>
            </a:r>
            <a:r>
              <a:rPr lang="en-US" dirty="0" smtClean="0"/>
              <a:t>de  </a:t>
            </a:r>
            <a:r>
              <a:rPr lang="en-US" dirty="0" err="1"/>
              <a:t>haies</a:t>
            </a:r>
            <a:r>
              <a:rPr lang="en-US" dirty="0"/>
              <a:t> qui les </a:t>
            </a:r>
            <a:r>
              <a:rPr lang="en-US" dirty="0" err="1"/>
              <a:t>délimitent</a:t>
            </a:r>
            <a:r>
              <a:rPr lang="en-US" dirty="0" smtClean="0"/>
              <a:t>.</a:t>
            </a:r>
          </a:p>
          <a:p>
            <a:pPr>
              <a:buSzPct val="25000"/>
              <a:buFont typeface="StarSymbol"/>
              <a:buChar char=""/>
            </a:pPr>
            <a:endParaRPr lang="en-US" dirty="0"/>
          </a:p>
          <a:p>
            <a:pPr>
              <a:buSzPct val="25000"/>
              <a:buFont typeface="StarSymbol"/>
              <a:buChar char=""/>
            </a:pP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ces</a:t>
            </a:r>
            <a:r>
              <a:rPr lang="en-US" dirty="0" smtClean="0"/>
              <a:t> </a:t>
            </a:r>
            <a:r>
              <a:rPr lang="en-US" dirty="0" err="1" smtClean="0"/>
              <a:t>bocages</a:t>
            </a:r>
            <a:r>
              <a:rPr lang="en-US" dirty="0" smtClean="0"/>
              <a:t>, </a:t>
            </a:r>
            <a:r>
              <a:rPr lang="en-US" dirty="0" err="1" smtClean="0"/>
              <a:t>il</a:t>
            </a:r>
            <a:r>
              <a:rPr lang="en-US" dirty="0" smtClean="0"/>
              <a:t> y a </a:t>
            </a:r>
            <a:r>
              <a:rPr lang="en-US" dirty="0" err="1" smtClean="0"/>
              <a:t>surtout</a:t>
            </a:r>
            <a:r>
              <a:rPr lang="en-US" dirty="0" smtClean="0"/>
              <a:t> des </a:t>
            </a:r>
            <a:r>
              <a:rPr lang="en-US" dirty="0" err="1" smtClean="0"/>
              <a:t>vaches</a:t>
            </a:r>
            <a:r>
              <a:rPr lang="en-US" dirty="0" smtClean="0"/>
              <a:t>.</a:t>
            </a:r>
            <a:endParaRPr/>
          </a:p>
        </p:txBody>
      </p:sp>
      <p:sp>
        <p:nvSpPr>
          <p:cNvPr id="50" name="TextShape 3"/>
          <p:cNvSpPr txBox="1"/>
          <p:nvPr/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it-IT" dirty="0"/>
              <a:t>La </a:t>
            </a:r>
            <a:r>
              <a:rPr lang="it-IT" dirty="0" err="1"/>
              <a:t>Normandie</a:t>
            </a:r>
            <a:r>
              <a:rPr lang="it-IT" dirty="0"/>
              <a:t> est en France la </a:t>
            </a:r>
            <a:r>
              <a:rPr lang="it-IT" dirty="0" smtClean="0"/>
              <a:t>plus</a:t>
            </a:r>
          </a:p>
          <a:p>
            <a:pPr>
              <a:buSzPct val="25000"/>
              <a:buFont typeface="StarSymbol"/>
              <a:buChar char=""/>
            </a:pPr>
            <a:r>
              <a:rPr lang="it-IT" dirty="0" smtClean="0"/>
              <a:t> </a:t>
            </a:r>
            <a:r>
              <a:rPr lang="it-IT" dirty="0"/>
              <a:t>importante </a:t>
            </a:r>
            <a:r>
              <a:rPr lang="it-IT" dirty="0" err="1"/>
              <a:t>région</a:t>
            </a:r>
            <a:r>
              <a:rPr lang="it-IT" dirty="0"/>
              <a:t> d'</a:t>
            </a:r>
            <a:r>
              <a:rPr lang="it-IT" dirty="0" err="1"/>
              <a:t>élevage</a:t>
            </a:r>
            <a:r>
              <a:rPr lang="it-IT" dirty="0"/>
              <a:t>, de </a:t>
            </a:r>
            <a:r>
              <a:rPr lang="it-IT" dirty="0" smtClean="0"/>
              <a:t>production</a:t>
            </a:r>
          </a:p>
          <a:p>
            <a:pPr>
              <a:buSzPct val="25000"/>
              <a:buFont typeface="StarSymbol"/>
              <a:buChar char=""/>
            </a:pPr>
            <a:r>
              <a:rPr lang="it-IT" dirty="0" smtClean="0"/>
              <a:t> </a:t>
            </a:r>
            <a:r>
              <a:rPr lang="it-IT" dirty="0" err="1"/>
              <a:t>laitière</a:t>
            </a:r>
            <a:r>
              <a:rPr lang="it-IT" dirty="0"/>
              <a:t> </a:t>
            </a:r>
            <a:r>
              <a:rPr lang="it-IT" dirty="0" err="1"/>
              <a:t>et</a:t>
            </a:r>
            <a:r>
              <a:rPr lang="it-IT" dirty="0"/>
              <a:t> d'industrie </a:t>
            </a:r>
            <a:r>
              <a:rPr lang="it-IT" dirty="0" err="1"/>
              <a:t>agroalimentaire</a:t>
            </a:r>
            <a:r>
              <a:rPr lang="it-IT" dirty="0"/>
              <a:t>.</a:t>
            </a:r>
            <a:endParaRPr/>
          </a:p>
        </p:txBody>
      </p:sp>
      <p:pic>
        <p:nvPicPr>
          <p:cNvPr id="51" name="Immagine 50"/>
          <p:cNvPicPr/>
          <p:nvPr/>
        </p:nvPicPr>
        <p:blipFill>
          <a:blip r:embed="rId2"/>
          <a:stretch>
            <a:fillRect/>
          </a:stretch>
        </p:blipFill>
        <p:spPr>
          <a:xfrm>
            <a:off x="5254626" y="4279902"/>
            <a:ext cx="4465374" cy="1971137"/>
          </a:xfrm>
          <a:prstGeom prst="rect">
            <a:avLst/>
          </a:prstGeom>
          <a:ln>
            <a:noFill/>
          </a:ln>
        </p:spPr>
      </p:pic>
      <p:pic>
        <p:nvPicPr>
          <p:cNvPr id="5122" name="Picture 2" descr="http://www.mesopinions.com/public/img/petition/petition-img-1027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6064" y="1493821"/>
            <a:ext cx="333375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it-IT">
                <a:solidFill>
                  <a:srgbClr val="C5000B"/>
                </a:solidFill>
              </a:rPr>
              <a:t>LIEUX HISTORIQUES IMPORTANTS</a:t>
            </a:r>
            <a:endParaRPr/>
          </a:p>
        </p:txBody>
      </p:sp>
      <p:sp>
        <p:nvSpPr>
          <p:cNvPr id="53" name="TextShape 2"/>
          <p:cNvSpPr txBox="1"/>
          <p:nvPr/>
        </p:nvSpPr>
        <p:spPr>
          <a:xfrm>
            <a:off x="396842" y="2565391"/>
            <a:ext cx="9001188" cy="1143008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it-IT" sz="2000" dirty="0" err="1">
                <a:solidFill>
                  <a:srgbClr val="00CC00"/>
                </a:solidFill>
              </a:rPr>
              <a:t>Cimetière</a:t>
            </a:r>
            <a:r>
              <a:rPr lang="it-IT" sz="2000" dirty="0">
                <a:solidFill>
                  <a:srgbClr val="00CC00"/>
                </a:solidFill>
              </a:rPr>
              <a:t> </a:t>
            </a:r>
            <a:r>
              <a:rPr lang="it-IT" sz="2000" dirty="0" err="1">
                <a:solidFill>
                  <a:srgbClr val="00CC00"/>
                </a:solidFill>
              </a:rPr>
              <a:t>Américain</a:t>
            </a:r>
            <a:r>
              <a:rPr lang="it-IT" sz="2000" dirty="0">
                <a:solidFill>
                  <a:srgbClr val="00CC00"/>
                </a:solidFill>
              </a:rPr>
              <a:t> de </a:t>
            </a:r>
            <a:r>
              <a:rPr lang="it-IT" sz="2000" dirty="0" err="1">
                <a:solidFill>
                  <a:srgbClr val="00CC00"/>
                </a:solidFill>
              </a:rPr>
              <a:t>Normandie</a:t>
            </a:r>
            <a:r>
              <a:rPr lang="it-IT" sz="2000" dirty="0"/>
              <a:t>: </a:t>
            </a:r>
            <a:r>
              <a:rPr lang="it-IT" sz="2000" dirty="0" err="1" smtClean="0"/>
              <a:t>Les</a:t>
            </a:r>
            <a:r>
              <a:rPr lang="it-IT" sz="2000" dirty="0" smtClean="0"/>
              <a:t> </a:t>
            </a:r>
            <a:r>
              <a:rPr lang="it-IT" sz="2000" dirty="0" err="1" smtClean="0"/>
              <a:t>corps</a:t>
            </a:r>
            <a:r>
              <a:rPr lang="it-IT" sz="2000" dirty="0" smtClean="0"/>
              <a:t> </a:t>
            </a:r>
            <a:r>
              <a:rPr lang="it-IT" sz="2000" dirty="0"/>
              <a:t>de 9387 </a:t>
            </a:r>
            <a:r>
              <a:rPr lang="it-IT" sz="2000" dirty="0" err="1"/>
              <a:t>militaires</a:t>
            </a:r>
            <a:r>
              <a:rPr lang="it-IT" sz="2000" dirty="0"/>
              <a:t> </a:t>
            </a:r>
            <a:r>
              <a:rPr lang="it-IT" sz="2000" dirty="0" err="1" smtClean="0"/>
              <a:t>américains</a:t>
            </a:r>
            <a:endParaRPr lang="it-IT" sz="2000" dirty="0" smtClean="0"/>
          </a:p>
          <a:p>
            <a:pPr>
              <a:buSzPct val="25000"/>
              <a:buFont typeface="StarSymbol"/>
              <a:buChar char=""/>
            </a:pPr>
            <a:r>
              <a:rPr lang="it-IT" sz="2000" dirty="0" smtClean="0"/>
              <a:t> </a:t>
            </a:r>
            <a:r>
              <a:rPr lang="it-IT" sz="2000" dirty="0" err="1"/>
              <a:t>morts</a:t>
            </a:r>
            <a:r>
              <a:rPr lang="it-IT" sz="2000" dirty="0"/>
              <a:t> pendant la </a:t>
            </a:r>
            <a:r>
              <a:rPr lang="it-IT" sz="2000" dirty="0" err="1"/>
              <a:t>Bataille</a:t>
            </a:r>
            <a:r>
              <a:rPr lang="it-IT" sz="2000" dirty="0"/>
              <a:t> de </a:t>
            </a:r>
            <a:r>
              <a:rPr lang="it-IT" sz="2000" dirty="0" err="1" smtClean="0"/>
              <a:t>Normandie</a:t>
            </a:r>
            <a:r>
              <a:rPr lang="it-IT" sz="2000" dirty="0" smtClean="0"/>
              <a:t> (pendant la Seconde Guerre Mondiale)</a:t>
            </a:r>
          </a:p>
          <a:p>
            <a:pPr>
              <a:buSzPct val="25000"/>
              <a:buFont typeface="StarSymbol"/>
              <a:buChar char=""/>
            </a:pPr>
            <a:r>
              <a:rPr lang="it-IT" sz="2000" dirty="0" smtClean="0"/>
              <a:t> </a:t>
            </a:r>
            <a:r>
              <a:rPr lang="it-IT" sz="2000" dirty="0" err="1" smtClean="0"/>
              <a:t>sont</a:t>
            </a:r>
            <a:r>
              <a:rPr lang="it-IT" sz="2000" dirty="0" smtClean="0"/>
              <a:t> </a:t>
            </a:r>
            <a:r>
              <a:rPr lang="it-IT" sz="2000" dirty="0" err="1" smtClean="0"/>
              <a:t>situés</a:t>
            </a:r>
            <a:r>
              <a:rPr lang="it-IT" sz="2000" dirty="0" smtClean="0"/>
              <a:t> </a:t>
            </a:r>
            <a:r>
              <a:rPr lang="it-IT" sz="2000" dirty="0" err="1"/>
              <a:t>dans</a:t>
            </a:r>
            <a:r>
              <a:rPr lang="it-IT" sz="2000" dirty="0"/>
              <a:t> le </a:t>
            </a:r>
            <a:r>
              <a:rPr lang="it-IT" sz="2000" dirty="0" err="1" smtClean="0"/>
              <a:t>cimetière</a:t>
            </a:r>
            <a:r>
              <a:rPr lang="it-IT" sz="2000" dirty="0" smtClean="0"/>
              <a:t> </a:t>
            </a:r>
            <a:r>
              <a:rPr lang="it-IT" sz="2000" dirty="0" err="1" smtClean="0"/>
              <a:t>américain</a:t>
            </a:r>
            <a:r>
              <a:rPr lang="it-IT" sz="2000" dirty="0" smtClean="0"/>
              <a:t> </a:t>
            </a:r>
            <a:r>
              <a:rPr lang="it-IT" sz="2000" dirty="0"/>
              <a:t>de la </a:t>
            </a:r>
            <a:r>
              <a:rPr lang="it-IT" sz="2000" dirty="0" err="1"/>
              <a:t>Normandie</a:t>
            </a:r>
            <a:r>
              <a:rPr lang="it-IT" sz="2000" dirty="0"/>
              <a:t>.</a:t>
            </a:r>
            <a:endParaRPr/>
          </a:p>
          <a:p>
            <a:pPr>
              <a:buSzPct val="25000"/>
              <a:buFont typeface="StarSymbol"/>
              <a:buChar char=""/>
            </a:pPr>
            <a:endParaRPr/>
          </a:p>
        </p:txBody>
      </p:sp>
      <p:sp>
        <p:nvSpPr>
          <p:cNvPr id="54" name="TextShape 3"/>
          <p:cNvSpPr txBox="1"/>
          <p:nvPr/>
        </p:nvSpPr>
        <p:spPr>
          <a:xfrm>
            <a:off x="325404" y="1422383"/>
            <a:ext cx="9429816" cy="928694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it-IT" sz="2000" dirty="0"/>
              <a:t>Le 6 </a:t>
            </a:r>
            <a:r>
              <a:rPr lang="it-IT" sz="2000" dirty="0" err="1"/>
              <a:t>juin</a:t>
            </a:r>
            <a:r>
              <a:rPr lang="it-IT" sz="2000" dirty="0"/>
              <a:t> </a:t>
            </a:r>
            <a:r>
              <a:rPr lang="it-IT" sz="2000" dirty="0" smtClean="0"/>
              <a:t>1944,  </a:t>
            </a:r>
            <a:r>
              <a:rPr lang="it-IT" sz="2000" dirty="0" err="1"/>
              <a:t>les</a:t>
            </a:r>
            <a:r>
              <a:rPr lang="it-IT" sz="2000" dirty="0"/>
              <a:t> </a:t>
            </a:r>
            <a:r>
              <a:rPr lang="it-IT" sz="2000" dirty="0" err="1"/>
              <a:t>soldats</a:t>
            </a:r>
            <a:r>
              <a:rPr lang="it-IT" sz="2000" dirty="0"/>
              <a:t> </a:t>
            </a:r>
            <a:r>
              <a:rPr lang="it-IT" sz="2000" dirty="0" err="1" smtClean="0"/>
              <a:t>américains</a:t>
            </a:r>
            <a:r>
              <a:rPr lang="it-IT" sz="2000" dirty="0" smtClean="0"/>
              <a:t> </a:t>
            </a:r>
            <a:r>
              <a:rPr lang="it-IT" sz="2000" dirty="0" err="1" smtClean="0"/>
              <a:t>ont</a:t>
            </a:r>
            <a:r>
              <a:rPr lang="it-IT" sz="2000" dirty="0" smtClean="0"/>
              <a:t> </a:t>
            </a:r>
            <a:r>
              <a:rPr lang="it-IT" sz="2000" dirty="0" err="1" smtClean="0"/>
              <a:t>débarqués</a:t>
            </a:r>
            <a:r>
              <a:rPr lang="it-IT" sz="2000" dirty="0" smtClean="0"/>
              <a:t> </a:t>
            </a:r>
            <a:r>
              <a:rPr lang="it-IT" sz="2000" dirty="0" err="1"/>
              <a:t>sur</a:t>
            </a:r>
            <a:r>
              <a:rPr lang="it-IT" sz="2000" dirty="0"/>
              <a:t> </a:t>
            </a:r>
            <a:r>
              <a:rPr lang="it-IT" sz="2000" dirty="0" err="1"/>
              <a:t>les</a:t>
            </a:r>
            <a:r>
              <a:rPr lang="it-IT" sz="2000" dirty="0"/>
              <a:t> </a:t>
            </a:r>
            <a:r>
              <a:rPr lang="it-IT" sz="2000" dirty="0" err="1">
                <a:solidFill>
                  <a:srgbClr val="00CC00"/>
                </a:solidFill>
              </a:rPr>
              <a:t>Plages</a:t>
            </a:r>
            <a:r>
              <a:rPr lang="it-IT" sz="2000" dirty="0">
                <a:solidFill>
                  <a:srgbClr val="00CC00"/>
                </a:solidFill>
              </a:rPr>
              <a:t> de </a:t>
            </a:r>
            <a:r>
              <a:rPr lang="it-IT" sz="2000" dirty="0" err="1">
                <a:solidFill>
                  <a:srgbClr val="00CC00"/>
                </a:solidFill>
              </a:rPr>
              <a:t>Normandie</a:t>
            </a:r>
            <a:r>
              <a:rPr lang="it-IT" sz="2000" dirty="0"/>
              <a:t> </a:t>
            </a:r>
            <a:r>
              <a:rPr lang="it-IT" sz="2000" dirty="0" smtClean="0"/>
              <a:t>:</a:t>
            </a:r>
          </a:p>
          <a:p>
            <a:pPr>
              <a:buSzPct val="25000"/>
              <a:buFont typeface="StarSymbol"/>
              <a:buChar char=""/>
            </a:pPr>
            <a:r>
              <a:rPr lang="it-IT" sz="2000" dirty="0" smtClean="0"/>
              <a:t> </a:t>
            </a:r>
            <a:r>
              <a:rPr lang="it-IT" sz="2000" dirty="0" err="1"/>
              <a:t>Sword</a:t>
            </a:r>
            <a:r>
              <a:rPr lang="it-IT" sz="2000" dirty="0"/>
              <a:t> Beach, </a:t>
            </a:r>
            <a:r>
              <a:rPr lang="it-IT" sz="2000" dirty="0" err="1"/>
              <a:t>Juno</a:t>
            </a:r>
            <a:r>
              <a:rPr lang="it-IT" sz="2000" dirty="0"/>
              <a:t> beach, </a:t>
            </a:r>
            <a:r>
              <a:rPr lang="it-IT" sz="2000" dirty="0" err="1" smtClean="0"/>
              <a:t>Gold</a:t>
            </a:r>
            <a:r>
              <a:rPr lang="it-IT" sz="2000" dirty="0" smtClean="0"/>
              <a:t> </a:t>
            </a:r>
            <a:r>
              <a:rPr lang="it-IT" sz="2000" dirty="0"/>
              <a:t>beach, </a:t>
            </a:r>
            <a:r>
              <a:rPr lang="it-IT" sz="2000" dirty="0" err="1"/>
              <a:t>Omaha</a:t>
            </a:r>
            <a:r>
              <a:rPr lang="it-IT" sz="2000" dirty="0"/>
              <a:t> Beach, Utah Beach .</a:t>
            </a:r>
            <a:endParaRPr/>
          </a:p>
          <a:p>
            <a:pPr>
              <a:buSzPct val="25000"/>
              <a:buFont typeface="StarSymbol"/>
              <a:buChar char=""/>
            </a:pPr>
            <a:endParaRPr/>
          </a:p>
        </p:txBody>
      </p:sp>
      <p:pic>
        <p:nvPicPr>
          <p:cNvPr id="56" name="Immagine 55"/>
          <p:cNvPicPr/>
          <p:nvPr/>
        </p:nvPicPr>
        <p:blipFill>
          <a:blip r:embed="rId2"/>
          <a:stretch>
            <a:fillRect/>
          </a:stretch>
        </p:blipFill>
        <p:spPr>
          <a:xfrm>
            <a:off x="936000" y="3672000"/>
            <a:ext cx="7992000" cy="331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it-IT">
                <a:solidFill>
                  <a:srgbClr val="C5000B"/>
                </a:solidFill>
              </a:rPr>
              <a:t>Evénements culturels </a:t>
            </a:r>
            <a:endParaRPr/>
          </a:p>
        </p:txBody>
      </p:sp>
      <p:sp>
        <p:nvSpPr>
          <p:cNvPr id="58" name="TextShape 2"/>
          <p:cNvSpPr txBox="1"/>
          <p:nvPr/>
        </p:nvSpPr>
        <p:spPr>
          <a:xfrm>
            <a:off x="504000" y="1769040"/>
            <a:ext cx="8465402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it-IT" dirty="0" smtClean="0">
                <a:solidFill>
                  <a:srgbClr val="00CC00"/>
                </a:solidFill>
              </a:rPr>
              <a:t>Le Festival </a:t>
            </a:r>
            <a:r>
              <a:rPr lang="it-IT" dirty="0" err="1" smtClean="0">
                <a:solidFill>
                  <a:srgbClr val="00CC00"/>
                </a:solidFill>
              </a:rPr>
              <a:t>du</a:t>
            </a:r>
            <a:r>
              <a:rPr lang="it-IT" dirty="0" smtClean="0">
                <a:solidFill>
                  <a:srgbClr val="00CC00"/>
                </a:solidFill>
              </a:rPr>
              <a:t> cinéma </a:t>
            </a:r>
            <a:r>
              <a:rPr lang="it-IT" dirty="0" err="1" smtClean="0">
                <a:solidFill>
                  <a:srgbClr val="00CC00"/>
                </a:solidFill>
              </a:rPr>
              <a:t>américain</a:t>
            </a:r>
            <a:r>
              <a:rPr lang="it-IT" dirty="0" smtClean="0">
                <a:solidFill>
                  <a:srgbClr val="00CC00"/>
                </a:solidFill>
              </a:rPr>
              <a:t> à</a:t>
            </a:r>
          </a:p>
          <a:p>
            <a:pPr>
              <a:buSzPct val="25000"/>
              <a:buFont typeface="StarSymbol"/>
              <a:buChar char=""/>
            </a:pPr>
            <a:r>
              <a:rPr lang="it-IT" dirty="0" smtClean="0">
                <a:solidFill>
                  <a:srgbClr val="00CC00"/>
                </a:solidFill>
              </a:rPr>
              <a:t> </a:t>
            </a:r>
            <a:r>
              <a:rPr lang="it-IT" dirty="0" err="1" smtClean="0">
                <a:solidFill>
                  <a:srgbClr val="00CC00"/>
                </a:solidFill>
              </a:rPr>
              <a:t>Deauville</a:t>
            </a:r>
            <a:r>
              <a:rPr lang="it-IT" dirty="0" smtClean="0"/>
              <a:t>. Il se </a:t>
            </a:r>
            <a:r>
              <a:rPr lang="it-IT" dirty="0" err="1" smtClean="0"/>
              <a:t>déroule</a:t>
            </a:r>
            <a:r>
              <a:rPr lang="it-IT" dirty="0" smtClean="0"/>
              <a:t> </a:t>
            </a:r>
            <a:r>
              <a:rPr lang="it-IT" dirty="0" err="1" smtClean="0"/>
              <a:t>chaque</a:t>
            </a:r>
            <a:r>
              <a:rPr lang="it-IT" dirty="0" smtClean="0"/>
              <a:t> </a:t>
            </a:r>
          </a:p>
          <a:p>
            <a:pPr>
              <a:buSzPct val="25000"/>
              <a:buFont typeface="StarSymbol"/>
              <a:buChar char=""/>
            </a:pPr>
            <a:r>
              <a:rPr lang="it-IT" dirty="0" err="1" smtClean="0"/>
              <a:t>année</a:t>
            </a:r>
            <a:r>
              <a:rPr lang="it-IT" dirty="0" smtClean="0"/>
              <a:t> en </a:t>
            </a:r>
            <a:r>
              <a:rPr lang="it-IT" dirty="0" err="1" smtClean="0"/>
              <a:t>septembre</a:t>
            </a:r>
            <a:r>
              <a:rPr lang="it-IT" dirty="0" smtClean="0"/>
              <a:t>.</a:t>
            </a:r>
            <a:endParaRPr/>
          </a:p>
        </p:txBody>
      </p:sp>
      <p:sp>
        <p:nvSpPr>
          <p:cNvPr id="59" name="TextShape 3"/>
          <p:cNvSpPr txBox="1"/>
          <p:nvPr/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0" name="TextShape 4"/>
          <p:cNvSpPr txBox="1"/>
          <p:nvPr/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074" name="Picture 2" descr="http://s2.lemde.fr/image/2011/09/02/534x267/1566718_3_3cd9_le-grand-prix-du-jury-du-festival-de-cine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5932" y="1350945"/>
            <a:ext cx="5086350" cy="254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432000" y="32184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it-IT">
                <a:solidFill>
                  <a:srgbClr val="CC0000"/>
                </a:solidFill>
              </a:rPr>
              <a:t>MONUMENTS IMPORTANTS</a:t>
            </a:r>
            <a:endParaRPr/>
          </a:p>
        </p:txBody>
      </p:sp>
      <p:sp>
        <p:nvSpPr>
          <p:cNvPr id="62" name="TextShape 2"/>
          <p:cNvSpPr txBox="1"/>
          <p:nvPr/>
        </p:nvSpPr>
        <p:spPr>
          <a:xfrm>
            <a:off x="4254494" y="1769040"/>
            <a:ext cx="5572164" cy="2582301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it-IT" dirty="0">
                <a:solidFill>
                  <a:srgbClr val="000000"/>
                </a:solidFill>
              </a:rPr>
              <a:t>Le </a:t>
            </a:r>
            <a:r>
              <a:rPr lang="it-IT" dirty="0">
                <a:solidFill>
                  <a:srgbClr val="00CC00"/>
                </a:solidFill>
              </a:rPr>
              <a:t>Mont Saint-Michel</a:t>
            </a:r>
            <a:r>
              <a:rPr lang="it-IT" dirty="0">
                <a:solidFill>
                  <a:srgbClr val="000000"/>
                </a:solidFill>
              </a:rPr>
              <a:t> est le site </a:t>
            </a:r>
            <a:r>
              <a:rPr lang="it-IT" dirty="0" err="1">
                <a:solidFill>
                  <a:srgbClr val="000000"/>
                </a:solidFill>
              </a:rPr>
              <a:t>touristique</a:t>
            </a:r>
            <a:r>
              <a:rPr lang="it-IT" dirty="0">
                <a:solidFill>
                  <a:srgbClr val="000000"/>
                </a:solidFill>
              </a:rPr>
              <a:t> le plus </a:t>
            </a:r>
            <a:endParaRPr lang="it-IT" dirty="0" smtClean="0">
              <a:solidFill>
                <a:srgbClr val="000000"/>
              </a:solidFill>
            </a:endParaRPr>
          </a:p>
          <a:p>
            <a:pPr>
              <a:buSzPct val="25000"/>
              <a:buFont typeface="StarSymbol"/>
              <a:buChar char=""/>
            </a:pPr>
            <a:r>
              <a:rPr lang="it-IT" dirty="0" err="1" smtClean="0">
                <a:solidFill>
                  <a:srgbClr val="000000"/>
                </a:solidFill>
              </a:rPr>
              <a:t>fréquenté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>
                <a:solidFill>
                  <a:srgbClr val="000000"/>
                </a:solidFill>
              </a:rPr>
              <a:t>de la </a:t>
            </a:r>
            <a:r>
              <a:rPr lang="it-IT" dirty="0" err="1" smtClean="0">
                <a:solidFill>
                  <a:srgbClr val="000000"/>
                </a:solidFill>
              </a:rPr>
              <a:t>Normandie</a:t>
            </a:r>
            <a:endParaRPr lang="it-IT" dirty="0" smtClean="0">
              <a:solidFill>
                <a:srgbClr val="000000"/>
              </a:solidFill>
            </a:endParaRPr>
          </a:p>
          <a:p>
            <a:pPr>
              <a:buSzPct val="25000"/>
              <a:buFont typeface="StarSymbol"/>
              <a:buChar char=""/>
            </a:pP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>
                <a:solidFill>
                  <a:srgbClr val="000000"/>
                </a:solidFill>
              </a:rPr>
              <a:t>et</a:t>
            </a:r>
            <a:r>
              <a:rPr lang="it-IT" dirty="0">
                <a:solidFill>
                  <a:srgbClr val="000000"/>
                </a:solidFill>
              </a:rPr>
              <a:t> il est </a:t>
            </a:r>
            <a:r>
              <a:rPr lang="it-IT" dirty="0" err="1" smtClean="0">
                <a:solidFill>
                  <a:srgbClr val="000000"/>
                </a:solidFill>
              </a:rPr>
              <a:t>considéré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>
                <a:solidFill>
                  <a:srgbClr val="000000"/>
                </a:solidFill>
              </a:rPr>
              <a:t>patrimoine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 err="1">
                <a:solidFill>
                  <a:srgbClr val="000000"/>
                </a:solidFill>
              </a:rPr>
              <a:t>Mondial</a:t>
            </a:r>
            <a:r>
              <a:rPr lang="it-IT" dirty="0">
                <a:solidFill>
                  <a:srgbClr val="000000"/>
                </a:solidFill>
              </a:rPr>
              <a:t> de l'</a:t>
            </a:r>
            <a:r>
              <a:rPr lang="it-IT" dirty="0" err="1">
                <a:solidFill>
                  <a:srgbClr val="000000"/>
                </a:solidFill>
              </a:rPr>
              <a:t>Humanité</a:t>
            </a:r>
            <a:r>
              <a:rPr lang="it-IT" dirty="0" smtClean="0">
                <a:solidFill>
                  <a:srgbClr val="000000"/>
                </a:solidFill>
              </a:rPr>
              <a:t>.</a:t>
            </a:r>
          </a:p>
          <a:p>
            <a:pPr>
              <a:buSzPct val="25000"/>
              <a:buFont typeface="StarSymbol"/>
              <a:buChar char=""/>
            </a:pP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>
                <a:solidFill>
                  <a:srgbClr val="000000"/>
                </a:solidFill>
              </a:rPr>
              <a:t>C'est une </a:t>
            </a:r>
            <a:r>
              <a:rPr lang="it-IT" dirty="0" err="1">
                <a:solidFill>
                  <a:srgbClr val="000000"/>
                </a:solidFill>
              </a:rPr>
              <a:t>cité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 smtClean="0">
                <a:solidFill>
                  <a:srgbClr val="000000"/>
                </a:solidFill>
              </a:rPr>
              <a:t>médiévale, </a:t>
            </a:r>
          </a:p>
          <a:p>
            <a:pPr>
              <a:buSzPct val="25000"/>
              <a:buFont typeface="StarSymbol"/>
              <a:buChar char=""/>
            </a:pPr>
            <a:r>
              <a:rPr lang="it-IT" dirty="0" err="1" smtClean="0">
                <a:solidFill>
                  <a:srgbClr val="000000"/>
                </a:solidFill>
              </a:rPr>
              <a:t>située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>
                <a:solidFill>
                  <a:srgbClr val="000000"/>
                </a:solidFill>
              </a:rPr>
              <a:t>sur</a:t>
            </a:r>
            <a:r>
              <a:rPr lang="it-IT" dirty="0">
                <a:solidFill>
                  <a:srgbClr val="000000"/>
                </a:solidFill>
              </a:rPr>
              <a:t> un </a:t>
            </a:r>
            <a:r>
              <a:rPr lang="it-IT" dirty="0" err="1">
                <a:solidFill>
                  <a:srgbClr val="000000"/>
                </a:solidFill>
                <a:latin typeface="Arial"/>
                <a:ea typeface="Arial"/>
              </a:rPr>
              <a:t>ȋlot</a:t>
            </a:r>
            <a:r>
              <a:rPr lang="it-IT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Arial"/>
                <a:ea typeface="Arial"/>
              </a:rPr>
              <a:t>rocheux</a:t>
            </a:r>
            <a:r>
              <a:rPr lang="it-IT" dirty="0">
                <a:solidFill>
                  <a:srgbClr val="000000"/>
                </a:solidFill>
                <a:latin typeface="Arial"/>
                <a:ea typeface="Arial"/>
              </a:rPr>
              <a:t>. Au </a:t>
            </a:r>
            <a:r>
              <a:rPr lang="it-IT" dirty="0" err="1">
                <a:solidFill>
                  <a:srgbClr val="000000"/>
                </a:solidFill>
                <a:latin typeface="Arial"/>
                <a:ea typeface="Arial"/>
              </a:rPr>
              <a:t>sommet</a:t>
            </a:r>
            <a:r>
              <a:rPr lang="it-IT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Arial"/>
                <a:ea typeface="Arial"/>
              </a:rPr>
              <a:t>du</a:t>
            </a:r>
            <a:r>
              <a:rPr lang="it-IT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Arial"/>
                <a:ea typeface="Arial"/>
              </a:rPr>
              <a:t>rocher</a:t>
            </a:r>
            <a:r>
              <a:rPr lang="it-IT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Arial"/>
                <a:ea typeface="Arial"/>
              </a:rPr>
              <a:t>se</a:t>
            </a:r>
          </a:p>
          <a:p>
            <a:pPr>
              <a:buSzPct val="25000"/>
              <a:buFont typeface="StarSymbol"/>
              <a:buChar char=""/>
            </a:pPr>
            <a:r>
              <a:rPr lang="it-IT" dirty="0" smtClean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Arial"/>
                <a:ea typeface="Arial"/>
              </a:rPr>
              <a:t>trouve</a:t>
            </a:r>
            <a:r>
              <a:rPr lang="it-IT" dirty="0">
                <a:solidFill>
                  <a:srgbClr val="000000"/>
                </a:solidFill>
                <a:latin typeface="Arial"/>
                <a:ea typeface="Arial"/>
              </a:rPr>
              <a:t> l'</a:t>
            </a:r>
            <a:r>
              <a:rPr lang="it-IT" dirty="0" err="1">
                <a:solidFill>
                  <a:srgbClr val="000000"/>
                </a:solidFill>
                <a:latin typeface="Arial"/>
                <a:ea typeface="Arial"/>
              </a:rPr>
              <a:t>Abbaye</a:t>
            </a:r>
            <a:r>
              <a:rPr lang="it-IT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Arial"/>
                <a:ea typeface="Arial"/>
              </a:rPr>
              <a:t>du</a:t>
            </a:r>
            <a:r>
              <a:rPr lang="it-IT" dirty="0">
                <a:solidFill>
                  <a:srgbClr val="000000"/>
                </a:solidFill>
                <a:latin typeface="Arial"/>
                <a:ea typeface="Arial"/>
              </a:rPr>
              <a:t> Mont Saint-Michel.</a:t>
            </a:r>
            <a:r>
              <a:rPr lang="it-IT" dirty="0">
                <a:solidFill>
                  <a:srgbClr val="000000"/>
                </a:solidFill>
              </a:rPr>
              <a:t>  </a:t>
            </a:r>
            <a:endParaRPr/>
          </a:p>
        </p:txBody>
      </p:sp>
      <p:sp>
        <p:nvSpPr>
          <p:cNvPr id="63" name="TextShape 3"/>
          <p:cNvSpPr txBox="1"/>
          <p:nvPr/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TextShape 4"/>
          <p:cNvSpPr txBox="1"/>
          <p:nvPr/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TextShape 5"/>
          <p:cNvSpPr txBox="1"/>
          <p:nvPr/>
        </p:nvSpPr>
        <p:spPr>
          <a:xfrm>
            <a:off x="468280" y="5208597"/>
            <a:ext cx="8501122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it-IT" dirty="0" err="1" smtClean="0"/>
              <a:t>Caen</a:t>
            </a:r>
            <a:r>
              <a:rPr lang="it-IT" dirty="0"/>
              <a:t>, la ville di Guillaume le </a:t>
            </a:r>
            <a:r>
              <a:rPr lang="it-IT" dirty="0" err="1"/>
              <a:t>conquérant</a:t>
            </a:r>
            <a:r>
              <a:rPr lang="it-IT" dirty="0"/>
              <a:t>, </a:t>
            </a:r>
            <a:r>
              <a:rPr lang="it-IT" dirty="0" err="1"/>
              <a:t>possède</a:t>
            </a:r>
            <a:r>
              <a:rPr lang="it-IT" dirty="0"/>
              <a:t> </a:t>
            </a:r>
            <a:endParaRPr lang="it-IT" dirty="0" smtClean="0"/>
          </a:p>
          <a:p>
            <a:pPr>
              <a:buSzPct val="25000"/>
              <a:buFont typeface="StarSymbol"/>
              <a:buChar char=""/>
            </a:pPr>
            <a:r>
              <a:rPr lang="it-IT" dirty="0" smtClean="0"/>
              <a:t>le </a:t>
            </a:r>
            <a:r>
              <a:rPr lang="it-IT" dirty="0" err="1"/>
              <a:t>ch</a:t>
            </a:r>
            <a:r>
              <a:rPr lang="it-IT" dirty="0" err="1">
                <a:latin typeface="Arial"/>
                <a:ea typeface="Arial"/>
              </a:rPr>
              <a:t>ȃteau</a:t>
            </a:r>
            <a:r>
              <a:rPr lang="it-IT" dirty="0">
                <a:latin typeface="Arial"/>
                <a:ea typeface="Arial"/>
              </a:rPr>
              <a:t> </a:t>
            </a:r>
            <a:r>
              <a:rPr lang="it-IT" dirty="0" err="1">
                <a:latin typeface="Arial"/>
                <a:ea typeface="Arial"/>
              </a:rPr>
              <a:t>Ducal</a:t>
            </a:r>
            <a:r>
              <a:rPr lang="it-IT" dirty="0" smtClean="0">
                <a:latin typeface="Arial"/>
                <a:ea typeface="Arial"/>
              </a:rPr>
              <a:t>,  </a:t>
            </a:r>
            <a:r>
              <a:rPr lang="it-IT" dirty="0">
                <a:latin typeface="Arial"/>
                <a:ea typeface="Arial"/>
              </a:rPr>
              <a:t>l'</a:t>
            </a:r>
            <a:r>
              <a:rPr lang="it-IT" dirty="0" err="1">
                <a:solidFill>
                  <a:srgbClr val="00CC00"/>
                </a:solidFill>
                <a:latin typeface="Arial"/>
                <a:ea typeface="Arial"/>
              </a:rPr>
              <a:t>Abbaye-aux-Hommes</a:t>
            </a:r>
            <a:r>
              <a:rPr lang="it-IT" dirty="0" smtClean="0">
                <a:latin typeface="Arial"/>
                <a:ea typeface="Arial"/>
              </a:rPr>
              <a:t>,</a:t>
            </a:r>
          </a:p>
          <a:p>
            <a:pPr>
              <a:buSzPct val="25000"/>
              <a:buFont typeface="StarSymbol"/>
              <a:buChar char=""/>
            </a:pPr>
            <a:r>
              <a:rPr lang="it-IT" dirty="0" err="1" smtClean="0">
                <a:latin typeface="Arial"/>
                <a:ea typeface="Arial"/>
              </a:rPr>
              <a:t>fondée</a:t>
            </a:r>
            <a:r>
              <a:rPr lang="it-IT" dirty="0" smtClean="0">
                <a:latin typeface="Arial"/>
                <a:ea typeface="Arial"/>
              </a:rPr>
              <a:t> </a:t>
            </a:r>
            <a:r>
              <a:rPr lang="it-IT" dirty="0">
                <a:latin typeface="Arial"/>
                <a:ea typeface="Arial"/>
              </a:rPr>
              <a:t>par Guillaume </a:t>
            </a:r>
            <a:r>
              <a:rPr lang="it-IT" dirty="0" err="1">
                <a:latin typeface="Arial"/>
                <a:ea typeface="Arial"/>
              </a:rPr>
              <a:t>lui-mȇme</a:t>
            </a:r>
            <a:r>
              <a:rPr lang="it-IT" dirty="0">
                <a:latin typeface="Arial"/>
                <a:ea typeface="Arial"/>
              </a:rPr>
              <a:t> </a:t>
            </a:r>
            <a:r>
              <a:rPr lang="it-IT" dirty="0" err="1">
                <a:latin typeface="Arial"/>
                <a:ea typeface="Arial"/>
              </a:rPr>
              <a:t>et</a:t>
            </a:r>
            <a:r>
              <a:rPr lang="it-IT" dirty="0">
                <a:latin typeface="Arial"/>
                <a:ea typeface="Arial"/>
              </a:rPr>
              <a:t> </a:t>
            </a:r>
            <a:endParaRPr lang="it-IT" dirty="0" smtClean="0">
              <a:latin typeface="Arial"/>
              <a:ea typeface="Arial"/>
            </a:endParaRPr>
          </a:p>
          <a:p>
            <a:pPr>
              <a:buSzPct val="25000"/>
              <a:buFont typeface="StarSymbol"/>
              <a:buChar char=""/>
            </a:pPr>
            <a:r>
              <a:rPr lang="it-IT" dirty="0" smtClean="0">
                <a:latin typeface="Arial"/>
                <a:ea typeface="Arial"/>
              </a:rPr>
              <a:t>l'</a:t>
            </a:r>
            <a:r>
              <a:rPr lang="it-IT" dirty="0" err="1" smtClean="0">
                <a:solidFill>
                  <a:srgbClr val="00CC00"/>
                </a:solidFill>
                <a:latin typeface="Arial"/>
                <a:ea typeface="Arial"/>
              </a:rPr>
              <a:t>Abbaye-aux-Femmes</a:t>
            </a:r>
            <a:r>
              <a:rPr lang="it-IT" dirty="0" smtClean="0">
                <a:solidFill>
                  <a:srgbClr val="00CC00"/>
                </a:solidFill>
                <a:latin typeface="Arial"/>
                <a:ea typeface="Arial"/>
              </a:rPr>
              <a:t> </a:t>
            </a:r>
            <a:r>
              <a:rPr lang="it-IT" dirty="0" err="1" smtClean="0">
                <a:latin typeface="Arial"/>
                <a:ea typeface="Arial"/>
              </a:rPr>
              <a:t>fondée</a:t>
            </a:r>
            <a:r>
              <a:rPr lang="it-IT" dirty="0" smtClean="0">
                <a:latin typeface="Arial"/>
                <a:ea typeface="Arial"/>
              </a:rPr>
              <a:t> </a:t>
            </a:r>
            <a:r>
              <a:rPr lang="it-IT" dirty="0">
                <a:latin typeface="Arial"/>
                <a:ea typeface="Arial"/>
              </a:rPr>
              <a:t>par la </a:t>
            </a:r>
            <a:r>
              <a:rPr lang="it-IT" dirty="0" err="1" smtClean="0">
                <a:latin typeface="Arial"/>
                <a:ea typeface="Arial"/>
              </a:rPr>
              <a:t>Reine</a:t>
            </a:r>
            <a:endParaRPr lang="it-IT" dirty="0" smtClean="0">
              <a:latin typeface="Arial"/>
              <a:ea typeface="Arial"/>
            </a:endParaRPr>
          </a:p>
          <a:p>
            <a:pPr>
              <a:buSzPct val="25000"/>
              <a:buFont typeface="StarSymbol"/>
              <a:buChar char=""/>
            </a:pPr>
            <a:r>
              <a:rPr lang="it-IT" dirty="0" err="1" smtClean="0">
                <a:latin typeface="Arial"/>
                <a:ea typeface="Arial"/>
              </a:rPr>
              <a:t>Mathilde</a:t>
            </a:r>
            <a:r>
              <a:rPr lang="it-IT" dirty="0" smtClean="0">
                <a:latin typeface="Arial"/>
                <a:ea typeface="Arial"/>
              </a:rPr>
              <a:t> </a:t>
            </a:r>
            <a:r>
              <a:rPr lang="it-IT" dirty="0">
                <a:latin typeface="Arial"/>
                <a:ea typeface="Arial"/>
              </a:rPr>
              <a:t>(sa femme).</a:t>
            </a:r>
            <a:endParaRPr/>
          </a:p>
        </p:txBody>
      </p:sp>
      <p:sp>
        <p:nvSpPr>
          <p:cNvPr id="2050" name="AutoShape 2" descr="Risultati immagini per mont saint mich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2" name="Picture 4" descr="http://www.ilturista.info/Image/msm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18" y="1636697"/>
            <a:ext cx="3714776" cy="2476517"/>
          </a:xfrm>
          <a:prstGeom prst="rect">
            <a:avLst/>
          </a:prstGeom>
          <a:noFill/>
        </p:spPr>
      </p:pic>
      <p:pic>
        <p:nvPicPr>
          <p:cNvPr id="2054" name="Picture 6" descr="http://download.viamichelin.com/images/gv/FRA1400677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4692" y="4494217"/>
            <a:ext cx="4010025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it-IT" dirty="0" smtClean="0"/>
              <a:t>Le </a:t>
            </a:r>
            <a:r>
              <a:rPr lang="it-IT" dirty="0" err="1" smtClean="0">
                <a:solidFill>
                  <a:srgbClr val="7030A0"/>
                </a:solidFill>
              </a:rPr>
              <a:t>pont</a:t>
            </a:r>
            <a:r>
              <a:rPr lang="it-IT" dirty="0" smtClean="0">
                <a:solidFill>
                  <a:srgbClr val="7030A0"/>
                </a:solidFill>
              </a:rPr>
              <a:t> de </a:t>
            </a:r>
            <a:r>
              <a:rPr lang="it-IT" dirty="0" err="1" smtClean="0">
                <a:solidFill>
                  <a:srgbClr val="7030A0"/>
                </a:solidFill>
              </a:rPr>
              <a:t>Tancarville</a:t>
            </a:r>
            <a:r>
              <a:rPr lang="it-IT" dirty="0" smtClean="0">
                <a:solidFill>
                  <a:srgbClr val="7030A0"/>
                </a:solidFill>
              </a:rPr>
              <a:t> </a:t>
            </a:r>
            <a:r>
              <a:rPr lang="it-IT" dirty="0" smtClean="0"/>
              <a:t>est un </a:t>
            </a:r>
            <a:r>
              <a:rPr lang="it-IT" dirty="0" err="1" smtClean="0"/>
              <a:t>pont</a:t>
            </a:r>
            <a:r>
              <a:rPr lang="it-IT" dirty="0" smtClean="0"/>
              <a:t> </a:t>
            </a:r>
            <a:r>
              <a:rPr lang="it-IT" dirty="0" err="1" smtClean="0"/>
              <a:t>suspendu</a:t>
            </a:r>
            <a:endParaRPr lang="it-IT" dirty="0" smtClean="0"/>
          </a:p>
          <a:p>
            <a:r>
              <a:rPr lang="fr-FR" dirty="0" smtClean="0"/>
              <a:t>A son inauguration, en 1959, il était le plus </a:t>
            </a:r>
          </a:p>
          <a:p>
            <a:r>
              <a:rPr lang="fr-FR" dirty="0" smtClean="0"/>
              <a:t>grand pont suspendu d’Europe. Il est </a:t>
            </a:r>
          </a:p>
          <a:p>
            <a:r>
              <a:rPr lang="fr-FR" dirty="0" smtClean="0"/>
              <a:t>aujourd’hui le plus grand pont suspendu </a:t>
            </a:r>
          </a:p>
          <a:p>
            <a:r>
              <a:rPr lang="fr-FR" dirty="0" smtClean="0"/>
              <a:t>de France.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/>
          </p:nvPr>
        </p:nvSpPr>
        <p:spPr>
          <a:xfrm>
            <a:off x="5040312" y="4708530"/>
            <a:ext cx="4539288" cy="1442069"/>
          </a:xfrm>
        </p:spPr>
        <p:txBody>
          <a:bodyPr/>
          <a:lstStyle/>
          <a:p>
            <a:r>
              <a:rPr lang="it-IT" dirty="0" smtClean="0">
                <a:solidFill>
                  <a:srgbClr val="7030A0"/>
                </a:solidFill>
              </a:rPr>
              <a:t>Le </a:t>
            </a:r>
            <a:r>
              <a:rPr lang="it-IT" dirty="0" err="1" smtClean="0">
                <a:solidFill>
                  <a:srgbClr val="7030A0"/>
                </a:solidFill>
              </a:rPr>
              <a:t>jardin</a:t>
            </a:r>
            <a:r>
              <a:rPr lang="it-IT" dirty="0" smtClean="0">
                <a:solidFill>
                  <a:srgbClr val="7030A0"/>
                </a:solidFill>
              </a:rPr>
              <a:t> de Claude Monet à </a:t>
            </a:r>
            <a:r>
              <a:rPr lang="it-IT" dirty="0" err="1" smtClean="0">
                <a:solidFill>
                  <a:srgbClr val="7030A0"/>
                </a:solidFill>
              </a:rPr>
              <a:t>Giverny</a:t>
            </a:r>
            <a:endParaRPr lang="it-IT" dirty="0" smtClean="0">
              <a:solidFill>
                <a:srgbClr val="7030A0"/>
              </a:solidFill>
            </a:endParaRPr>
          </a:p>
          <a:p>
            <a:r>
              <a:rPr lang="it-IT" dirty="0" smtClean="0"/>
              <a:t>Claude Monet, </a:t>
            </a:r>
            <a:r>
              <a:rPr lang="it-IT" dirty="0" err="1" smtClean="0"/>
              <a:t>peintre</a:t>
            </a:r>
            <a:r>
              <a:rPr lang="it-IT" dirty="0" smtClean="0"/>
              <a:t> impressioniste, a </a:t>
            </a:r>
          </a:p>
          <a:p>
            <a:r>
              <a:rPr lang="it-IT" dirty="0" err="1" smtClean="0"/>
              <a:t>Résidé</a:t>
            </a:r>
            <a:r>
              <a:rPr lang="it-IT" dirty="0" smtClean="0"/>
              <a:t> à </a:t>
            </a:r>
            <a:r>
              <a:rPr lang="it-IT" dirty="0" err="1" smtClean="0"/>
              <a:t>Giverny</a:t>
            </a:r>
            <a:r>
              <a:rPr lang="it-IT" dirty="0" smtClean="0"/>
              <a:t>. La visite de son </a:t>
            </a:r>
            <a:r>
              <a:rPr lang="it-IT" dirty="0" err="1" smtClean="0"/>
              <a:t>jardin</a:t>
            </a:r>
            <a:r>
              <a:rPr lang="it-IT" dirty="0" smtClean="0"/>
              <a:t> </a:t>
            </a:r>
            <a:r>
              <a:rPr lang="it-IT" dirty="0" err="1" smtClean="0"/>
              <a:t>attire</a:t>
            </a:r>
            <a:endParaRPr lang="it-IT" dirty="0"/>
          </a:p>
          <a:p>
            <a:r>
              <a:rPr lang="it-IT" dirty="0" smtClean="0"/>
              <a:t>de </a:t>
            </a:r>
            <a:r>
              <a:rPr lang="it-IT" dirty="0" err="1" smtClean="0"/>
              <a:t>nombreux</a:t>
            </a:r>
            <a:r>
              <a:rPr lang="it-IT" dirty="0" smtClean="0"/>
              <a:t> </a:t>
            </a:r>
            <a:r>
              <a:rPr lang="it-IT" dirty="0" err="1" smtClean="0"/>
              <a:t>visiteurs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1506" name="Picture 2" descr="Pont de Tancarvil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2" y="1779573"/>
            <a:ext cx="3714776" cy="2786083"/>
          </a:xfrm>
          <a:prstGeom prst="rect">
            <a:avLst/>
          </a:prstGeom>
          <a:noFill/>
        </p:spPr>
      </p:pic>
      <p:pic>
        <p:nvPicPr>
          <p:cNvPr id="21508" name="Picture 4" descr="http://giverny.org/gardens/fcm/givern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528" y="3886953"/>
            <a:ext cx="4429156" cy="3321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it-IT">
                <a:solidFill>
                  <a:srgbClr val="CC0000"/>
                </a:solidFill>
              </a:rPr>
              <a:t>LES PRODUITS TYPIQUES</a:t>
            </a:r>
            <a:endParaRPr/>
          </a:p>
        </p:txBody>
      </p:sp>
      <p:sp>
        <p:nvSpPr>
          <p:cNvPr id="67" name="TextShape 2"/>
          <p:cNvSpPr txBox="1"/>
          <p:nvPr/>
        </p:nvSpPr>
        <p:spPr>
          <a:xfrm>
            <a:off x="504000" y="1769040"/>
            <a:ext cx="389337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it-IT" dirty="0">
                <a:solidFill>
                  <a:srgbClr val="00CC00"/>
                </a:solidFill>
              </a:rPr>
              <a:t>Le </a:t>
            </a:r>
            <a:r>
              <a:rPr lang="it-IT" dirty="0" err="1">
                <a:solidFill>
                  <a:srgbClr val="00CC00"/>
                </a:solidFill>
              </a:rPr>
              <a:t>cidre</a:t>
            </a:r>
            <a:r>
              <a:rPr lang="it-IT" dirty="0"/>
              <a:t>, un </a:t>
            </a:r>
            <a:r>
              <a:rPr lang="it-IT" dirty="0" err="1"/>
              <a:t>boisson</a:t>
            </a:r>
            <a:r>
              <a:rPr lang="it-IT" dirty="0"/>
              <a:t> </a:t>
            </a:r>
            <a:r>
              <a:rPr lang="it-IT" dirty="0" err="1"/>
              <a:t>obtenue</a:t>
            </a:r>
            <a:r>
              <a:rPr lang="it-IT" dirty="0"/>
              <a:t> par la </a:t>
            </a:r>
            <a:endParaRPr lang="it-IT" dirty="0" smtClean="0"/>
          </a:p>
          <a:p>
            <a:pPr>
              <a:buSzPct val="25000"/>
              <a:buFont typeface="StarSymbol"/>
              <a:buChar char=""/>
            </a:pPr>
            <a:r>
              <a:rPr lang="it-IT" dirty="0" err="1" smtClean="0"/>
              <a:t>fermentation</a:t>
            </a:r>
            <a:r>
              <a:rPr lang="it-IT" dirty="0" smtClean="0"/>
              <a:t> </a:t>
            </a:r>
            <a:r>
              <a:rPr lang="it-IT" dirty="0" err="1"/>
              <a:t>alcoolique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</a:t>
            </a:r>
            <a:r>
              <a:rPr lang="it-IT" dirty="0" err="1"/>
              <a:t>jus</a:t>
            </a:r>
            <a:r>
              <a:rPr lang="it-IT" dirty="0"/>
              <a:t> de </a:t>
            </a:r>
            <a:r>
              <a:rPr lang="it-IT" dirty="0" err="1"/>
              <a:t>pommes</a:t>
            </a:r>
            <a:r>
              <a:rPr lang="it-IT" dirty="0" smtClean="0"/>
              <a:t>,</a:t>
            </a:r>
          </a:p>
          <a:p>
            <a:pPr>
              <a:buSzPct val="25000"/>
              <a:buFont typeface="StarSymbol"/>
              <a:buChar char=""/>
            </a:pPr>
            <a:r>
              <a:rPr lang="it-IT" dirty="0" smtClean="0"/>
              <a:t> </a:t>
            </a:r>
            <a:r>
              <a:rPr lang="it-IT" dirty="0"/>
              <a:t>est un </a:t>
            </a:r>
            <a:r>
              <a:rPr lang="it-IT" dirty="0" err="1"/>
              <a:t>produit</a:t>
            </a:r>
            <a:r>
              <a:rPr lang="it-IT" dirty="0"/>
              <a:t> </a:t>
            </a:r>
            <a:r>
              <a:rPr lang="it-IT" dirty="0" err="1"/>
              <a:t>très</a:t>
            </a:r>
            <a:r>
              <a:rPr lang="it-IT" dirty="0"/>
              <a:t> </a:t>
            </a:r>
            <a:r>
              <a:rPr lang="it-IT" dirty="0" err="1"/>
              <a:t>connu</a:t>
            </a:r>
            <a:r>
              <a:rPr lang="it-IT" dirty="0"/>
              <a:t> en </a:t>
            </a:r>
            <a:r>
              <a:rPr lang="it-IT" dirty="0" err="1"/>
              <a:t>Normandie</a:t>
            </a:r>
            <a:r>
              <a:rPr lang="it-IT" dirty="0"/>
              <a:t>. </a:t>
            </a:r>
            <a:endParaRPr/>
          </a:p>
        </p:txBody>
      </p:sp>
      <p:sp>
        <p:nvSpPr>
          <p:cNvPr id="68" name="TextShape 3"/>
          <p:cNvSpPr txBox="1"/>
          <p:nvPr/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>
                <a:solidFill>
                  <a:srgbClr val="00CC00"/>
                </a:solidFill>
              </a:rPr>
              <a:t>fromages</a:t>
            </a:r>
            <a:r>
              <a:rPr lang="it-IT" dirty="0"/>
              <a:t> </a:t>
            </a:r>
            <a:r>
              <a:rPr lang="it-IT" dirty="0" err="1"/>
              <a:t>et</a:t>
            </a:r>
            <a:r>
              <a:rPr lang="it-IT" dirty="0"/>
              <a:t>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produits</a:t>
            </a:r>
            <a:r>
              <a:rPr lang="it-IT" dirty="0"/>
              <a:t> </a:t>
            </a:r>
            <a:r>
              <a:rPr lang="it-IT" dirty="0" err="1"/>
              <a:t>laitiers</a:t>
            </a:r>
            <a:r>
              <a:rPr lang="it-IT" dirty="0"/>
              <a:t> </a:t>
            </a:r>
            <a:r>
              <a:rPr lang="it-IT" dirty="0" err="1"/>
              <a:t>sont</a:t>
            </a:r>
            <a:r>
              <a:rPr lang="it-IT" dirty="0"/>
              <a:t> </a:t>
            </a:r>
            <a:r>
              <a:rPr lang="it-IT" dirty="0" err="1" smtClean="0"/>
              <a:t>très</a:t>
            </a:r>
            <a:endParaRPr lang="it-IT" dirty="0" smtClean="0"/>
          </a:p>
          <a:p>
            <a:pPr>
              <a:buSzPct val="25000"/>
              <a:buFont typeface="StarSymbol"/>
              <a:buChar char=""/>
            </a:pPr>
            <a:r>
              <a:rPr lang="it-IT" dirty="0" smtClean="0"/>
              <a:t> </a:t>
            </a:r>
            <a:r>
              <a:rPr lang="it-IT" dirty="0" err="1"/>
              <a:t>appréciés</a:t>
            </a:r>
            <a:r>
              <a:rPr lang="it-IT" dirty="0"/>
              <a:t>. Le plus </a:t>
            </a:r>
            <a:r>
              <a:rPr lang="it-IT" dirty="0" err="1"/>
              <a:t>connu</a:t>
            </a:r>
            <a:r>
              <a:rPr lang="it-IT" dirty="0"/>
              <a:t> est le Camembert, </a:t>
            </a:r>
            <a:endParaRPr lang="it-IT" dirty="0" smtClean="0"/>
          </a:p>
          <a:p>
            <a:pPr>
              <a:buSzPct val="25000"/>
              <a:buFont typeface="StarSymbol"/>
              <a:buChar char=""/>
            </a:pPr>
            <a:r>
              <a:rPr lang="it-IT" dirty="0" smtClean="0"/>
              <a:t>un </a:t>
            </a:r>
            <a:r>
              <a:rPr lang="it-IT" dirty="0" err="1"/>
              <a:t>fromage</a:t>
            </a:r>
            <a:r>
              <a:rPr lang="it-IT" dirty="0"/>
              <a:t> </a:t>
            </a:r>
            <a:r>
              <a:rPr lang="it-IT" dirty="0" err="1"/>
              <a:t>Normand</a:t>
            </a:r>
            <a:r>
              <a:rPr lang="it-IT" dirty="0"/>
              <a:t>.</a:t>
            </a:r>
            <a:endParaRPr/>
          </a:p>
        </p:txBody>
      </p:sp>
      <p:sp>
        <p:nvSpPr>
          <p:cNvPr id="69" name="TextShape 4"/>
          <p:cNvSpPr txBox="1"/>
          <p:nvPr/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TextShape 5"/>
          <p:cNvSpPr txBox="1"/>
          <p:nvPr/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026" name="Picture 2" descr="https://upload.wikimedia.org/wikipedia/commons/4/4d/Camembert_(Cheese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3188" y="2779705"/>
            <a:ext cx="3500462" cy="2625347"/>
          </a:xfrm>
          <a:prstGeom prst="rect">
            <a:avLst/>
          </a:prstGeom>
          <a:noFill/>
        </p:spPr>
      </p:pic>
      <p:pic>
        <p:nvPicPr>
          <p:cNvPr id="1028" name="Picture 4" descr="https://www.lebegesund.de/pix/productphotos/CIDRE_cid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908" y="2851143"/>
            <a:ext cx="3143272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www.leshop.ch/images/ProductsBig/79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6974" y="2279639"/>
            <a:ext cx="3500462" cy="1806239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1039784" y="993755"/>
            <a:ext cx="835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Le </a:t>
            </a:r>
            <a:r>
              <a:rPr lang="it-IT" dirty="0" smtClean="0">
                <a:solidFill>
                  <a:srgbClr val="7030A0"/>
                </a:solidFill>
              </a:rPr>
              <a:t>Petit </a:t>
            </a:r>
            <a:r>
              <a:rPr lang="it-IT" dirty="0" err="1" smtClean="0">
                <a:solidFill>
                  <a:srgbClr val="7030A0"/>
                </a:solidFill>
              </a:rPr>
              <a:t>suisse</a:t>
            </a:r>
            <a:r>
              <a:rPr lang="it-IT" dirty="0" smtClean="0">
                <a:solidFill>
                  <a:srgbClr val="7030A0"/>
                </a:solidFill>
              </a:rPr>
              <a:t> </a:t>
            </a:r>
            <a:r>
              <a:rPr lang="it-IT" dirty="0" smtClean="0"/>
              <a:t>ne </a:t>
            </a:r>
            <a:r>
              <a:rPr lang="it-IT" dirty="0" err="1" smtClean="0"/>
              <a:t>pouvait</a:t>
            </a:r>
            <a:r>
              <a:rPr lang="it-IT" dirty="0" smtClean="0"/>
              <a:t> </a:t>
            </a:r>
            <a:r>
              <a:rPr lang="it-IT" dirty="0" err="1" smtClean="0"/>
              <a:t>naître</a:t>
            </a:r>
            <a:r>
              <a:rPr lang="it-IT" dirty="0" smtClean="0"/>
              <a:t> </a:t>
            </a:r>
            <a:r>
              <a:rPr lang="it-IT" dirty="0" err="1" smtClean="0"/>
              <a:t>qu</a:t>
            </a:r>
            <a:r>
              <a:rPr lang="it-IT" dirty="0" smtClean="0"/>
              <a:t>’en </a:t>
            </a:r>
            <a:r>
              <a:rPr lang="it-IT" dirty="0" err="1" smtClean="0"/>
              <a:t>Normandie</a:t>
            </a:r>
            <a:r>
              <a:rPr lang="it-IT" dirty="0" smtClean="0"/>
              <a:t>, </a:t>
            </a:r>
            <a:r>
              <a:rPr lang="it-IT" dirty="0" err="1" smtClean="0"/>
              <a:t>paradis</a:t>
            </a:r>
            <a:r>
              <a:rPr lang="it-IT" dirty="0" smtClean="0"/>
              <a:t> </a:t>
            </a:r>
            <a:r>
              <a:rPr lang="it-IT" dirty="0" err="1" smtClean="0"/>
              <a:t>des</a:t>
            </a:r>
            <a:r>
              <a:rPr lang="it-IT" dirty="0" smtClean="0"/>
              <a:t> </a:t>
            </a:r>
            <a:r>
              <a:rPr lang="it-IT" dirty="0" err="1" smtClean="0"/>
              <a:t>vaches</a:t>
            </a:r>
            <a:r>
              <a:rPr lang="it-IT" dirty="0" smtClean="0"/>
              <a:t> </a:t>
            </a:r>
            <a:r>
              <a:rPr lang="it-IT" dirty="0" err="1" smtClean="0"/>
              <a:t>et</a:t>
            </a:r>
            <a:r>
              <a:rPr lang="it-IT" dirty="0" smtClean="0"/>
              <a:t> </a:t>
            </a:r>
            <a:r>
              <a:rPr lang="it-IT" dirty="0" err="1" smtClean="0"/>
              <a:t>des</a:t>
            </a:r>
            <a:r>
              <a:rPr lang="it-IT" dirty="0" smtClean="0"/>
              <a:t> </a:t>
            </a:r>
            <a:r>
              <a:rPr lang="it-IT" dirty="0" err="1" smtClean="0"/>
              <a:t>bocages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Les</a:t>
            </a:r>
            <a:r>
              <a:rPr lang="it-IT" dirty="0" smtClean="0"/>
              <a:t> </a:t>
            </a:r>
            <a:r>
              <a:rPr lang="it-IT" dirty="0" err="1" smtClean="0"/>
              <a:t>Français</a:t>
            </a:r>
            <a:r>
              <a:rPr lang="it-IT" dirty="0" smtClean="0"/>
              <a:t> </a:t>
            </a:r>
            <a:r>
              <a:rPr lang="it-IT" dirty="0" err="1" smtClean="0"/>
              <a:t>adorent</a:t>
            </a:r>
            <a:r>
              <a:rPr lang="it-IT" dirty="0" smtClean="0"/>
              <a:t> </a:t>
            </a:r>
            <a:r>
              <a:rPr lang="it-IT" dirty="0" err="1" smtClean="0"/>
              <a:t>manger</a:t>
            </a:r>
            <a:r>
              <a:rPr lang="it-IT" dirty="0" smtClean="0"/>
              <a:t> ce petit </a:t>
            </a:r>
            <a:r>
              <a:rPr lang="it-IT" dirty="0" err="1" smtClean="0"/>
              <a:t>fromage</a:t>
            </a:r>
            <a:r>
              <a:rPr lang="it-IT" dirty="0" smtClean="0"/>
              <a:t> </a:t>
            </a:r>
            <a:r>
              <a:rPr lang="it-IT" dirty="0" err="1" smtClean="0"/>
              <a:t>frais</a:t>
            </a:r>
            <a:r>
              <a:rPr lang="it-IT" dirty="0"/>
              <a:t> </a:t>
            </a:r>
            <a:r>
              <a:rPr lang="it-IT" dirty="0" err="1" smtClean="0"/>
              <a:t>crémeux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82594" y="6137291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Diaporama</a:t>
            </a:r>
            <a:r>
              <a:rPr lang="it-IT" dirty="0" smtClean="0"/>
              <a:t> </a:t>
            </a:r>
            <a:r>
              <a:rPr lang="it-IT" dirty="0" err="1" smtClean="0"/>
              <a:t>réalisé</a:t>
            </a:r>
            <a:r>
              <a:rPr lang="it-IT" dirty="0" smtClean="0"/>
              <a:t> par Diletta N. </a:t>
            </a:r>
            <a:r>
              <a:rPr lang="it-IT" dirty="0" err="1" smtClean="0"/>
              <a:t>et</a:t>
            </a:r>
            <a:r>
              <a:rPr lang="it-IT" dirty="0" smtClean="0"/>
              <a:t> Alice L., classe 4CL, Liceo Linguistico “</a:t>
            </a:r>
            <a:r>
              <a:rPr lang="it-IT" dirty="0" err="1" smtClean="0"/>
              <a:t>T.C.Onesti</a:t>
            </a:r>
            <a:r>
              <a:rPr lang="it-IT" dirty="0" smtClean="0"/>
              <a:t>”- Fermo</a:t>
            </a:r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475</Words>
  <PresentationFormat>Personalizzato</PresentationFormat>
  <Paragraphs>65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CapoFantasma97</cp:lastModifiedBy>
  <cp:revision>13</cp:revision>
  <dcterms:modified xsi:type="dcterms:W3CDTF">2015-12-11T21:28:37Z</dcterms:modified>
</cp:coreProperties>
</file>