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  <p:sldMasterId id="2147483713" r:id="rId3"/>
    <p:sldMasterId id="2147483725" r:id="rId4"/>
    <p:sldMasterId id="2147483738" r:id="rId5"/>
  </p:sldMasterIdLst>
  <p:sldIdLst>
    <p:sldId id="256" r:id="rId6"/>
    <p:sldId id="258" r:id="rId7"/>
    <p:sldId id="259" r:id="rId8"/>
    <p:sldId id="266" r:id="rId9"/>
    <p:sldId id="267" r:id="rId10"/>
    <p:sldId id="271" r:id="rId11"/>
    <p:sldId id="260" r:id="rId12"/>
    <p:sldId id="261" r:id="rId13"/>
    <p:sldId id="262" r:id="rId14"/>
    <p:sldId id="269" r:id="rId15"/>
    <p:sldId id="270" r:id="rId16"/>
    <p:sldId id="268" r:id="rId17"/>
    <p:sldId id="263" r:id="rId18"/>
    <p:sldId id="264" r:id="rId19"/>
    <p:sldId id="265" r:id="rId20"/>
  </p:sldIdLst>
  <p:sldSz cx="10080625" cy="7559675"/>
  <p:notesSz cx="7559675" cy="10691813"/>
  <p:defaultTextStyle>
    <a:defPPr>
      <a:defRPr lang="it-IT"/>
    </a:defPPr>
    <a:lvl1pPr marL="0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0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3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32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3" y="1769044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3" y="4059363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3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3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504003" y="1769044"/>
            <a:ext cx="907164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3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504003" y="301320"/>
            <a:ext cx="9071640" cy="585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400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0400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3" y="1769044"/>
            <a:ext cx="907164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68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5268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04003" y="4059363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3" y="1769044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04003" y="4059363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15268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15268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50400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3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4003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9" name="Immagine 188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190" name="Immagine 189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36021" y="362868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61" tIns="50382" rIns="100761" bIns="503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61477" y="478583"/>
            <a:ext cx="9157680" cy="342705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61" tIns="50382" rIns="100761" bIns="503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96373" y="2006440"/>
            <a:ext cx="8568531" cy="2015913"/>
          </a:xfrm>
        </p:spPr>
        <p:txBody>
          <a:bodyPr lIns="50382" rIns="50382" bIns="50382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96373" y="4062065"/>
            <a:ext cx="8568531" cy="1007957"/>
          </a:xfrm>
        </p:spPr>
        <p:txBody>
          <a:bodyPr lIns="201526" tIns="0"/>
          <a:lstStyle>
            <a:lvl1pPr marL="40304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3816" indent="0" algn="ctr">
              <a:buNone/>
            </a:lvl2pPr>
            <a:lvl3pPr marL="1007630" indent="0" algn="ctr">
              <a:buNone/>
            </a:lvl3pPr>
            <a:lvl4pPr marL="1511445" indent="0" algn="ctr">
              <a:buNone/>
            </a:lvl4pPr>
            <a:lvl5pPr marL="2015259" indent="0" algn="ctr">
              <a:buNone/>
            </a:lvl5pPr>
            <a:lvl6pPr marL="2519074" indent="0" algn="ctr">
              <a:buNone/>
            </a:lvl6pPr>
            <a:lvl7pPr marL="3022888" indent="0" algn="ctr">
              <a:buNone/>
            </a:lvl7pPr>
            <a:lvl8pPr marL="3526703" indent="0" algn="ctr">
              <a:buNone/>
            </a:lvl8pPr>
            <a:lvl9pPr marL="4030518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38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438" y="584615"/>
            <a:ext cx="9022159" cy="46164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36021" y="362868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61" tIns="50382" rIns="100761" bIns="503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61477" y="478587"/>
            <a:ext cx="9157680" cy="478551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61" tIns="50382" rIns="100761" bIns="503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6318" y="5432886"/>
            <a:ext cx="9022159" cy="745888"/>
          </a:xfrm>
        </p:spPr>
        <p:txBody>
          <a:bodyPr lIns="100761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6318" y="6199952"/>
            <a:ext cx="9022159" cy="463660"/>
          </a:xfrm>
        </p:spPr>
        <p:txBody>
          <a:bodyPr lIns="130992" tIns="0" anchor="t"/>
          <a:lstStyle>
            <a:lvl1pPr marL="0" marR="40304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7037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42454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38" y="5493364"/>
            <a:ext cx="9022159" cy="115915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69422" y="638723"/>
            <a:ext cx="4334669" cy="873212"/>
          </a:xfrm>
        </p:spPr>
        <p:txBody>
          <a:bodyPr lIns="16122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128693" y="638723"/>
            <a:ext cx="4334669" cy="873212"/>
          </a:xfrm>
        </p:spPr>
        <p:txBody>
          <a:bodyPr lIns="151144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69422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8693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3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36021" y="362868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61" tIns="50382" rIns="100761" bIns="503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6127" y="587978"/>
            <a:ext cx="3276203" cy="1007957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106194" y="1595933"/>
            <a:ext cx="3276203" cy="4636460"/>
          </a:xfrm>
        </p:spPr>
        <p:txBody>
          <a:bodyPr lIns="100761"/>
          <a:lstStyle>
            <a:lvl1pPr marL="20152" marR="20152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9364" y="1025312"/>
            <a:ext cx="5100019" cy="5207778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36021" y="362868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61" tIns="50382" rIns="100761" bIns="503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7056440" y="478583"/>
            <a:ext cx="2562716" cy="4787794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61" tIns="50382" rIns="100761" bIns="503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5524864"/>
            <a:ext cx="9072563" cy="115915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7124691" y="587978"/>
            <a:ext cx="2469753" cy="4642377"/>
          </a:xfrm>
        </p:spPr>
        <p:txBody>
          <a:bodyPr lIns="100761"/>
          <a:lstStyle>
            <a:lvl1pPr marL="50382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4652" y="480354"/>
            <a:ext cx="6532245" cy="4787794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38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54438" y="584615"/>
            <a:ext cx="9022159" cy="46164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453" y="587983"/>
            <a:ext cx="2184135" cy="5795750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88037" y="587977"/>
            <a:ext cx="6552406" cy="57957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36021" y="362867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61476" y="478583"/>
            <a:ext cx="9157680" cy="342705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96372" y="2006440"/>
            <a:ext cx="8568531" cy="2015913"/>
          </a:xfrm>
        </p:spPr>
        <p:txBody>
          <a:bodyPr lIns="50387" rIns="50387" bIns="50387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96372" y="4062065"/>
            <a:ext cx="8568531" cy="1007957"/>
          </a:xfrm>
        </p:spPr>
        <p:txBody>
          <a:bodyPr lIns="201547" tIns="0"/>
          <a:lstStyle>
            <a:lvl1pPr marL="40309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3868" indent="0" algn="ctr">
              <a:buNone/>
            </a:lvl2pPr>
            <a:lvl3pPr marL="1007734" indent="0" algn="ctr">
              <a:buNone/>
            </a:lvl3pPr>
            <a:lvl4pPr marL="1511602" indent="0" algn="ctr">
              <a:buNone/>
            </a:lvl4pPr>
            <a:lvl5pPr marL="2015468" indent="0" algn="ctr">
              <a:buNone/>
            </a:lvl5pPr>
            <a:lvl6pPr marL="2519335" indent="0" algn="ctr">
              <a:buNone/>
            </a:lvl6pPr>
            <a:lvl7pPr marL="3023201" indent="0" algn="ctr">
              <a:buNone/>
            </a:lvl7pPr>
            <a:lvl8pPr marL="3527069" indent="0" algn="ctr">
              <a:buNone/>
            </a:lvl8pPr>
            <a:lvl9pPr marL="4030936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37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437" y="584615"/>
            <a:ext cx="9022159" cy="46164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36021" y="362867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61476" y="478586"/>
            <a:ext cx="9157680" cy="478551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6318" y="5432886"/>
            <a:ext cx="9022159" cy="745888"/>
          </a:xfrm>
        </p:spPr>
        <p:txBody>
          <a:bodyPr lIns="100772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6318" y="6199952"/>
            <a:ext cx="9022159" cy="463660"/>
          </a:xfrm>
        </p:spPr>
        <p:txBody>
          <a:bodyPr lIns="131005" tIns="0" anchor="t"/>
          <a:lstStyle>
            <a:lvl1pPr marL="0" marR="40309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7037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42454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37" y="5493364"/>
            <a:ext cx="9022159" cy="115915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69422" y="638723"/>
            <a:ext cx="4334669" cy="873212"/>
          </a:xfrm>
        </p:spPr>
        <p:txBody>
          <a:bodyPr lIns="161238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128693" y="638723"/>
            <a:ext cx="4334669" cy="873212"/>
          </a:xfrm>
        </p:spPr>
        <p:txBody>
          <a:bodyPr lIns="151160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69422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8693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36021" y="362867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6127" y="587977"/>
            <a:ext cx="3276203" cy="1007957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106194" y="1595933"/>
            <a:ext cx="3276203" cy="4636460"/>
          </a:xfrm>
        </p:spPr>
        <p:txBody>
          <a:bodyPr lIns="100772"/>
          <a:lstStyle>
            <a:lvl1pPr marL="20154" marR="20154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9363" y="1025312"/>
            <a:ext cx="5100019" cy="5207778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36021" y="362867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7056440" y="478583"/>
            <a:ext cx="2562716" cy="4787794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5524864"/>
            <a:ext cx="9072563" cy="115915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7124691" y="587977"/>
            <a:ext cx="2469753" cy="4642377"/>
          </a:xfrm>
        </p:spPr>
        <p:txBody>
          <a:bodyPr lIns="100772"/>
          <a:lstStyle>
            <a:lvl1pPr marL="50387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4652" y="480354"/>
            <a:ext cx="6532245" cy="4787794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37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54437" y="584615"/>
            <a:ext cx="9022159" cy="46164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453" y="587982"/>
            <a:ext cx="2184135" cy="5795750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88037" y="587977"/>
            <a:ext cx="6552406" cy="57957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400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61474" y="478583"/>
            <a:ext cx="9157680" cy="342705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96370" y="2006440"/>
            <a:ext cx="8568531" cy="2015913"/>
          </a:xfrm>
        </p:spPr>
        <p:txBody>
          <a:bodyPr lIns="50397" rIns="50397" bIns="50397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96370" y="4062065"/>
            <a:ext cx="8568531" cy="1007957"/>
          </a:xfrm>
        </p:spPr>
        <p:txBody>
          <a:bodyPr lIns="201589" tIns="0"/>
          <a:lstStyle>
            <a:lvl1pPr marL="40318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435" y="584615"/>
            <a:ext cx="9022159" cy="46164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61474" y="478584"/>
            <a:ext cx="9157680" cy="478551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6317" y="5432886"/>
            <a:ext cx="9022159" cy="745888"/>
          </a:xfrm>
        </p:spPr>
        <p:txBody>
          <a:bodyPr lIns="100794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6317" y="6199952"/>
            <a:ext cx="9022159" cy="463660"/>
          </a:xfrm>
        </p:spPr>
        <p:txBody>
          <a:bodyPr lIns="131033" tIns="0" anchor="t"/>
          <a:lstStyle>
            <a:lvl1pPr marL="0" marR="40318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7037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42454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69422" y="638723"/>
            <a:ext cx="4334669" cy="873212"/>
          </a:xfrm>
        </p:spPr>
        <p:txBody>
          <a:bodyPr lIns="16127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128693" y="638723"/>
            <a:ext cx="4334669" cy="873212"/>
          </a:xfrm>
        </p:spPr>
        <p:txBody>
          <a:bodyPr lIns="15119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69422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8693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6125" y="587975"/>
            <a:ext cx="3276203" cy="1007957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106194" y="1595933"/>
            <a:ext cx="3276203" cy="4636460"/>
          </a:xfrm>
        </p:spPr>
        <p:txBody>
          <a:bodyPr lIns="100794"/>
          <a:lstStyle>
            <a:lvl1pPr marL="20159" marR="20159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9360" y="1025312"/>
            <a:ext cx="5100019" cy="5207778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7056438" y="478583"/>
            <a:ext cx="2562716" cy="4787794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5524864"/>
            <a:ext cx="9072563" cy="115915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7124691" y="587975"/>
            <a:ext cx="2469753" cy="4642377"/>
          </a:xfrm>
        </p:spPr>
        <p:txBody>
          <a:bodyPr lIns="100794"/>
          <a:lstStyle>
            <a:lvl1pPr marL="50397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4652" y="480354"/>
            <a:ext cx="6532245" cy="4787794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54435" y="584615"/>
            <a:ext cx="9022159" cy="46164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453" y="587980"/>
            <a:ext cx="2184135" cy="5795750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88037" y="587977"/>
            <a:ext cx="6552406" cy="57957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504003" y="1769044"/>
            <a:ext cx="907164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3" y="301320"/>
            <a:ext cx="9071640" cy="585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0400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3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3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4"/>
            <a:ext cx="4426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3" y="4059363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3" y="301324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3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4" y="6887159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it-IT" sz="1400" dirty="0"/>
              <a:t>&lt;data/ora&gt;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59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it-IT" sz="1400" dirty="0"/>
              <a:t>&lt;piè di pagina&gt;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3" y="6887159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882966DA-F921-4A13-A210-9BBA256FE088}" type="slidenum">
              <a:rPr lang="it-IT" sz="1400"/>
              <a:pPr algn="r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magine 153"/>
          <p:cNvPicPr/>
          <p:nvPr/>
        </p:nvPicPr>
        <p:blipFill>
          <a:blip r:embed="rId14"/>
          <a:stretch>
            <a:fillRect/>
          </a:stretch>
        </p:blipFill>
        <p:spPr>
          <a:xfrm>
            <a:off x="-360" y="-36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796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822600" y="2137681"/>
            <a:ext cx="84182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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"/>
            </a:pPr>
            <a:r>
              <a:rPr lang="it-IT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"/>
            </a:pPr>
            <a:r>
              <a:rPr lang="it-IT"/>
              <a:t>Terzo livello struttura</a:t>
            </a:r>
            <a:endParaRPr/>
          </a:p>
          <a:p>
            <a:pPr lvl="3">
              <a:buSzPct val="25000"/>
              <a:buFont typeface="StarSymbol"/>
              <a:buChar char=""/>
            </a:pPr>
            <a:r>
              <a:rPr lang="it-IT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"/>
            </a:pPr>
            <a:r>
              <a:rPr lang="it-IT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"/>
            </a:pPr>
            <a:r>
              <a:rPr lang="it-IT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"/>
            </a:pPr>
            <a:r>
              <a:rPr lang="it-IT"/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36021" y="362868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61" tIns="50382" rIns="100761" bIns="503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61477" y="478583"/>
            <a:ext cx="9157680" cy="60477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61" tIns="50382" rIns="100761" bIns="503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54438" y="5495690"/>
            <a:ext cx="9022159" cy="1159150"/>
          </a:xfrm>
          <a:prstGeom prst="rect">
            <a:avLst/>
          </a:prstGeom>
        </p:spPr>
        <p:txBody>
          <a:bodyPr vert="horz" lIns="100761" tIns="50382" rIns="100761" bIns="50382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54438" y="584615"/>
            <a:ext cx="9022159" cy="4616442"/>
          </a:xfrm>
          <a:prstGeom prst="rect">
            <a:avLst/>
          </a:prstGeom>
        </p:spPr>
        <p:txBody>
          <a:bodyPr vert="horz" lIns="201526" tIns="100761" rIns="100761" bIns="50382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4163140" y="6737214"/>
            <a:ext cx="2520156" cy="402483"/>
          </a:xfrm>
          <a:prstGeom prst="rect">
            <a:avLst/>
          </a:prstGeom>
        </p:spPr>
        <p:txBody>
          <a:bodyPr vert="horz" lIns="100761" tIns="50382" rIns="100761" bIns="50382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it-IT" sz="1400" dirty="0" smtClean="0"/>
              <a:t>&lt;data/ora&gt;</a:t>
            </a:r>
            <a:endParaRPr lang="it-IT" dirty="0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683296" y="6737214"/>
            <a:ext cx="2520156" cy="402483"/>
          </a:xfrm>
          <a:prstGeom prst="rect">
            <a:avLst/>
          </a:prstGeom>
        </p:spPr>
        <p:txBody>
          <a:bodyPr vert="horz" lIns="100761" tIns="50382" rIns="100761" bIns="50382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/>
            <a:r>
              <a:rPr lang="it-IT" sz="1400" dirty="0" smtClean="0"/>
              <a:t>&lt;piè di pagina&gt;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9203452" y="6737214"/>
            <a:ext cx="504031" cy="402483"/>
          </a:xfrm>
          <a:prstGeom prst="rect">
            <a:avLst/>
          </a:prstGeom>
        </p:spPr>
        <p:txBody>
          <a:bodyPr vert="horz" lIns="100761" tIns="50382" rIns="100761" bIns="50382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/>
            <a:fld id="{882966DA-F921-4A13-A210-9BBA256FE088}" type="slidenum">
              <a:rPr lang="it-IT" sz="1400" smtClean="0"/>
              <a:pPr algn="r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214" indent="-292214" algn="l" rtl="0" eaLnBrk="1" latinLnBrk="0" hangingPunct="1">
        <a:spcBef>
          <a:spcPts val="276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4577" indent="-221678" algn="l" rtl="0" eaLnBrk="1" latinLnBrk="0" hangingPunct="1">
        <a:spcBef>
          <a:spcPts val="276"/>
        </a:spcBef>
        <a:buClr>
          <a:schemeClr val="accent1"/>
        </a:buClr>
        <a:buSzPct val="100000"/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1" indent="-201526" algn="l" rtl="0" eaLnBrk="1" latinLnBrk="0" hangingPunct="1">
        <a:spcBef>
          <a:spcPts val="27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545" indent="-201526" algn="l" rtl="0" eaLnBrk="1" latinLnBrk="0" hangingPunct="1">
        <a:spcBef>
          <a:spcPts val="254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682" indent="-201526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2436" indent="-201526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4191" indent="-201526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022" indent="-201526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7930" indent="-201526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36021" y="362867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61476" y="478583"/>
            <a:ext cx="9157680" cy="60477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54437" y="5495690"/>
            <a:ext cx="9022159" cy="1159150"/>
          </a:xfrm>
          <a:prstGeom prst="rect">
            <a:avLst/>
          </a:prstGeom>
        </p:spPr>
        <p:txBody>
          <a:bodyPr vert="horz" lIns="100772" tIns="50387" rIns="100772" bIns="50387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54437" y="584615"/>
            <a:ext cx="9022159" cy="4616442"/>
          </a:xfrm>
          <a:prstGeom prst="rect">
            <a:avLst/>
          </a:prstGeom>
        </p:spPr>
        <p:txBody>
          <a:bodyPr vert="horz" lIns="201547" tIns="100772" rIns="100772" bIns="50387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4163140" y="6737213"/>
            <a:ext cx="2520156" cy="402483"/>
          </a:xfrm>
          <a:prstGeom prst="rect">
            <a:avLst/>
          </a:prstGeom>
        </p:spPr>
        <p:txBody>
          <a:bodyPr vert="horz" lIns="100772" tIns="50387" rIns="100772" bIns="5038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it-IT" sz="1400" dirty="0" smtClean="0"/>
              <a:t>&lt;data/ora&gt;</a:t>
            </a:r>
            <a:endParaRPr lang="it-IT" dirty="0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683296" y="6737213"/>
            <a:ext cx="2520156" cy="402483"/>
          </a:xfrm>
          <a:prstGeom prst="rect">
            <a:avLst/>
          </a:prstGeom>
        </p:spPr>
        <p:txBody>
          <a:bodyPr vert="horz" lIns="100772" tIns="50387" rIns="100772" bIns="50387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/>
            <a:r>
              <a:rPr lang="it-IT" sz="1400" dirty="0" smtClean="0"/>
              <a:t>&lt;piè di pagina&gt;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9203452" y="6737213"/>
            <a:ext cx="504031" cy="402483"/>
          </a:xfrm>
          <a:prstGeom prst="rect">
            <a:avLst/>
          </a:prstGeom>
        </p:spPr>
        <p:txBody>
          <a:bodyPr vert="horz" lIns="100772" tIns="50387" rIns="100772" bIns="5038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/>
            <a:fld id="{882966DA-F921-4A13-A210-9BBA256FE088}" type="slidenum">
              <a:rPr lang="it-IT" sz="1400" smtClean="0"/>
              <a:pPr algn="r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244" indent="-292244" algn="l" rtl="0" eaLnBrk="1" latinLnBrk="0" hangingPunct="1">
        <a:spcBef>
          <a:spcPts val="276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4640" indent="-221701" algn="l" rtl="0" eaLnBrk="1" latinLnBrk="0" hangingPunct="1">
        <a:spcBef>
          <a:spcPts val="276"/>
        </a:spcBef>
        <a:buClr>
          <a:schemeClr val="accent1"/>
        </a:buClr>
        <a:buSzPct val="100000"/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66651" indent="-201547" algn="l" rtl="0" eaLnBrk="1" latinLnBrk="0" hangingPunct="1">
        <a:spcBef>
          <a:spcPts val="27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662" indent="-201547" algn="l" rtl="0" eaLnBrk="1" latinLnBrk="0" hangingPunct="1">
        <a:spcBef>
          <a:spcPts val="254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828" indent="-201547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2606" indent="-201547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4385" indent="-201547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242" indent="-201547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176" indent="-201547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61474" y="478583"/>
            <a:ext cx="9157680" cy="60477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54435" y="5495690"/>
            <a:ext cx="9022159" cy="115915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54435" y="584615"/>
            <a:ext cx="9022159" cy="4616442"/>
          </a:xfrm>
          <a:prstGeom prst="rect">
            <a:avLst/>
          </a:prstGeom>
        </p:spPr>
        <p:txBody>
          <a:bodyPr vert="horz" lIns="201589" tIns="100794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4163140" y="6737211"/>
            <a:ext cx="252015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it-IT" sz="1400" smtClean="0"/>
              <a:t>&lt;data/ora&gt;</a:t>
            </a: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683296" y="6737211"/>
            <a:ext cx="252015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/>
            <a:r>
              <a:rPr lang="it-IT" sz="1400" smtClean="0"/>
              <a:t>&lt;piè di pagina&gt;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9203452" y="6737211"/>
            <a:ext cx="504031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/>
            <a:fld id="{882966DA-F921-4A13-A210-9BBA256FE088}" type="slidenum">
              <a:rPr lang="it-IT" sz="1400" smtClean="0"/>
              <a:pPr algn="r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304" indent="-292304" algn="l" rtl="0" eaLnBrk="1" latinLnBrk="0" hangingPunct="1">
        <a:spcBef>
          <a:spcPts val="276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4766" indent="-221747" algn="l" rtl="0" eaLnBrk="1" latinLnBrk="0" hangingPunct="1">
        <a:spcBef>
          <a:spcPts val="276"/>
        </a:spcBef>
        <a:buClr>
          <a:schemeClr val="accent1"/>
        </a:buClr>
        <a:buSzPct val="100000"/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66831" indent="-201589" algn="l" rtl="0" eaLnBrk="1" latinLnBrk="0" hangingPunct="1">
        <a:spcBef>
          <a:spcPts val="27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896" indent="-201589" algn="l" rtl="0" eaLnBrk="1" latinLnBrk="0" hangingPunct="1">
        <a:spcBef>
          <a:spcPts val="254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1120" indent="-201589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2947" indent="-201589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4774" indent="-201589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666" indent="-201589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 sz="3600" b="1" dirty="0" err="1">
                <a:solidFill>
                  <a:srgbClr val="FF3300"/>
                </a:solidFill>
              </a:rPr>
              <a:t>Bourgogne-</a:t>
            </a:r>
            <a:r>
              <a:rPr lang="it-IT" sz="3600" b="1" dirty="0">
                <a:solidFill>
                  <a:srgbClr val="FF3300"/>
                </a:solidFill>
              </a:rPr>
              <a:t> </a:t>
            </a:r>
            <a:r>
              <a:rPr lang="it-IT" sz="3600" b="1" dirty="0" err="1">
                <a:solidFill>
                  <a:srgbClr val="FF3300"/>
                </a:solidFill>
              </a:rPr>
              <a:t>Franche-Comté</a:t>
            </a:r>
            <a:endParaRPr sz="3600"/>
          </a:p>
        </p:txBody>
      </p:sp>
      <p:sp>
        <p:nvSpPr>
          <p:cNvPr id="192" name="TextShape 2"/>
          <p:cNvSpPr txBox="1"/>
          <p:nvPr/>
        </p:nvSpPr>
        <p:spPr>
          <a:xfrm>
            <a:off x="740880" y="2101680"/>
            <a:ext cx="8607960" cy="429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 smtClean="0"/>
              <a:t>C’est </a:t>
            </a:r>
            <a:r>
              <a:rPr lang="it-IT" dirty="0"/>
              <a:t>une </a:t>
            </a:r>
            <a:r>
              <a:rPr lang="it-IT" dirty="0" err="1"/>
              <a:t>région</a:t>
            </a:r>
            <a:r>
              <a:rPr lang="it-IT" dirty="0"/>
              <a:t> de l'Est de la France </a:t>
            </a:r>
            <a:r>
              <a:rPr lang="it-IT" dirty="0" err="1"/>
              <a:t>métropolitaine</a:t>
            </a:r>
            <a:endParaRPr/>
          </a:p>
        </p:txBody>
      </p:sp>
      <p:pic>
        <p:nvPicPr>
          <p:cNvPr id="193" name="Immagine 192"/>
          <p:cNvPicPr/>
          <p:nvPr/>
        </p:nvPicPr>
        <p:blipFill>
          <a:blip r:embed="rId2"/>
          <a:stretch>
            <a:fillRect/>
          </a:stretch>
        </p:blipFill>
        <p:spPr>
          <a:xfrm>
            <a:off x="4968874" y="2922581"/>
            <a:ext cx="4143404" cy="3533620"/>
          </a:xfrm>
          <a:prstGeom prst="rect">
            <a:avLst/>
          </a:prstGeom>
          <a:ln>
            <a:noFill/>
          </a:ln>
        </p:spPr>
      </p:pic>
      <p:pic>
        <p:nvPicPr>
          <p:cNvPr id="5" name="Immagin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784" y="2922581"/>
            <a:ext cx="3528000" cy="332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 rot="21598200">
            <a:off x="260747" y="554773"/>
            <a:ext cx="8231981" cy="5794164"/>
          </a:xfrm>
          <a:prstGeom prst="rect">
            <a:avLst/>
          </a:prstGeom>
        </p:spPr>
        <p:txBody>
          <a:bodyPr lIns="99166" tIns="49584" rIns="99166" bIns="49584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buSzPct val="25000"/>
              <a:buFont typeface="Wingdings 2"/>
              <a:buChar char=""/>
            </a:pPr>
            <a:r>
              <a:rPr lang="it-IT" sz="2900" dirty="0">
                <a:solidFill>
                  <a:srgbClr val="FFFFFF"/>
                </a:solidFill>
                <a:latin typeface="Constantia"/>
              </a:rPr>
              <a:t>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60" name="TextShape 2"/>
          <p:cNvSpPr txBox="1"/>
          <p:nvPr/>
        </p:nvSpPr>
        <p:spPr>
          <a:xfrm>
            <a:off x="1182660" y="1279507"/>
            <a:ext cx="8286812" cy="1571636"/>
          </a:xfrm>
          <a:prstGeom prst="rect">
            <a:avLst/>
          </a:prstGeom>
        </p:spPr>
        <p:txBody>
          <a:bodyPr lIns="99166" tIns="49584" rIns="99166" bIns="49584"/>
          <a:lstStyle/>
          <a:p>
            <a:pPr>
              <a:buSzPct val="25000"/>
            </a:pPr>
            <a:r>
              <a:rPr lang="fr-FR" sz="2800" dirty="0" smtClean="0">
                <a:latin typeface="Constantia"/>
              </a:rPr>
              <a:t>Il </a:t>
            </a:r>
            <a:r>
              <a:rPr lang="fr-FR" sz="2800" dirty="0">
                <a:latin typeface="Constantia"/>
              </a:rPr>
              <a:t>y est possible de visiter le site d’</a:t>
            </a:r>
            <a:r>
              <a:rPr lang="fr-FR" sz="2800" b="1" dirty="0" err="1">
                <a:latin typeface="Constantia"/>
              </a:rPr>
              <a:t>Alésia</a:t>
            </a:r>
            <a:r>
              <a:rPr lang="fr-FR" sz="2800" dirty="0" err="1">
                <a:latin typeface="Constantia"/>
              </a:rPr>
              <a:t>,où</a:t>
            </a:r>
            <a:r>
              <a:rPr lang="fr-FR" sz="2800" dirty="0">
                <a:latin typeface="Constantia"/>
              </a:rPr>
              <a:t> </a:t>
            </a:r>
            <a:r>
              <a:rPr lang="fr-FR" sz="2800" b="1" dirty="0">
                <a:latin typeface="Constantia"/>
              </a:rPr>
              <a:t>Vercingétorix</a:t>
            </a:r>
            <a:r>
              <a:rPr lang="fr-FR" sz="2800" dirty="0">
                <a:latin typeface="Constantia"/>
              </a:rPr>
              <a:t> a fait construire un siège contre les armées de Jules César.</a:t>
            </a:r>
            <a:endParaRPr lang="fr-FR" sz="2800" dirty="0"/>
          </a:p>
          <a:p>
            <a:pPr>
              <a:buSzPct val="25000"/>
            </a:pPr>
            <a:endParaRPr lang="fr-FR" sz="4900" dirty="0"/>
          </a:p>
        </p:txBody>
      </p:sp>
      <p:pic>
        <p:nvPicPr>
          <p:cNvPr id="361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2660" y="3351209"/>
            <a:ext cx="3238105" cy="3012506"/>
          </a:xfrm>
          <a:prstGeom prst="rect">
            <a:avLst/>
          </a:prstGeom>
          <a:ln>
            <a:noFill/>
          </a:ln>
        </p:spPr>
      </p:pic>
      <p:pic>
        <p:nvPicPr>
          <p:cNvPr id="362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40312" y="3636961"/>
            <a:ext cx="3571900" cy="29037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magine 381"/>
          <p:cNvPicPr/>
          <p:nvPr/>
        </p:nvPicPr>
        <p:blipFill>
          <a:blip r:embed="rId2"/>
          <a:stretch>
            <a:fillRect/>
          </a:stretch>
        </p:blipFill>
        <p:spPr>
          <a:xfrm>
            <a:off x="2441383" y="2992369"/>
            <a:ext cx="5238750" cy="2660371"/>
          </a:xfrm>
          <a:prstGeom prst="rect">
            <a:avLst/>
          </a:prstGeom>
          <a:ln>
            <a:noFill/>
          </a:ln>
        </p:spPr>
      </p:pic>
      <p:sp>
        <p:nvSpPr>
          <p:cNvPr id="383" name="TextShape 1"/>
          <p:cNvSpPr txBox="1"/>
          <p:nvPr/>
        </p:nvSpPr>
        <p:spPr>
          <a:xfrm>
            <a:off x="708763" y="551204"/>
            <a:ext cx="8608616" cy="126193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buSzPct val="25000"/>
              <a:buFont typeface="StarSymbol"/>
              <a:buChar char=""/>
            </a:pPr>
            <a:r>
              <a:rPr lang="it-IT" sz="2900" b="1" dirty="0"/>
              <a:t>L'</a:t>
            </a:r>
            <a:r>
              <a:rPr lang="it-IT" sz="2900" b="1" dirty="0" err="1"/>
              <a:t>abbaye</a:t>
            </a:r>
            <a:r>
              <a:rPr lang="it-IT" sz="2900" b="1" dirty="0"/>
              <a:t> de Cluny </a:t>
            </a:r>
            <a:r>
              <a:rPr lang="it-IT" sz="2900" dirty="0"/>
              <a:t>est le </a:t>
            </a:r>
            <a:r>
              <a:rPr lang="it-IT" sz="2900" dirty="0" err="1"/>
              <a:t>symbole</a:t>
            </a:r>
            <a:r>
              <a:rPr lang="it-IT" sz="2900" dirty="0"/>
              <a:t> </a:t>
            </a:r>
            <a:r>
              <a:rPr lang="it-IT" sz="2900" dirty="0" err="1"/>
              <a:t>du</a:t>
            </a:r>
            <a:r>
              <a:rPr lang="it-IT" sz="2900" dirty="0"/>
              <a:t> </a:t>
            </a:r>
            <a:r>
              <a:rPr lang="it-IT" sz="2900" dirty="0" err="1"/>
              <a:t>renouveau</a:t>
            </a:r>
            <a:r>
              <a:rPr lang="it-IT" sz="2900" dirty="0"/>
              <a:t> </a:t>
            </a:r>
            <a:endParaRPr lang="it-IT" sz="2900" dirty="0"/>
          </a:p>
          <a:p>
            <a:pPr algn="ctr">
              <a:buSzPct val="25000"/>
              <a:buFont typeface="StarSymbol"/>
              <a:buChar char=""/>
            </a:pPr>
            <a:r>
              <a:rPr lang="it-IT" sz="2900" dirty="0" err="1"/>
              <a:t>monastique</a:t>
            </a:r>
            <a:r>
              <a:rPr lang="it-IT" sz="2900" dirty="0"/>
              <a:t> </a:t>
            </a:r>
            <a:r>
              <a:rPr lang="it-IT" sz="2900" dirty="0"/>
              <a:t>en </a:t>
            </a:r>
            <a:r>
              <a:rPr lang="it-IT" sz="2900" dirty="0" err="1"/>
              <a:t>Occident</a:t>
            </a:r>
            <a:r>
              <a:rPr lang="it-IT" sz="2900" dirty="0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1254098" y="1259928"/>
            <a:ext cx="7255301" cy="2204921"/>
          </a:xfrm>
          <a:prstGeom prst="rect">
            <a:avLst/>
          </a:prstGeom>
        </p:spPr>
        <p:txBody>
          <a:bodyPr lIns="99166" tIns="49584" rIns="99166" bIns="49584"/>
          <a:lstStyle/>
          <a:p>
            <a:pPr>
              <a:buSzPct val="25000"/>
              <a:buFont typeface="Wingdings 2"/>
              <a:buChar char=""/>
            </a:pPr>
            <a:r>
              <a:rPr lang="it-IT" sz="2900" dirty="0" smtClean="0">
                <a:latin typeface="Constantia"/>
              </a:rPr>
              <a:t>A </a:t>
            </a:r>
            <a:r>
              <a:rPr lang="it-IT" sz="2900" dirty="0" err="1">
                <a:latin typeface="Constantia"/>
              </a:rPr>
              <a:t>Chalon</a:t>
            </a:r>
            <a:r>
              <a:rPr lang="it-IT" sz="2900" dirty="0">
                <a:latin typeface="Constantia"/>
              </a:rPr>
              <a:t> </a:t>
            </a:r>
            <a:r>
              <a:rPr lang="it-IT" sz="2900" dirty="0" err="1">
                <a:latin typeface="Constantia"/>
              </a:rPr>
              <a:t>sur</a:t>
            </a:r>
            <a:r>
              <a:rPr lang="it-IT" sz="2900" dirty="0">
                <a:latin typeface="Constantia"/>
              </a:rPr>
              <a:t> </a:t>
            </a:r>
            <a:r>
              <a:rPr lang="it-IT" sz="2900" dirty="0" err="1">
                <a:latin typeface="Constantia"/>
              </a:rPr>
              <a:t>Saône</a:t>
            </a:r>
            <a:r>
              <a:rPr lang="it-IT" sz="2900" dirty="0">
                <a:latin typeface="Constantia"/>
              </a:rPr>
              <a:t> se </a:t>
            </a:r>
            <a:r>
              <a:rPr lang="it-IT" sz="2900" dirty="0" err="1">
                <a:latin typeface="Constantia"/>
              </a:rPr>
              <a:t>trouve</a:t>
            </a:r>
            <a:r>
              <a:rPr lang="it-IT" sz="2900" dirty="0">
                <a:latin typeface="Constantia"/>
              </a:rPr>
              <a:t> le </a:t>
            </a:r>
            <a:r>
              <a:rPr lang="it-IT" sz="2900" dirty="0" err="1">
                <a:latin typeface="Constantia"/>
              </a:rPr>
              <a:t>musée</a:t>
            </a:r>
            <a:r>
              <a:rPr lang="it-IT" sz="2900" dirty="0">
                <a:latin typeface="Constantia"/>
              </a:rPr>
              <a:t> de la </a:t>
            </a:r>
            <a:r>
              <a:rPr lang="it-IT" sz="2900" dirty="0" err="1">
                <a:latin typeface="Constantia"/>
              </a:rPr>
              <a:t>photographie</a:t>
            </a:r>
            <a:r>
              <a:rPr lang="it-IT" sz="2900" dirty="0">
                <a:latin typeface="Constantia"/>
              </a:rPr>
              <a:t> de </a:t>
            </a:r>
            <a:r>
              <a:rPr lang="it-IT" sz="2900" dirty="0" err="1">
                <a:latin typeface="Constantia"/>
              </a:rPr>
              <a:t>Nicéphore</a:t>
            </a:r>
            <a:r>
              <a:rPr lang="it-IT" sz="2900" dirty="0">
                <a:latin typeface="Constantia"/>
              </a:rPr>
              <a:t> </a:t>
            </a:r>
            <a:r>
              <a:rPr lang="it-IT" sz="2900" dirty="0" err="1">
                <a:latin typeface="Constantia"/>
              </a:rPr>
              <a:t>Nièpce</a:t>
            </a:r>
            <a:r>
              <a:rPr lang="it-IT" sz="2900" dirty="0">
                <a:latin typeface="Constantia"/>
              </a:rPr>
              <a:t>,</a:t>
            </a:r>
            <a:r>
              <a:rPr lang="it-IT" sz="2900" dirty="0" err="1">
                <a:latin typeface="Constantia"/>
              </a:rPr>
              <a:t>inventeur</a:t>
            </a:r>
            <a:r>
              <a:rPr lang="it-IT" sz="2900" dirty="0">
                <a:latin typeface="Constantia"/>
              </a:rPr>
              <a:t> de la </a:t>
            </a:r>
            <a:r>
              <a:rPr lang="it-IT" sz="2900" dirty="0" err="1">
                <a:latin typeface="Constantia"/>
              </a:rPr>
              <a:t>photographie</a:t>
            </a:r>
            <a:r>
              <a:rPr lang="it-IT" sz="2900" dirty="0">
                <a:latin typeface="Constantia"/>
              </a:rPr>
              <a:t>.</a:t>
            </a:r>
            <a:endParaRPr/>
          </a:p>
        </p:txBody>
      </p:sp>
      <p:pic>
        <p:nvPicPr>
          <p:cNvPr id="365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8763" y="3622343"/>
            <a:ext cx="3915966" cy="2936567"/>
          </a:xfrm>
          <a:prstGeom prst="rect">
            <a:avLst/>
          </a:prstGeom>
          <a:ln>
            <a:noFill/>
          </a:ln>
        </p:spPr>
      </p:pic>
      <p:pic>
        <p:nvPicPr>
          <p:cNvPr id="366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61557" y="3464851"/>
            <a:ext cx="4127500" cy="302902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504003" y="301324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it-IT" sz="5400" dirty="0" err="1">
                <a:solidFill>
                  <a:srgbClr val="FF9900"/>
                </a:solidFill>
              </a:rPr>
              <a:t>Patrimoine</a:t>
            </a:r>
            <a:r>
              <a:rPr lang="it-IT" sz="5400" dirty="0">
                <a:solidFill>
                  <a:srgbClr val="FF9900"/>
                </a:solidFill>
              </a:rPr>
              <a:t> </a:t>
            </a:r>
            <a:r>
              <a:rPr lang="it-IT" sz="5400" dirty="0" err="1">
                <a:solidFill>
                  <a:srgbClr val="FF9900"/>
                </a:solidFill>
              </a:rPr>
              <a:t>naturel</a:t>
            </a:r>
            <a:endParaRPr/>
          </a:p>
        </p:txBody>
      </p:sp>
      <p:pic>
        <p:nvPicPr>
          <p:cNvPr id="214" name="Immagine 213"/>
          <p:cNvPicPr/>
          <p:nvPr/>
        </p:nvPicPr>
        <p:blipFill>
          <a:blip r:embed="rId2"/>
          <a:stretch>
            <a:fillRect/>
          </a:stretch>
        </p:blipFill>
        <p:spPr>
          <a:xfrm>
            <a:off x="541440" y="1436760"/>
            <a:ext cx="3994560" cy="2451240"/>
          </a:xfrm>
          <a:prstGeom prst="rect">
            <a:avLst/>
          </a:prstGeom>
          <a:ln>
            <a:noFill/>
          </a:ln>
        </p:spPr>
      </p:pic>
      <p:pic>
        <p:nvPicPr>
          <p:cNvPr id="215" name="Immagine 214"/>
          <p:cNvPicPr/>
          <p:nvPr/>
        </p:nvPicPr>
        <p:blipFill>
          <a:blip r:embed="rId3"/>
          <a:stretch>
            <a:fillRect/>
          </a:stretch>
        </p:blipFill>
        <p:spPr>
          <a:xfrm>
            <a:off x="594720" y="4028760"/>
            <a:ext cx="3941280" cy="2523240"/>
          </a:xfrm>
          <a:prstGeom prst="rect">
            <a:avLst/>
          </a:prstGeom>
          <a:ln>
            <a:noFill/>
          </a:ln>
        </p:spPr>
      </p:pic>
      <p:sp>
        <p:nvSpPr>
          <p:cNvPr id="216" name="TextShape 2"/>
          <p:cNvSpPr txBox="1"/>
          <p:nvPr/>
        </p:nvSpPr>
        <p:spPr>
          <a:xfrm>
            <a:off x="4611684" y="1493821"/>
            <a:ext cx="4636466" cy="5214974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➲"/>
            </a:pPr>
            <a:r>
              <a:rPr lang="it-IT" dirty="0"/>
              <a:t>Le </a:t>
            </a:r>
            <a:r>
              <a:rPr lang="it-IT" dirty="0" err="1"/>
              <a:t>parc</a:t>
            </a:r>
            <a:r>
              <a:rPr lang="it-IT" dirty="0"/>
              <a:t> </a:t>
            </a:r>
            <a:r>
              <a:rPr lang="it-IT" dirty="0" err="1"/>
              <a:t>naturel</a:t>
            </a:r>
            <a:r>
              <a:rPr lang="it-IT" dirty="0"/>
              <a:t> </a:t>
            </a:r>
            <a:r>
              <a:rPr lang="it-IT" dirty="0" err="1"/>
              <a:t>régional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endParaRPr lang="it-IT" dirty="0"/>
          </a:p>
          <a:p>
            <a:pPr>
              <a:buSzPct val="25000"/>
              <a:buFont typeface="StarSymbol"/>
              <a:buChar char="➲"/>
            </a:pPr>
            <a:r>
              <a:rPr lang="it-IT" dirty="0" err="1"/>
              <a:t>ballons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Vosges</a:t>
            </a:r>
            <a:r>
              <a:rPr lang="it-IT" dirty="0"/>
              <a:t> en </a:t>
            </a:r>
            <a:endParaRPr lang="it-IT" dirty="0"/>
          </a:p>
          <a:p>
            <a:pPr>
              <a:buSzPct val="25000"/>
              <a:buFont typeface="StarSymbol"/>
              <a:buChar char="➲"/>
            </a:pPr>
            <a:r>
              <a:rPr lang="it-IT" dirty="0" err="1"/>
              <a:t>Haute-Saône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</a:t>
            </a:r>
            <a:r>
              <a:rPr lang="it-IT" dirty="0" err="1"/>
              <a:t>Territoire</a:t>
            </a:r>
            <a:endParaRPr lang="it-IT" dirty="0"/>
          </a:p>
          <a:p>
            <a:pPr>
              <a:buSzPct val="25000"/>
              <a:buFont typeface="StarSymbol"/>
              <a:buChar char="➲"/>
            </a:pPr>
            <a:r>
              <a:rPr lang="it-IT" dirty="0"/>
              <a:t> </a:t>
            </a:r>
            <a:r>
              <a:rPr lang="it-IT" dirty="0"/>
              <a:t>de Belfort</a:t>
            </a:r>
            <a:r>
              <a:rPr lang="it-IT" dirty="0" smtClean="0"/>
              <a:t>.</a:t>
            </a:r>
          </a:p>
          <a:p>
            <a:pPr>
              <a:buSzPct val="25000"/>
              <a:buFont typeface="StarSymbol"/>
              <a:buChar char="➲"/>
            </a:pPr>
            <a:endParaRPr lang="it-IT" dirty="0"/>
          </a:p>
          <a:p>
            <a:pPr>
              <a:buSzPct val="25000"/>
              <a:buFont typeface="StarSymbol"/>
              <a:buChar char="➲"/>
            </a:pPr>
            <a:endParaRPr lang="it-IT" dirty="0" smtClean="0"/>
          </a:p>
          <a:p>
            <a:pPr>
              <a:buSzPct val="25000"/>
              <a:buFont typeface="StarSymbol"/>
              <a:buChar char="➲"/>
            </a:pPr>
            <a:endParaRPr lang="it-IT" dirty="0"/>
          </a:p>
          <a:p>
            <a:pPr>
              <a:buSzPct val="25000"/>
              <a:buFont typeface="StarSymbol"/>
              <a:buChar char="➲"/>
            </a:pPr>
            <a:endParaRPr lang="it-IT" dirty="0" smtClean="0"/>
          </a:p>
          <a:p>
            <a:pPr>
              <a:buSzPct val="25000"/>
              <a:buFont typeface="StarSymbol"/>
              <a:buChar char="➲"/>
            </a:pPr>
            <a:endParaRPr lang="it-IT" dirty="0"/>
          </a:p>
          <a:p>
            <a:pPr>
              <a:buSzPct val="25000"/>
              <a:buFont typeface="StarSymbol"/>
              <a:buChar char="➲"/>
            </a:pPr>
            <a:endParaRPr/>
          </a:p>
          <a:p>
            <a:pPr>
              <a:buSzPct val="25000"/>
              <a:buFont typeface="StarSymbol"/>
              <a:buChar char="➲"/>
            </a:pPr>
            <a:endParaRPr lang="it-IT" dirty="0"/>
          </a:p>
          <a:p>
            <a:pPr>
              <a:buSzPct val="25000"/>
              <a:buFont typeface="StarSymbol"/>
              <a:buChar char="➲"/>
            </a:pPr>
            <a:r>
              <a:rPr lang="it-IT" dirty="0"/>
              <a:t>Le </a:t>
            </a:r>
            <a:r>
              <a:rPr lang="it-IT" b="1" dirty="0"/>
              <a:t>Ballon d'</a:t>
            </a:r>
            <a:r>
              <a:rPr lang="it-IT" b="1" dirty="0" err="1"/>
              <a:t>Alsace</a:t>
            </a:r>
            <a:r>
              <a:rPr lang="it-IT" dirty="0"/>
              <a:t>,1247 </a:t>
            </a:r>
            <a:endParaRPr lang="it-IT" dirty="0"/>
          </a:p>
          <a:p>
            <a:pPr>
              <a:buSzPct val="25000"/>
              <a:buFont typeface="StarSymbol"/>
              <a:buChar char="➲"/>
            </a:pPr>
            <a:r>
              <a:rPr lang="it-IT" dirty="0" err="1"/>
              <a:t>mètres</a:t>
            </a:r>
            <a:r>
              <a:rPr lang="it-IT" dirty="0"/>
              <a:t> </a:t>
            </a:r>
            <a:r>
              <a:rPr lang="it-IT" dirty="0"/>
              <a:t>d'</a:t>
            </a:r>
            <a:r>
              <a:rPr lang="it-IT" dirty="0" err="1"/>
              <a:t>altitude</a:t>
            </a:r>
            <a:r>
              <a:rPr lang="it-IT" dirty="0"/>
              <a:t>,</a:t>
            </a:r>
            <a:r>
              <a:rPr lang="it-IT" dirty="0" err="1"/>
              <a:t>sommet</a:t>
            </a:r>
            <a:r>
              <a:rPr lang="it-IT" dirty="0"/>
              <a:t> </a:t>
            </a:r>
            <a:endParaRPr lang="it-IT" dirty="0"/>
          </a:p>
          <a:p>
            <a:pPr>
              <a:buSzPct val="25000"/>
              <a:buFont typeface="StarSymbol"/>
              <a:buChar char="➲"/>
            </a:pPr>
            <a:r>
              <a:rPr lang="it-IT" dirty="0"/>
              <a:t>de </a:t>
            </a:r>
            <a:r>
              <a:rPr lang="it-IT" dirty="0"/>
              <a:t>la </a:t>
            </a:r>
            <a:r>
              <a:rPr lang="it-IT" dirty="0" err="1"/>
              <a:t>partie</a:t>
            </a:r>
            <a:r>
              <a:rPr lang="it-IT" dirty="0"/>
              <a:t> sud de la </a:t>
            </a:r>
            <a:r>
              <a:rPr lang="it-IT" dirty="0" err="1"/>
              <a:t>chaîne</a:t>
            </a:r>
            <a:endParaRPr lang="it-IT" dirty="0"/>
          </a:p>
          <a:p>
            <a:pPr>
              <a:buSzPct val="25000"/>
              <a:buFont typeface="StarSymbol"/>
              <a:buChar char="➲"/>
            </a:pP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Vosges</a:t>
            </a:r>
            <a:r>
              <a:rPr lang="it-IT" dirty="0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740880" y="699480"/>
            <a:ext cx="860796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it-IT" sz="5400" dirty="0" err="1">
                <a:solidFill>
                  <a:srgbClr val="CC99CC"/>
                </a:solidFill>
              </a:rPr>
              <a:t>Les</a:t>
            </a:r>
            <a:r>
              <a:rPr lang="it-IT" sz="5400" dirty="0">
                <a:solidFill>
                  <a:srgbClr val="CC99CC"/>
                </a:solidFill>
              </a:rPr>
              <a:t> </a:t>
            </a:r>
            <a:r>
              <a:rPr lang="it-IT" sz="5400" dirty="0" err="1">
                <a:solidFill>
                  <a:srgbClr val="CC99CC"/>
                </a:solidFill>
              </a:rPr>
              <a:t>monuments</a:t>
            </a:r>
            <a:endParaRPr/>
          </a:p>
        </p:txBody>
      </p:sp>
      <p:pic>
        <p:nvPicPr>
          <p:cNvPr id="218" name="Immagine 217"/>
          <p:cNvPicPr/>
          <p:nvPr/>
        </p:nvPicPr>
        <p:blipFill>
          <a:blip r:embed="rId2"/>
          <a:stretch>
            <a:fillRect/>
          </a:stretch>
        </p:blipFill>
        <p:spPr>
          <a:xfrm>
            <a:off x="791999" y="1724764"/>
            <a:ext cx="3849480" cy="2091240"/>
          </a:xfrm>
          <a:prstGeom prst="rect">
            <a:avLst/>
          </a:prstGeom>
          <a:ln>
            <a:noFill/>
          </a:ln>
        </p:spPr>
      </p:pic>
      <p:pic>
        <p:nvPicPr>
          <p:cNvPr id="219" name="Immagine 2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001" y="4028760"/>
            <a:ext cx="3681000" cy="2307240"/>
          </a:xfrm>
          <a:prstGeom prst="rect">
            <a:avLst/>
          </a:prstGeom>
          <a:ln>
            <a:noFill/>
          </a:ln>
        </p:spPr>
      </p:pic>
      <p:sp>
        <p:nvSpPr>
          <p:cNvPr id="220" name="TextShape 2"/>
          <p:cNvSpPr txBox="1"/>
          <p:nvPr/>
        </p:nvSpPr>
        <p:spPr>
          <a:xfrm>
            <a:off x="4683122" y="2137681"/>
            <a:ext cx="4560238" cy="429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"/>
            </a:pP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b="1" dirty="0" err="1" smtClean="0"/>
              <a:t>Salines</a:t>
            </a:r>
            <a:r>
              <a:rPr lang="it-IT" b="1" dirty="0" smtClean="0"/>
              <a:t> </a:t>
            </a:r>
            <a:r>
              <a:rPr lang="it-IT" b="1" dirty="0" err="1" smtClean="0"/>
              <a:t>royales</a:t>
            </a:r>
            <a:r>
              <a:rPr lang="it-IT" b="1" dirty="0" smtClean="0"/>
              <a:t> </a:t>
            </a:r>
            <a:r>
              <a:rPr lang="it-IT" dirty="0"/>
              <a:t>d'</a:t>
            </a:r>
            <a:r>
              <a:rPr lang="it-IT" dirty="0" err="1"/>
              <a:t>Arc</a:t>
            </a:r>
            <a:r>
              <a:rPr lang="it-IT" dirty="0"/>
              <a:t> </a:t>
            </a:r>
            <a:r>
              <a:rPr lang="it-IT" dirty="0" err="1"/>
              <a:t>-et-Senance</a:t>
            </a:r>
            <a:r>
              <a:rPr lang="it-IT" dirty="0"/>
              <a:t> </a:t>
            </a:r>
            <a:r>
              <a:rPr lang="it-IT" dirty="0" smtClean="0"/>
              <a:t>est</a:t>
            </a:r>
          </a:p>
          <a:p>
            <a:pPr>
              <a:buSzPct val="25000"/>
              <a:buFont typeface="StarSymbol"/>
              <a:buChar char=""/>
            </a:pPr>
            <a:r>
              <a:rPr lang="it-IT" dirty="0" smtClean="0"/>
              <a:t> </a:t>
            </a:r>
            <a:r>
              <a:rPr lang="it-IT" dirty="0"/>
              <a:t>une oeuvre de </a:t>
            </a:r>
            <a:r>
              <a:rPr lang="it-IT" dirty="0" smtClean="0"/>
              <a:t>l'</a:t>
            </a:r>
            <a:r>
              <a:rPr lang="it-IT" dirty="0" err="1" smtClean="0"/>
              <a:t>architecte</a:t>
            </a:r>
            <a:r>
              <a:rPr lang="it-IT" dirty="0" smtClean="0"/>
              <a:t> </a:t>
            </a:r>
            <a:r>
              <a:rPr lang="it-IT" dirty="0"/>
              <a:t>Claude </a:t>
            </a:r>
            <a:endParaRPr lang="it-IT" dirty="0" smtClean="0"/>
          </a:p>
          <a:p>
            <a:pPr>
              <a:buSzPct val="25000"/>
              <a:buFont typeface="StarSymbol"/>
              <a:buChar char=""/>
            </a:pPr>
            <a:r>
              <a:rPr lang="it-IT" dirty="0" smtClean="0"/>
              <a:t>Nicolas </a:t>
            </a:r>
            <a:r>
              <a:rPr lang="it-IT" dirty="0" err="1"/>
              <a:t>Ledoux</a:t>
            </a:r>
            <a:r>
              <a:rPr lang="it-IT" dirty="0"/>
              <a:t>.Elle </a:t>
            </a:r>
            <a:r>
              <a:rPr lang="it-IT" dirty="0" err="1"/>
              <a:t>avait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la </a:t>
            </a:r>
            <a:endParaRPr lang="it-IT" dirty="0" smtClean="0"/>
          </a:p>
          <a:p>
            <a:pPr>
              <a:buSzPct val="25000"/>
              <a:buFont typeface="StarSymbol"/>
              <a:buChar char=""/>
            </a:pPr>
            <a:r>
              <a:rPr lang="it-IT" b="1" dirty="0" smtClean="0"/>
              <a:t>production </a:t>
            </a:r>
            <a:r>
              <a:rPr lang="it-IT" b="1" dirty="0"/>
              <a:t>de </a:t>
            </a:r>
            <a:r>
              <a:rPr lang="it-IT" b="1" dirty="0" err="1"/>
              <a:t>sel</a:t>
            </a:r>
            <a:r>
              <a:rPr lang="it-IT" dirty="0" smtClean="0"/>
              <a:t>.</a:t>
            </a:r>
          </a:p>
          <a:p>
            <a:pPr>
              <a:buSzPct val="25000"/>
              <a:buFont typeface="StarSymbol"/>
              <a:buChar char=""/>
            </a:pPr>
            <a:endParaRPr lang="it-IT" dirty="0"/>
          </a:p>
          <a:p>
            <a:pPr>
              <a:buSzPct val="25000"/>
              <a:buFont typeface="StarSymbol"/>
              <a:buChar char=""/>
            </a:pPr>
            <a:endParaRPr lang="it-IT" dirty="0" smtClean="0"/>
          </a:p>
          <a:p>
            <a:pPr>
              <a:buSzPct val="25000"/>
              <a:buFont typeface="StarSymbol"/>
              <a:buChar char=""/>
            </a:pPr>
            <a:endParaRPr/>
          </a:p>
          <a:p>
            <a:pPr>
              <a:buSzPct val="25000"/>
              <a:buFont typeface="StarSymbol"/>
              <a:buChar char=""/>
            </a:pPr>
            <a:r>
              <a:rPr lang="it-IT" dirty="0"/>
              <a:t>Le </a:t>
            </a:r>
            <a:r>
              <a:rPr lang="it-IT" b="1" dirty="0" err="1"/>
              <a:t>Lion</a:t>
            </a:r>
            <a:r>
              <a:rPr lang="it-IT" b="1" dirty="0"/>
              <a:t> de Belfort </a:t>
            </a:r>
            <a:r>
              <a:rPr lang="it-IT" dirty="0"/>
              <a:t>est une </a:t>
            </a:r>
            <a:r>
              <a:rPr lang="it-IT" dirty="0" err="1"/>
              <a:t>sculpture</a:t>
            </a:r>
            <a:r>
              <a:rPr lang="it-IT" dirty="0"/>
              <a:t> </a:t>
            </a:r>
            <a:endParaRPr lang="it-IT" dirty="0" smtClean="0"/>
          </a:p>
          <a:p>
            <a:pPr>
              <a:buSzPct val="25000"/>
              <a:buFont typeface="StarSymbol"/>
              <a:buChar char=""/>
            </a:pPr>
            <a:r>
              <a:rPr lang="it-IT" dirty="0" smtClean="0"/>
              <a:t>de </a:t>
            </a:r>
            <a:r>
              <a:rPr lang="it-IT" dirty="0" err="1"/>
              <a:t>Frédérique</a:t>
            </a:r>
            <a:r>
              <a:rPr lang="it-IT" dirty="0"/>
              <a:t> </a:t>
            </a:r>
            <a:r>
              <a:rPr lang="it-IT" dirty="0" err="1"/>
              <a:t>Bartholdi</a:t>
            </a:r>
            <a:r>
              <a:rPr lang="it-IT" dirty="0"/>
              <a:t> qui </a:t>
            </a:r>
            <a:r>
              <a:rPr lang="it-IT" dirty="0" err="1"/>
              <a:t>symbolise</a:t>
            </a:r>
            <a:r>
              <a:rPr lang="it-IT" dirty="0"/>
              <a:t> </a:t>
            </a:r>
            <a:endParaRPr lang="it-IT" dirty="0" smtClean="0"/>
          </a:p>
          <a:p>
            <a:pPr>
              <a:buSzPct val="25000"/>
              <a:buFont typeface="StarSymbol"/>
              <a:buChar char=""/>
            </a:pPr>
            <a:r>
              <a:rPr lang="it-IT" dirty="0" smtClean="0"/>
              <a:t>la </a:t>
            </a:r>
            <a:r>
              <a:rPr lang="it-IT" dirty="0" err="1"/>
              <a:t>résistance</a:t>
            </a:r>
            <a:r>
              <a:rPr lang="it-IT" dirty="0"/>
              <a:t> de Belfort face à l'</a:t>
            </a:r>
            <a:r>
              <a:rPr lang="it-IT" dirty="0" err="1"/>
              <a:t>armée</a:t>
            </a:r>
            <a:r>
              <a:rPr lang="it-IT" dirty="0"/>
              <a:t> </a:t>
            </a:r>
            <a:endParaRPr lang="it-IT" dirty="0" smtClean="0"/>
          </a:p>
          <a:p>
            <a:pPr>
              <a:buSzPct val="25000"/>
              <a:buFont typeface="StarSymbol"/>
              <a:buChar char=""/>
            </a:pPr>
            <a:r>
              <a:rPr lang="it-IT" dirty="0" err="1" smtClean="0"/>
              <a:t>prussienne</a:t>
            </a:r>
            <a:r>
              <a:rPr lang="it-IT" dirty="0"/>
              <a:t>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360000" y="105844"/>
            <a:ext cx="860796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it-IT" sz="5400" dirty="0" err="1" smtClean="0">
                <a:solidFill>
                  <a:srgbClr val="330099"/>
                </a:solidFill>
              </a:rPr>
              <a:t>Personnages</a:t>
            </a:r>
            <a:r>
              <a:rPr lang="it-IT" sz="5400" dirty="0" smtClean="0">
                <a:solidFill>
                  <a:srgbClr val="330099"/>
                </a:solidFill>
              </a:rPr>
              <a:t> </a:t>
            </a:r>
            <a:r>
              <a:rPr lang="it-IT" sz="5400" dirty="0" err="1" smtClean="0">
                <a:solidFill>
                  <a:srgbClr val="330099"/>
                </a:solidFill>
              </a:rPr>
              <a:t>célèbres</a:t>
            </a:r>
            <a:endParaRPr/>
          </a:p>
        </p:txBody>
      </p:sp>
      <p:pic>
        <p:nvPicPr>
          <p:cNvPr id="222" name="Immagine 221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00" y="1365120"/>
            <a:ext cx="3960000" cy="2450880"/>
          </a:xfrm>
          <a:prstGeom prst="rect">
            <a:avLst/>
          </a:prstGeom>
          <a:ln>
            <a:noFill/>
          </a:ln>
        </p:spPr>
      </p:pic>
      <p:pic>
        <p:nvPicPr>
          <p:cNvPr id="223" name="Immagine 222"/>
          <p:cNvPicPr/>
          <p:nvPr/>
        </p:nvPicPr>
        <p:blipFill>
          <a:blip r:embed="rId3"/>
          <a:stretch>
            <a:fillRect/>
          </a:stretch>
        </p:blipFill>
        <p:spPr>
          <a:xfrm>
            <a:off x="936000" y="4029123"/>
            <a:ext cx="3024000" cy="2810880"/>
          </a:xfrm>
          <a:prstGeom prst="rect">
            <a:avLst/>
          </a:prstGeom>
          <a:ln>
            <a:noFill/>
          </a:ln>
        </p:spPr>
      </p:pic>
      <p:sp>
        <p:nvSpPr>
          <p:cNvPr id="224" name="TextShape 2"/>
          <p:cNvSpPr txBox="1"/>
          <p:nvPr/>
        </p:nvSpPr>
        <p:spPr>
          <a:xfrm>
            <a:off x="4968874" y="1779573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sz="2400" dirty="0" err="1"/>
              <a:t>Les</a:t>
            </a:r>
            <a:r>
              <a:rPr lang="it-IT" sz="2400" dirty="0"/>
              <a:t> </a:t>
            </a:r>
            <a:r>
              <a:rPr lang="it-IT" sz="2400" dirty="0" err="1"/>
              <a:t>frères</a:t>
            </a:r>
            <a:r>
              <a:rPr lang="it-IT" sz="2400" dirty="0"/>
              <a:t> </a:t>
            </a:r>
            <a:r>
              <a:rPr lang="it-IT" sz="2400" dirty="0" err="1"/>
              <a:t>Montgolfier</a:t>
            </a:r>
            <a:r>
              <a:rPr lang="it-IT" sz="2400" dirty="0"/>
              <a:t>, </a:t>
            </a:r>
            <a:endParaRPr lang="it-IT" sz="2400" dirty="0" smtClean="0"/>
          </a:p>
          <a:p>
            <a:pPr>
              <a:buSzPct val="25000"/>
              <a:buFont typeface="StarSymbol"/>
              <a:buChar char=""/>
            </a:pPr>
            <a:r>
              <a:rPr lang="it-IT" sz="2400" dirty="0" smtClean="0"/>
              <a:t>Joseph </a:t>
            </a:r>
            <a:r>
              <a:rPr lang="it-IT" sz="2400" dirty="0" err="1"/>
              <a:t>et</a:t>
            </a:r>
            <a:r>
              <a:rPr lang="it-IT" sz="2400" dirty="0"/>
              <a:t> </a:t>
            </a:r>
            <a:r>
              <a:rPr lang="it-IT" sz="2400" dirty="0" err="1"/>
              <a:t>Étienne</a:t>
            </a:r>
            <a:r>
              <a:rPr lang="it-IT" sz="2400" dirty="0"/>
              <a:t> , </a:t>
            </a:r>
            <a:r>
              <a:rPr lang="it-IT" sz="2400" dirty="0" err="1" smtClean="0"/>
              <a:t>sont</a:t>
            </a:r>
            <a:endParaRPr lang="it-IT" sz="2400" dirty="0" smtClean="0"/>
          </a:p>
          <a:p>
            <a:pPr>
              <a:buSzPct val="25000"/>
              <a:buFont typeface="StarSymbol"/>
              <a:buChar char=""/>
            </a:pPr>
            <a:r>
              <a:rPr lang="it-IT" sz="2400" dirty="0" smtClean="0"/>
              <a:t> </a:t>
            </a:r>
            <a:r>
              <a:rPr lang="it-IT" sz="2400" dirty="0" err="1"/>
              <a:t>des</a:t>
            </a:r>
            <a:r>
              <a:rPr lang="it-IT" sz="2400" dirty="0"/>
              <a:t> </a:t>
            </a:r>
            <a:r>
              <a:rPr lang="it-IT" sz="2400" dirty="0" err="1"/>
              <a:t>industriels</a:t>
            </a:r>
            <a:r>
              <a:rPr lang="it-IT" sz="2400" dirty="0"/>
              <a:t> </a:t>
            </a:r>
            <a:r>
              <a:rPr lang="it-IT" sz="2400" dirty="0" err="1"/>
              <a:t>français</a:t>
            </a:r>
            <a:r>
              <a:rPr lang="it-IT" sz="2400" dirty="0" smtClean="0"/>
              <a:t>,</a:t>
            </a:r>
          </a:p>
          <a:p>
            <a:pPr>
              <a:buSzPct val="25000"/>
              <a:buFont typeface="StarSymbol"/>
              <a:buChar char=""/>
            </a:pPr>
            <a:r>
              <a:rPr lang="it-IT" sz="2400" dirty="0" smtClean="0"/>
              <a:t> </a:t>
            </a:r>
            <a:r>
              <a:rPr lang="it-IT" sz="2400" dirty="0" err="1"/>
              <a:t>inventeurs</a:t>
            </a:r>
            <a:r>
              <a:rPr lang="it-IT" sz="2400" dirty="0"/>
              <a:t> de la </a:t>
            </a:r>
            <a:r>
              <a:rPr lang="it-IT" sz="2400" b="1" dirty="0" err="1" smtClean="0"/>
              <a:t>montgolfière</a:t>
            </a:r>
            <a:r>
              <a:rPr lang="it-IT" sz="2400" dirty="0" smtClean="0"/>
              <a:t>, </a:t>
            </a:r>
          </a:p>
          <a:p>
            <a:pPr>
              <a:buSzPct val="25000"/>
              <a:buFont typeface="StarSymbol"/>
              <a:buChar char=""/>
            </a:pPr>
            <a:r>
              <a:rPr lang="it-IT" sz="2400" dirty="0" smtClean="0"/>
              <a:t>ballon </a:t>
            </a:r>
            <a:r>
              <a:rPr lang="it-IT" sz="2400" dirty="0"/>
              <a:t>à air </a:t>
            </a:r>
            <a:r>
              <a:rPr lang="it-IT" sz="2400" dirty="0" err="1"/>
              <a:t>chaud</a:t>
            </a:r>
            <a:r>
              <a:rPr lang="it-IT" sz="2400" dirty="0"/>
              <a:t> </a:t>
            </a:r>
            <a:r>
              <a:rPr lang="it-IT" sz="2400" dirty="0" err="1" smtClean="0"/>
              <a:t>grâce</a:t>
            </a:r>
            <a:endParaRPr lang="it-IT" sz="2400" dirty="0" smtClean="0"/>
          </a:p>
          <a:p>
            <a:pPr>
              <a:buSzPct val="25000"/>
              <a:buFont typeface="StarSymbol"/>
              <a:buChar char=""/>
            </a:pPr>
            <a:r>
              <a:rPr lang="it-IT" sz="2400" dirty="0" smtClean="0"/>
              <a:t> </a:t>
            </a:r>
            <a:r>
              <a:rPr lang="it-IT" sz="2400" dirty="0" err="1"/>
              <a:t>auxquel</a:t>
            </a:r>
            <a:r>
              <a:rPr lang="it-IT" sz="2400" dirty="0"/>
              <a:t> a </a:t>
            </a:r>
            <a:r>
              <a:rPr lang="it-IT" sz="2400" dirty="0" err="1"/>
              <a:t>été</a:t>
            </a:r>
            <a:r>
              <a:rPr lang="it-IT" sz="2400" dirty="0"/>
              <a:t> </a:t>
            </a:r>
            <a:r>
              <a:rPr lang="it-IT" sz="2400" dirty="0" err="1"/>
              <a:t>réalisé</a:t>
            </a:r>
            <a:r>
              <a:rPr lang="it-IT" sz="2400" dirty="0"/>
              <a:t> en </a:t>
            </a:r>
            <a:endParaRPr lang="it-IT" sz="2400" dirty="0" smtClean="0"/>
          </a:p>
          <a:p>
            <a:pPr>
              <a:buSzPct val="25000"/>
              <a:buFont typeface="StarSymbol"/>
              <a:buChar char=""/>
            </a:pPr>
            <a:r>
              <a:rPr lang="it-IT" sz="2400" dirty="0" smtClean="0"/>
              <a:t>1783 </a:t>
            </a:r>
            <a:r>
              <a:rPr lang="it-IT" sz="2400" dirty="0"/>
              <a:t>le premier </a:t>
            </a:r>
            <a:r>
              <a:rPr lang="it-IT" sz="2400" dirty="0" err="1"/>
              <a:t>vol</a:t>
            </a:r>
            <a:r>
              <a:rPr lang="it-IT" sz="2400" dirty="0"/>
              <a:t> d'un </a:t>
            </a:r>
            <a:endParaRPr lang="it-IT" sz="2400" dirty="0" smtClean="0"/>
          </a:p>
          <a:p>
            <a:pPr>
              <a:buSzPct val="25000"/>
              <a:buFont typeface="StarSymbol"/>
              <a:buChar char=""/>
            </a:pPr>
            <a:r>
              <a:rPr lang="it-IT" sz="2400" dirty="0" err="1" smtClean="0"/>
              <a:t>être</a:t>
            </a:r>
            <a:r>
              <a:rPr lang="it-IT" sz="2400" dirty="0" smtClean="0"/>
              <a:t> </a:t>
            </a:r>
            <a:r>
              <a:rPr lang="it-IT" sz="2400" dirty="0" err="1"/>
              <a:t>humain</a:t>
            </a:r>
            <a:r>
              <a:rPr lang="it-IT" sz="2400" dirty="0"/>
              <a:t>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896000" y="1511640"/>
            <a:ext cx="4216278" cy="2196759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it-IT" sz="2000" dirty="0"/>
              <a:t>L'est de la </a:t>
            </a:r>
            <a:r>
              <a:rPr lang="it-IT" sz="2000" dirty="0" err="1"/>
              <a:t>région</a:t>
            </a:r>
            <a:r>
              <a:rPr lang="it-IT" sz="2000" dirty="0"/>
              <a:t> est </a:t>
            </a:r>
            <a:endParaRPr lang="it-IT" sz="2000" dirty="0"/>
          </a:p>
          <a:p>
            <a:r>
              <a:rPr lang="it-IT" sz="2000" dirty="0" err="1"/>
              <a:t>montagneux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dirty="0" smtClean="0"/>
              <a:t>La montagne la plus importante</a:t>
            </a:r>
          </a:p>
          <a:p>
            <a:r>
              <a:rPr lang="it-IT" sz="2000" dirty="0" smtClean="0"/>
              <a:t>s’</a:t>
            </a:r>
            <a:r>
              <a:rPr lang="it-IT" sz="2000" dirty="0" err="1" smtClean="0"/>
              <a:t>appelle</a:t>
            </a:r>
            <a:r>
              <a:rPr lang="it-IT" sz="2000" dirty="0" smtClean="0"/>
              <a:t> le </a:t>
            </a:r>
            <a:r>
              <a:rPr lang="it-IT" sz="2000" dirty="0" err="1" smtClean="0"/>
              <a:t>Jura</a:t>
            </a:r>
            <a:r>
              <a:rPr lang="it-IT" sz="2000" dirty="0" smtClean="0"/>
              <a:t>.</a:t>
            </a:r>
            <a:endParaRPr sz="2000"/>
          </a:p>
        </p:txBody>
      </p:sp>
      <p:pic>
        <p:nvPicPr>
          <p:cNvPr id="198" name="Immagine 197"/>
          <p:cNvPicPr/>
          <p:nvPr/>
        </p:nvPicPr>
        <p:blipFill>
          <a:blip r:embed="rId2"/>
          <a:stretch>
            <a:fillRect/>
          </a:stretch>
        </p:blipFill>
        <p:spPr>
          <a:xfrm>
            <a:off x="1041482" y="1447560"/>
            <a:ext cx="313452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740880" y="282244"/>
            <a:ext cx="860796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it-IT" sz="5400" dirty="0">
                <a:solidFill>
                  <a:srgbClr val="66CC00"/>
                </a:solidFill>
              </a:rPr>
              <a:t>Economie</a:t>
            </a:r>
            <a:endParaRPr/>
          </a:p>
        </p:txBody>
      </p:sp>
      <p:pic>
        <p:nvPicPr>
          <p:cNvPr id="200" name="Immagine 199"/>
          <p:cNvPicPr/>
          <p:nvPr/>
        </p:nvPicPr>
        <p:blipFill>
          <a:blip r:embed="rId2"/>
          <a:stretch>
            <a:fillRect/>
          </a:stretch>
        </p:blipFill>
        <p:spPr>
          <a:xfrm>
            <a:off x="782640" y="1768680"/>
            <a:ext cx="3753360" cy="2839320"/>
          </a:xfrm>
          <a:prstGeom prst="rect">
            <a:avLst/>
          </a:prstGeom>
          <a:ln>
            <a:noFill/>
          </a:ln>
        </p:spPr>
      </p:pic>
      <p:sp>
        <p:nvSpPr>
          <p:cNvPr id="201" name="TextShape 2"/>
          <p:cNvSpPr txBox="1"/>
          <p:nvPr/>
        </p:nvSpPr>
        <p:spPr>
          <a:xfrm>
            <a:off x="504001" y="5036762"/>
            <a:ext cx="9072000" cy="167203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dirty="0"/>
              <a:t>La production agricole se base </a:t>
            </a:r>
            <a:r>
              <a:rPr lang="it-IT" dirty="0" err="1"/>
              <a:t>sur</a:t>
            </a:r>
            <a:r>
              <a:rPr lang="it-IT" dirty="0"/>
              <a:t> l'</a:t>
            </a:r>
            <a:r>
              <a:rPr lang="it-IT" dirty="0" err="1"/>
              <a:t>élevage</a:t>
            </a:r>
            <a:r>
              <a:rPr lang="it-IT" dirty="0"/>
              <a:t> de </a:t>
            </a:r>
            <a:r>
              <a:rPr lang="it-IT" dirty="0" err="1"/>
              <a:t>bovin</a:t>
            </a: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la production de </a:t>
            </a: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fromages</a:t>
            </a:r>
            <a:r>
              <a:rPr lang="it-IT" dirty="0"/>
              <a:t>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it-IT" dirty="0" err="1"/>
              <a:t>Belfort-Montbéliard</a:t>
            </a:r>
            <a:r>
              <a:rPr lang="it-IT" dirty="0"/>
              <a:t> </a:t>
            </a:r>
            <a:r>
              <a:rPr lang="it-IT" dirty="0" err="1"/>
              <a:t>répresente</a:t>
            </a:r>
            <a:r>
              <a:rPr lang="it-IT" dirty="0"/>
              <a:t> le </a:t>
            </a:r>
            <a:r>
              <a:rPr lang="it-IT" dirty="0" err="1"/>
              <a:t>centre</a:t>
            </a:r>
            <a:r>
              <a:rPr lang="it-IT" dirty="0"/>
              <a:t> </a:t>
            </a:r>
            <a:r>
              <a:rPr lang="it-IT" dirty="0" err="1"/>
              <a:t>industruiel</a:t>
            </a:r>
            <a:r>
              <a:rPr lang="it-IT" dirty="0"/>
              <a:t> de la </a:t>
            </a:r>
            <a:r>
              <a:rPr lang="it-IT" dirty="0" err="1"/>
              <a:t>région</a:t>
            </a:r>
            <a:r>
              <a:rPr lang="it-IT" dirty="0"/>
              <a:t>,</a:t>
            </a:r>
            <a:r>
              <a:rPr lang="it-IT" dirty="0" err="1"/>
              <a:t>destiné</a:t>
            </a:r>
            <a:r>
              <a:rPr lang="it-IT" dirty="0"/>
              <a:t> à </a:t>
            </a:r>
            <a:r>
              <a:rPr lang="it-IT" dirty="0" smtClean="0"/>
              <a:t>la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smtClean="0"/>
              <a:t> </a:t>
            </a:r>
            <a:r>
              <a:rPr lang="it-IT" dirty="0"/>
              <a:t>production </a:t>
            </a:r>
            <a:r>
              <a:rPr lang="it-IT" dirty="0" smtClean="0"/>
              <a:t>d'</a:t>
            </a:r>
            <a:r>
              <a:rPr lang="it-IT" dirty="0" err="1" smtClean="0"/>
              <a:t>automobiles</a:t>
            </a:r>
            <a:r>
              <a:rPr lang="it-IT" dirty="0" smtClean="0"/>
              <a:t> </a:t>
            </a:r>
            <a:r>
              <a:rPr lang="it-IT" dirty="0"/>
              <a:t>(Peugeot) </a:t>
            </a:r>
            <a:r>
              <a:rPr lang="it-IT" dirty="0" err="1"/>
              <a:t>et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TGV</a:t>
            </a:r>
            <a:r>
              <a:rPr lang="it-IT" dirty="0">
                <a:solidFill>
                  <a:srgbClr val="000000"/>
                </a:solidFill>
              </a:rPr>
              <a:t>.</a:t>
            </a:r>
            <a:endParaRPr/>
          </a:p>
        </p:txBody>
      </p:sp>
      <p:pic>
        <p:nvPicPr>
          <p:cNvPr id="202" name="Immagine 201"/>
          <p:cNvPicPr/>
          <p:nvPr/>
        </p:nvPicPr>
        <p:blipFill>
          <a:blip r:embed="rId3"/>
          <a:stretch>
            <a:fillRect/>
          </a:stretch>
        </p:blipFill>
        <p:spPr>
          <a:xfrm>
            <a:off x="5077080" y="1728000"/>
            <a:ext cx="4210920" cy="28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396842" y="1779573"/>
            <a:ext cx="4921250" cy="2319362"/>
          </a:xfrm>
          <a:prstGeom prst="rect">
            <a:avLst/>
          </a:prstGeom>
        </p:spPr>
        <p:txBody>
          <a:bodyPr lIns="99166" tIns="49584" rIns="99166" bIns="49584"/>
          <a:lstStyle/>
          <a:p>
            <a:pPr>
              <a:buSzPct val="25000"/>
            </a:pPr>
            <a:r>
              <a:rPr lang="it-IT" sz="2200" dirty="0" err="1">
                <a:latin typeface="Trebuchet MS"/>
              </a:rPr>
              <a:t>Les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entreprises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internationales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installées</a:t>
            </a:r>
            <a:r>
              <a:rPr lang="it-IT" sz="2200" dirty="0">
                <a:latin typeface="Trebuchet MS"/>
              </a:rPr>
              <a:t> en </a:t>
            </a:r>
            <a:r>
              <a:rPr lang="it-IT" sz="2200" dirty="0" err="1">
                <a:latin typeface="Trebuchet MS"/>
              </a:rPr>
              <a:t>Bourgogne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sont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Amora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Maille</a:t>
            </a:r>
            <a:r>
              <a:rPr lang="it-IT" sz="2200" dirty="0">
                <a:latin typeface="Trebuchet MS"/>
              </a:rPr>
              <a:t> (qui </a:t>
            </a:r>
            <a:r>
              <a:rPr lang="it-IT" sz="2200" dirty="0" err="1">
                <a:latin typeface="Trebuchet MS"/>
              </a:rPr>
              <a:t>produit</a:t>
            </a:r>
            <a:r>
              <a:rPr lang="it-IT" sz="2200" dirty="0">
                <a:latin typeface="Trebuchet MS"/>
              </a:rPr>
              <a:t> la célèbre </a:t>
            </a:r>
            <a:r>
              <a:rPr lang="it-IT" sz="2200" b="1" dirty="0" err="1">
                <a:latin typeface="Trebuchet MS"/>
              </a:rPr>
              <a:t>Moutarde</a:t>
            </a:r>
            <a:r>
              <a:rPr lang="it-IT" sz="2200" b="1" dirty="0">
                <a:latin typeface="Trebuchet MS"/>
              </a:rPr>
              <a:t> de </a:t>
            </a:r>
            <a:r>
              <a:rPr lang="it-IT" sz="2200" b="1" dirty="0" err="1">
                <a:latin typeface="Trebuchet MS"/>
              </a:rPr>
              <a:t>Dijon</a:t>
            </a:r>
            <a:r>
              <a:rPr lang="it-IT" sz="2200" dirty="0">
                <a:latin typeface="Trebuchet MS"/>
              </a:rPr>
              <a:t>,</a:t>
            </a:r>
            <a:r>
              <a:rPr lang="it-IT" sz="2200" dirty="0" err="1">
                <a:latin typeface="Trebuchet MS"/>
              </a:rPr>
              <a:t>les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laboratoires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pharmaceutiques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>
                <a:latin typeface="Trebuchet MS"/>
              </a:rPr>
              <a:t>URGO (</a:t>
            </a:r>
            <a:r>
              <a:rPr lang="it-IT" sz="2200" b="1" dirty="0" err="1">
                <a:latin typeface="Trebuchet MS"/>
              </a:rPr>
              <a:t>pansements</a:t>
            </a:r>
            <a:r>
              <a:rPr lang="it-IT" sz="2200" dirty="0">
                <a:latin typeface="Trebuchet MS"/>
              </a:rPr>
              <a:t>) </a:t>
            </a:r>
            <a:r>
              <a:rPr lang="it-IT" sz="2200" dirty="0" err="1">
                <a:latin typeface="Trebuchet MS"/>
              </a:rPr>
              <a:t>et</a:t>
            </a:r>
            <a:r>
              <a:rPr lang="it-IT" sz="2200" dirty="0">
                <a:latin typeface="Trebuchet MS"/>
              </a:rPr>
              <a:t> l’</a:t>
            </a:r>
            <a:r>
              <a:rPr lang="it-IT" sz="2200" dirty="0" err="1">
                <a:latin typeface="Trebuchet MS"/>
              </a:rPr>
              <a:t>usine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historique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du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 err="1">
                <a:latin typeface="Trebuchet MS"/>
              </a:rPr>
              <a:t>groupe</a:t>
            </a:r>
            <a:r>
              <a:rPr lang="it-IT" sz="2200" dirty="0">
                <a:latin typeface="Trebuchet MS"/>
              </a:rPr>
              <a:t> </a:t>
            </a:r>
            <a:r>
              <a:rPr lang="it-IT" sz="2200" dirty="0">
                <a:solidFill>
                  <a:schemeClr val="bg1"/>
                </a:solidFill>
                <a:latin typeface="Trebuchet MS"/>
              </a:rPr>
              <a:t>SEB</a:t>
            </a:r>
            <a:r>
              <a:rPr lang="it-IT" sz="2200" dirty="0">
                <a:solidFill>
                  <a:schemeClr val="bg1"/>
                </a:solidFill>
                <a:latin typeface="Trebuchet MS"/>
              </a:rPr>
              <a:t>.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350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1222" y="4708531"/>
            <a:ext cx="2143125" cy="2142900"/>
          </a:xfrm>
          <a:prstGeom prst="rect">
            <a:avLst/>
          </a:prstGeom>
          <a:ln>
            <a:noFill/>
          </a:ln>
        </p:spPr>
      </p:pic>
      <p:pic>
        <p:nvPicPr>
          <p:cNvPr id="351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18125" y="276597"/>
            <a:ext cx="3333750" cy="2977441"/>
          </a:xfrm>
          <a:prstGeom prst="rect">
            <a:avLst/>
          </a:prstGeom>
          <a:ln>
            <a:noFill/>
          </a:ln>
        </p:spPr>
      </p:pic>
      <p:pic>
        <p:nvPicPr>
          <p:cNvPr id="352" name="Immagin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238750" y="3700474"/>
            <a:ext cx="3651250" cy="317466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968346" y="1065193"/>
            <a:ext cx="4476386" cy="5199107"/>
          </a:xfrm>
          <a:prstGeom prst="rect">
            <a:avLst/>
          </a:prstGeom>
        </p:spPr>
        <p:txBody>
          <a:bodyPr lIns="99166" tIns="49584" rIns="99166" bIns="49584"/>
          <a:lstStyle/>
          <a:p>
            <a:pPr>
              <a:buSzPct val="25000"/>
              <a:buFont typeface="Wingdings 2"/>
              <a:buChar char=""/>
            </a:pPr>
            <a:r>
              <a:rPr lang="it-IT" sz="2000" dirty="0" err="1" smtClean="0">
                <a:solidFill>
                  <a:srgbClr val="000000"/>
                </a:solidFill>
                <a:latin typeface="Trebuchet MS"/>
              </a:rPr>
              <a:t>Les</a:t>
            </a:r>
            <a:r>
              <a:rPr lang="it-IT" sz="2000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Trebuchet MS"/>
              </a:rPr>
              <a:t>vins</a:t>
            </a:r>
            <a:r>
              <a:rPr lang="it-IT" sz="2000" b="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Trebuchet MS"/>
              </a:rPr>
              <a:t>de </a:t>
            </a:r>
            <a:r>
              <a:rPr lang="it-IT" sz="2000" b="1" dirty="0" err="1">
                <a:solidFill>
                  <a:srgbClr val="000000"/>
                </a:solidFill>
                <a:latin typeface="Trebuchet MS"/>
              </a:rPr>
              <a:t>Bourgogne</a:t>
            </a:r>
            <a:r>
              <a:rPr lang="it-IT" sz="2000" b="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connus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dans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le monde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entier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(côte de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Nuit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,côte de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Beaune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,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les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Grands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,côte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chalonnaise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,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vignobles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du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Maconnais</a:t>
            </a:r>
            <a:r>
              <a:rPr lang="it-IT" sz="2000" dirty="0" smtClean="0">
                <a:solidFill>
                  <a:srgbClr val="000000"/>
                </a:solidFill>
                <a:latin typeface="Trebuchet MS"/>
              </a:rPr>
              <a:t>)</a:t>
            </a:r>
          </a:p>
          <a:p>
            <a:pPr>
              <a:buSzPct val="25000"/>
              <a:buFont typeface="Wingdings 2"/>
              <a:buChar char=""/>
            </a:pPr>
            <a:r>
              <a:rPr lang="it-IT" sz="2000" dirty="0" err="1" smtClean="0">
                <a:solidFill>
                  <a:srgbClr val="000000"/>
                </a:solidFill>
                <a:latin typeface="Trebuchet MS"/>
              </a:rPr>
              <a:t>attirent</a:t>
            </a:r>
            <a:r>
              <a:rPr lang="it-IT" sz="2000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Trebuchet MS"/>
              </a:rPr>
              <a:t>beaucoup</a:t>
            </a:r>
            <a:r>
              <a:rPr lang="it-IT" sz="2000" dirty="0" smtClean="0">
                <a:solidFill>
                  <a:srgbClr val="000000"/>
                </a:solidFill>
                <a:latin typeface="Trebuchet MS"/>
              </a:rPr>
              <a:t> de </a:t>
            </a:r>
            <a:r>
              <a:rPr lang="it-IT" sz="2000" dirty="0" err="1" smtClean="0">
                <a:solidFill>
                  <a:srgbClr val="000000"/>
                </a:solidFill>
                <a:latin typeface="Trebuchet MS"/>
              </a:rPr>
              <a:t>touristes</a:t>
            </a:r>
            <a:r>
              <a:rPr lang="it-IT" sz="2000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it-IT" sz="2000" dirty="0">
              <a:solidFill>
                <a:srgbClr val="000000"/>
              </a:solidFill>
              <a:latin typeface="Trebuchet MS"/>
            </a:endParaRPr>
          </a:p>
          <a:p>
            <a:pPr>
              <a:buSzPct val="25000"/>
              <a:buFont typeface="Wingdings 2"/>
              <a:buChar char=""/>
            </a:pPr>
            <a:endParaRPr lang="it-IT" sz="2000" dirty="0" smtClean="0">
              <a:solidFill>
                <a:srgbClr val="000000"/>
              </a:solidFill>
              <a:latin typeface="Trebuchet MS"/>
            </a:endParaRPr>
          </a:p>
          <a:p>
            <a:pPr>
              <a:buSzPct val="25000"/>
              <a:buFont typeface="Wingdings 2"/>
              <a:buChar char=""/>
            </a:pPr>
            <a:r>
              <a:rPr lang="it-IT" sz="2000" dirty="0" err="1" smtClean="0">
                <a:solidFill>
                  <a:srgbClr val="000000"/>
                </a:solidFill>
                <a:latin typeface="Trebuchet MS"/>
              </a:rPr>
              <a:t>Ses</a:t>
            </a:r>
            <a:r>
              <a:rPr lang="it-IT" sz="2000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vins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prestigeux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sont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à l’origine de la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création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de la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Confrérie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du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Tastevin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et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de la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fameuse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vente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des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Hospices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de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Beaune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au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rebuchet MS"/>
              </a:rPr>
              <a:t>mois</a:t>
            </a:r>
            <a:r>
              <a:rPr lang="it-IT" sz="2000" dirty="0">
                <a:solidFill>
                  <a:srgbClr val="000000"/>
                </a:solidFill>
                <a:latin typeface="Trebuchet MS"/>
              </a:rPr>
              <a:t> de Novembre.</a:t>
            </a:r>
            <a:endParaRPr sz="2000"/>
          </a:p>
        </p:txBody>
      </p:sp>
      <p:pic>
        <p:nvPicPr>
          <p:cNvPr id="35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92812" y="4176671"/>
            <a:ext cx="756444" cy="1815909"/>
          </a:xfrm>
          <a:prstGeom prst="rect">
            <a:avLst/>
          </a:prstGeom>
          <a:ln>
            <a:noFill/>
          </a:ln>
        </p:spPr>
      </p:pic>
      <p:pic>
        <p:nvPicPr>
          <p:cNvPr id="355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25084" y="4097304"/>
            <a:ext cx="486172" cy="1904800"/>
          </a:xfrm>
          <a:prstGeom prst="rect">
            <a:avLst/>
          </a:prstGeom>
          <a:ln>
            <a:noFill/>
          </a:ln>
        </p:spPr>
      </p:pic>
      <p:pic>
        <p:nvPicPr>
          <p:cNvPr id="356" name="Immagin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818834" y="4097304"/>
            <a:ext cx="793353" cy="1904800"/>
          </a:xfrm>
          <a:prstGeom prst="rect">
            <a:avLst/>
          </a:prstGeom>
          <a:ln>
            <a:noFill/>
          </a:ln>
        </p:spPr>
      </p:pic>
      <p:pic>
        <p:nvPicPr>
          <p:cNvPr id="357" name="Immagin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611816" y="2136763"/>
            <a:ext cx="3386484" cy="1987884"/>
          </a:xfrm>
          <a:prstGeom prst="rect">
            <a:avLst/>
          </a:prstGeom>
          <a:ln>
            <a:noFill/>
          </a:ln>
        </p:spPr>
      </p:pic>
      <p:pic>
        <p:nvPicPr>
          <p:cNvPr id="358" name="Immagin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611816" y="1422385"/>
            <a:ext cx="3071462" cy="71700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31" y="352787"/>
            <a:ext cx="7979966" cy="125954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it-IT" sz="4900" dirty="0" err="1">
                <a:solidFill>
                  <a:srgbClr val="996699"/>
                </a:solidFill>
              </a:rPr>
              <a:t>Traditions</a:t>
            </a:r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896908" y="1801229"/>
            <a:ext cx="4572032" cy="4621818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sz="2000" dirty="0" smtClean="0"/>
              <a:t>La </a:t>
            </a:r>
            <a:r>
              <a:rPr lang="it-IT" sz="2000" dirty="0" err="1" smtClean="0"/>
              <a:t>confrérie</a:t>
            </a:r>
            <a:r>
              <a:rPr lang="it-IT" sz="2000" dirty="0" smtClean="0"/>
              <a:t> </a:t>
            </a:r>
            <a:r>
              <a:rPr lang="it-IT" sz="2000" dirty="0" err="1"/>
              <a:t>des</a:t>
            </a:r>
            <a:r>
              <a:rPr lang="it-IT" sz="2000" dirty="0"/>
              <a:t> </a:t>
            </a:r>
            <a:r>
              <a:rPr lang="it-IT" sz="2000" b="1" dirty="0" err="1" smtClean="0"/>
              <a:t>Chevaliers</a:t>
            </a:r>
            <a:r>
              <a:rPr lang="it-IT" sz="2000" b="1" dirty="0" smtClean="0"/>
              <a:t> </a:t>
            </a:r>
            <a:r>
              <a:rPr lang="it-IT" sz="2000" b="1" dirty="0" err="1"/>
              <a:t>du</a:t>
            </a:r>
            <a:r>
              <a:rPr lang="it-IT" sz="2000" b="1" dirty="0"/>
              <a:t> </a:t>
            </a:r>
            <a:endParaRPr lang="it-IT" sz="2000" b="1" dirty="0" smtClean="0"/>
          </a:p>
          <a:p>
            <a:pPr>
              <a:buSzPct val="25000"/>
              <a:buFont typeface="StarSymbol"/>
              <a:buChar char=""/>
            </a:pPr>
            <a:r>
              <a:rPr lang="it-IT" sz="2000" b="1" dirty="0" err="1" smtClean="0"/>
              <a:t>Tastevin</a:t>
            </a:r>
            <a:r>
              <a:rPr lang="it-IT" sz="2000" dirty="0"/>
              <a:t>: </a:t>
            </a:r>
            <a:endParaRPr lang="it-IT" sz="2000" dirty="0"/>
          </a:p>
          <a:p>
            <a:pPr>
              <a:buSzPct val="25000"/>
              <a:buFont typeface="StarSymbol"/>
              <a:buChar char=""/>
            </a:pPr>
            <a:r>
              <a:rPr lang="it-IT" sz="2000" dirty="0" err="1"/>
              <a:t>Dans</a:t>
            </a:r>
            <a:r>
              <a:rPr lang="it-IT" sz="2000" dirty="0"/>
              <a:t> </a:t>
            </a:r>
            <a:r>
              <a:rPr lang="it-IT" sz="2000" dirty="0" err="1"/>
              <a:t>les</a:t>
            </a:r>
            <a:r>
              <a:rPr lang="it-IT" sz="2000" dirty="0"/>
              <a:t> </a:t>
            </a:r>
            <a:r>
              <a:rPr lang="it-IT" sz="2000" dirty="0" err="1"/>
              <a:t>années</a:t>
            </a:r>
            <a:r>
              <a:rPr lang="it-IT" sz="2000" dirty="0"/>
              <a:t> 1930, </a:t>
            </a:r>
            <a:r>
              <a:rPr lang="it-IT" sz="2000" dirty="0" err="1"/>
              <a:t>les</a:t>
            </a:r>
            <a:r>
              <a:rPr lang="it-IT" sz="2000" dirty="0"/>
              <a:t> </a:t>
            </a:r>
          </a:p>
          <a:p>
            <a:pPr>
              <a:buSzPct val="25000"/>
              <a:buFont typeface="StarSymbol"/>
              <a:buChar char=""/>
            </a:pPr>
            <a:r>
              <a:rPr lang="it-IT" sz="2000" dirty="0" err="1" smtClean="0"/>
              <a:t>vins</a:t>
            </a:r>
            <a:r>
              <a:rPr lang="it-IT" sz="2000" dirty="0" smtClean="0"/>
              <a:t> </a:t>
            </a:r>
            <a:r>
              <a:rPr lang="it-IT" sz="2000" dirty="0"/>
              <a:t>ne se </a:t>
            </a:r>
            <a:r>
              <a:rPr lang="it-IT" sz="2000" dirty="0" err="1"/>
              <a:t>vendaient</a:t>
            </a:r>
            <a:r>
              <a:rPr lang="it-IT" sz="2000" dirty="0"/>
              <a:t> </a:t>
            </a:r>
            <a:r>
              <a:rPr lang="it-IT" sz="2000" dirty="0" err="1"/>
              <a:t>pas</a:t>
            </a:r>
            <a:r>
              <a:rPr lang="it-IT" sz="2000" dirty="0"/>
              <a:t>, ce</a:t>
            </a:r>
          </a:p>
          <a:p>
            <a:pPr>
              <a:buSzPct val="25000"/>
              <a:buFont typeface="StarSymbol"/>
              <a:buChar char=""/>
            </a:pPr>
            <a:r>
              <a:rPr lang="it-IT" sz="2000" dirty="0"/>
              <a:t>qui </a:t>
            </a:r>
            <a:r>
              <a:rPr lang="it-IT" sz="2000" dirty="0" err="1"/>
              <a:t>ruinait</a:t>
            </a:r>
            <a:r>
              <a:rPr lang="it-IT" sz="2000" dirty="0"/>
              <a:t> la </a:t>
            </a:r>
            <a:r>
              <a:rPr lang="it-IT" sz="2000" dirty="0" err="1"/>
              <a:t>région</a:t>
            </a:r>
            <a:r>
              <a:rPr lang="it-IT" sz="2000" dirty="0"/>
              <a:t>.</a:t>
            </a:r>
          </a:p>
          <a:p>
            <a:pPr>
              <a:buSzPct val="25000"/>
              <a:buFont typeface="StarSymbol"/>
              <a:buChar char=""/>
            </a:pPr>
            <a:r>
              <a:rPr lang="it-IT" sz="2000" dirty="0"/>
              <a:t>D'</a:t>
            </a:r>
            <a:r>
              <a:rPr lang="it-IT" sz="2000" dirty="0" err="1"/>
              <a:t>où</a:t>
            </a:r>
            <a:r>
              <a:rPr lang="it-IT" sz="2000" dirty="0"/>
              <a:t> </a:t>
            </a:r>
            <a:r>
              <a:rPr lang="it-IT" sz="2000" dirty="0" err="1"/>
              <a:t>cette</a:t>
            </a:r>
            <a:r>
              <a:rPr lang="it-IT" sz="2000" dirty="0"/>
              <a:t> </a:t>
            </a:r>
            <a:r>
              <a:rPr lang="it-IT" sz="2000" dirty="0"/>
              <a:t>idée </a:t>
            </a:r>
            <a:r>
              <a:rPr lang="it-IT" sz="2000" dirty="0" err="1"/>
              <a:t>lancée</a:t>
            </a:r>
            <a:r>
              <a:rPr lang="it-IT" sz="2000" dirty="0"/>
              <a:t> </a:t>
            </a:r>
            <a:r>
              <a:rPr lang="it-IT" sz="2000" dirty="0"/>
              <a:t>par </a:t>
            </a:r>
            <a:endParaRPr lang="it-IT" sz="2000" dirty="0"/>
          </a:p>
          <a:p>
            <a:pPr>
              <a:buSzPct val="25000"/>
              <a:buFont typeface="StarSymbol"/>
              <a:buChar char=""/>
            </a:pPr>
            <a:r>
              <a:rPr lang="it-IT" sz="2000" dirty="0" err="1"/>
              <a:t>quelques</a:t>
            </a:r>
            <a:r>
              <a:rPr lang="it-IT" sz="2000" dirty="0"/>
              <a:t> </a:t>
            </a:r>
            <a:r>
              <a:rPr lang="it-IT" sz="2000" dirty="0" err="1"/>
              <a:t>vignerons</a:t>
            </a:r>
            <a:r>
              <a:rPr lang="it-IT" sz="2000" dirty="0"/>
              <a:t> (</a:t>
            </a:r>
            <a:r>
              <a:rPr lang="it-IT" sz="2000" dirty="0" err="1"/>
              <a:t>producteurs</a:t>
            </a:r>
            <a:endParaRPr lang="it-IT" sz="2000" dirty="0"/>
          </a:p>
          <a:p>
            <a:pPr>
              <a:buSzPct val="25000"/>
              <a:buFont typeface="StarSymbol"/>
              <a:buChar char=""/>
            </a:pPr>
            <a:r>
              <a:rPr lang="it-IT" sz="2000" dirty="0"/>
              <a:t>de vin), on invita </a:t>
            </a:r>
            <a:r>
              <a:rPr lang="it-IT" sz="2000" dirty="0"/>
              <a:t>le monde </a:t>
            </a:r>
            <a:endParaRPr lang="it-IT" sz="2000" dirty="0"/>
          </a:p>
          <a:p>
            <a:pPr>
              <a:buSzPct val="25000"/>
              <a:buFont typeface="StarSymbol"/>
              <a:buChar char=""/>
            </a:pPr>
            <a:r>
              <a:rPr lang="it-IT" sz="2000" dirty="0" err="1"/>
              <a:t>entier</a:t>
            </a:r>
            <a:r>
              <a:rPr lang="it-IT" sz="2000" dirty="0"/>
              <a:t> </a:t>
            </a:r>
            <a:r>
              <a:rPr lang="it-IT" sz="2000" dirty="0"/>
              <a:t>à </a:t>
            </a:r>
            <a:r>
              <a:rPr lang="it-IT" sz="2000" dirty="0"/>
              <a:t>venir </a:t>
            </a:r>
            <a:r>
              <a:rPr lang="it-IT" sz="2000" dirty="0"/>
              <a:t>le </a:t>
            </a:r>
            <a:r>
              <a:rPr lang="it-IT" sz="2000" dirty="0" err="1"/>
              <a:t>déguster</a:t>
            </a:r>
            <a:r>
              <a:rPr lang="it-IT" sz="2000" dirty="0"/>
              <a:t> </a:t>
            </a:r>
            <a:r>
              <a:rPr lang="it-IT" sz="2000" dirty="0" err="1"/>
              <a:t>au</a:t>
            </a:r>
            <a:r>
              <a:rPr lang="it-IT" sz="2000" dirty="0"/>
              <a:t> </a:t>
            </a:r>
            <a:endParaRPr lang="it-IT" sz="2000" dirty="0"/>
          </a:p>
          <a:p>
            <a:pPr>
              <a:buSzPct val="25000"/>
              <a:buFont typeface="StarSymbol"/>
              <a:buChar char=""/>
            </a:pPr>
            <a:r>
              <a:rPr lang="it-IT" sz="2000" dirty="0"/>
              <a:t>Château  </a:t>
            </a:r>
            <a:r>
              <a:rPr lang="it-IT" sz="2000" dirty="0" err="1"/>
              <a:t>du</a:t>
            </a:r>
            <a:r>
              <a:rPr lang="it-IT" sz="2000" dirty="0"/>
              <a:t> </a:t>
            </a:r>
            <a:r>
              <a:rPr lang="it-IT" sz="2000" dirty="0" err="1"/>
              <a:t>Clos</a:t>
            </a:r>
            <a:r>
              <a:rPr lang="it-IT" sz="2000" dirty="0"/>
              <a:t> de </a:t>
            </a:r>
            <a:r>
              <a:rPr lang="it-IT" sz="2000" dirty="0" err="1"/>
              <a:t>Vougeot</a:t>
            </a:r>
            <a:r>
              <a:rPr lang="it-IT" sz="2600" dirty="0"/>
              <a:t>.</a:t>
            </a:r>
            <a:endParaRPr/>
          </a:p>
        </p:txBody>
      </p:sp>
      <p:pic>
        <p:nvPicPr>
          <p:cNvPr id="386" name="Immagine 385"/>
          <p:cNvPicPr/>
          <p:nvPr/>
        </p:nvPicPr>
        <p:blipFill>
          <a:blip r:embed="rId2"/>
          <a:stretch>
            <a:fillRect/>
          </a:stretch>
        </p:blipFill>
        <p:spPr>
          <a:xfrm>
            <a:off x="5326064" y="1422383"/>
            <a:ext cx="3492527" cy="492922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5328000" y="504003"/>
            <a:ext cx="4070030" cy="625500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it-IT" dirty="0"/>
              <a:t>Le </a:t>
            </a:r>
            <a:r>
              <a:rPr lang="it-IT" dirty="0" err="1"/>
              <a:t>tourisme</a:t>
            </a:r>
            <a:r>
              <a:rPr lang="it-IT" dirty="0"/>
              <a:t> se </a:t>
            </a:r>
            <a:r>
              <a:rPr lang="it-IT" dirty="0" err="1"/>
              <a:t>concentre</a:t>
            </a:r>
            <a:r>
              <a:rPr lang="it-IT" dirty="0"/>
              <a:t> </a:t>
            </a:r>
            <a:r>
              <a:rPr lang="it-IT" dirty="0" err="1"/>
              <a:t>surtout</a:t>
            </a:r>
            <a:endParaRPr lang="it-IT" dirty="0"/>
          </a:p>
          <a:p>
            <a:r>
              <a:rPr lang="it-IT" dirty="0"/>
              <a:t> </a:t>
            </a:r>
            <a:r>
              <a:rPr lang="it-IT" dirty="0"/>
              <a:t>pendant la </a:t>
            </a:r>
            <a:r>
              <a:rPr lang="it-IT" dirty="0" err="1"/>
              <a:t>saison</a:t>
            </a:r>
            <a:r>
              <a:rPr lang="it-IT" dirty="0"/>
              <a:t> </a:t>
            </a:r>
            <a:r>
              <a:rPr lang="it-IT" dirty="0" err="1"/>
              <a:t>hivernale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On </a:t>
            </a:r>
            <a:r>
              <a:rPr lang="it-IT" dirty="0" err="1"/>
              <a:t>pratique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b="1" dirty="0"/>
              <a:t>ski de </a:t>
            </a:r>
            <a:r>
              <a:rPr lang="it-IT" b="1" dirty="0" err="1"/>
              <a:t>fond</a:t>
            </a:r>
            <a:r>
              <a:rPr lang="it-IT" b="1" dirty="0"/>
              <a:t> </a:t>
            </a:r>
            <a:r>
              <a:rPr lang="it-IT" dirty="0" err="1"/>
              <a:t>dans</a:t>
            </a:r>
            <a:r>
              <a:rPr lang="it-IT" dirty="0"/>
              <a:t> </a:t>
            </a:r>
            <a:endParaRPr lang="it-IT" dirty="0"/>
          </a:p>
          <a:p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massifs</a:t>
            </a:r>
            <a:r>
              <a:rPr lang="it-IT" dirty="0"/>
              <a:t> </a:t>
            </a:r>
            <a:r>
              <a:rPr lang="it-IT" dirty="0" err="1"/>
              <a:t>montagneux</a:t>
            </a:r>
            <a:r>
              <a:rPr lang="it-IT" dirty="0"/>
              <a:t>.</a:t>
            </a:r>
          </a:p>
          <a:p>
            <a:r>
              <a:rPr lang="it-IT" dirty="0"/>
              <a:t>Au </a:t>
            </a:r>
            <a:r>
              <a:rPr lang="it-IT" dirty="0" err="1"/>
              <a:t>mois</a:t>
            </a:r>
            <a:r>
              <a:rPr lang="it-IT" dirty="0"/>
              <a:t> </a:t>
            </a:r>
            <a:r>
              <a:rPr lang="it-IT" dirty="0"/>
              <a:t>de </a:t>
            </a:r>
            <a:r>
              <a:rPr lang="it-IT" dirty="0" err="1"/>
              <a:t>décembre</a:t>
            </a:r>
            <a:r>
              <a:rPr lang="it-IT" dirty="0"/>
              <a:t>,</a:t>
            </a:r>
          </a:p>
          <a:p>
            <a:r>
              <a:rPr lang="it-IT" dirty="0"/>
              <a:t> </a:t>
            </a:r>
            <a:r>
              <a:rPr lang="it-IT" dirty="0"/>
              <a:t>il y a le </a:t>
            </a:r>
            <a:r>
              <a:rPr lang="it-IT" dirty="0" err="1"/>
              <a:t>marché</a:t>
            </a:r>
            <a:r>
              <a:rPr lang="it-IT" dirty="0"/>
              <a:t> de </a:t>
            </a:r>
            <a:r>
              <a:rPr lang="it-IT" dirty="0" err="1"/>
              <a:t>Noël</a:t>
            </a:r>
            <a:r>
              <a:rPr lang="it-IT" dirty="0"/>
              <a:t> à </a:t>
            </a:r>
            <a:endParaRPr lang="it-IT" dirty="0"/>
          </a:p>
          <a:p>
            <a:r>
              <a:rPr lang="it-IT" dirty="0" err="1"/>
              <a:t>Montbéliard</a:t>
            </a:r>
            <a:r>
              <a:rPr lang="it-IT" dirty="0"/>
              <a:t> </a:t>
            </a:r>
            <a:r>
              <a:rPr lang="it-IT" dirty="0"/>
              <a:t>qui </a:t>
            </a:r>
            <a:r>
              <a:rPr lang="it-IT" dirty="0" err="1"/>
              <a:t>attire</a:t>
            </a:r>
            <a:r>
              <a:rPr lang="it-IT" dirty="0"/>
              <a:t> </a:t>
            </a:r>
            <a:r>
              <a:rPr lang="it-IT" dirty="0" err="1"/>
              <a:t>beaucoup</a:t>
            </a:r>
            <a:r>
              <a:rPr lang="it-IT" dirty="0"/>
              <a:t> </a:t>
            </a:r>
            <a:endParaRPr lang="it-IT" dirty="0"/>
          </a:p>
          <a:p>
            <a:r>
              <a:rPr lang="it-IT" dirty="0"/>
              <a:t>de </a:t>
            </a:r>
            <a:r>
              <a:rPr lang="it-IT" dirty="0" err="1"/>
              <a:t>touristes</a:t>
            </a:r>
            <a:r>
              <a:rPr lang="it-IT" dirty="0"/>
              <a:t>. </a:t>
            </a:r>
            <a:endParaRPr/>
          </a:p>
        </p:txBody>
      </p:sp>
      <p:pic>
        <p:nvPicPr>
          <p:cNvPr id="204" name="Immagine 203"/>
          <p:cNvPicPr/>
          <p:nvPr/>
        </p:nvPicPr>
        <p:blipFill>
          <a:blip r:embed="rId2"/>
          <a:stretch>
            <a:fillRect/>
          </a:stretch>
        </p:blipFill>
        <p:spPr>
          <a:xfrm>
            <a:off x="648000" y="304560"/>
            <a:ext cx="4426920" cy="3151440"/>
          </a:xfrm>
          <a:prstGeom prst="rect">
            <a:avLst/>
          </a:prstGeom>
          <a:ln>
            <a:noFill/>
          </a:ln>
        </p:spPr>
      </p:pic>
      <p:pic>
        <p:nvPicPr>
          <p:cNvPr id="205" name="Immagine 2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0" y="3755883"/>
            <a:ext cx="4426920" cy="29401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740880" y="282244"/>
            <a:ext cx="860796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it-IT" sz="5400" dirty="0" err="1">
                <a:solidFill>
                  <a:srgbClr val="CC9900"/>
                </a:solidFill>
              </a:rPr>
              <a:t>Produits</a:t>
            </a:r>
            <a:r>
              <a:rPr lang="it-IT" sz="5400" dirty="0">
                <a:solidFill>
                  <a:srgbClr val="CC9900"/>
                </a:solidFill>
              </a:rPr>
              <a:t> </a:t>
            </a:r>
            <a:r>
              <a:rPr lang="it-IT" sz="5400" dirty="0" err="1">
                <a:solidFill>
                  <a:srgbClr val="CC9900"/>
                </a:solidFill>
              </a:rPr>
              <a:t>typiques</a:t>
            </a:r>
            <a:endParaRPr/>
          </a:p>
        </p:txBody>
      </p:sp>
      <p:pic>
        <p:nvPicPr>
          <p:cNvPr id="207" name="Immagine 206"/>
          <p:cNvPicPr/>
          <p:nvPr/>
        </p:nvPicPr>
        <p:blipFill>
          <a:blip r:embed="rId2"/>
          <a:stretch>
            <a:fillRect/>
          </a:stretch>
        </p:blipFill>
        <p:spPr>
          <a:xfrm>
            <a:off x="1623600" y="1440000"/>
            <a:ext cx="2552400" cy="2376000"/>
          </a:xfrm>
          <a:prstGeom prst="rect">
            <a:avLst/>
          </a:prstGeom>
          <a:ln>
            <a:noFill/>
          </a:ln>
        </p:spPr>
      </p:pic>
      <p:pic>
        <p:nvPicPr>
          <p:cNvPr id="208" name="Immagine 207"/>
          <p:cNvPicPr/>
          <p:nvPr/>
        </p:nvPicPr>
        <p:blipFill>
          <a:blip r:embed="rId3"/>
          <a:stretch>
            <a:fillRect/>
          </a:stretch>
        </p:blipFill>
        <p:spPr>
          <a:xfrm>
            <a:off x="864003" y="4059004"/>
            <a:ext cx="3888000" cy="2564999"/>
          </a:xfrm>
          <a:prstGeom prst="rect">
            <a:avLst/>
          </a:prstGeom>
          <a:ln>
            <a:noFill/>
          </a:ln>
        </p:spPr>
      </p:pic>
      <p:sp>
        <p:nvSpPr>
          <p:cNvPr id="209" name="TextShape 2"/>
          <p:cNvSpPr txBox="1"/>
          <p:nvPr/>
        </p:nvSpPr>
        <p:spPr>
          <a:xfrm>
            <a:off x="4968874" y="1708135"/>
            <a:ext cx="4426920" cy="429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 b="1" dirty="0" err="1"/>
              <a:t>Bière</a:t>
            </a:r>
            <a:r>
              <a:rPr lang="it-IT" b="1" dirty="0"/>
              <a:t> </a:t>
            </a:r>
            <a:r>
              <a:rPr lang="it-IT" b="1" dirty="0" err="1"/>
              <a:t>Kronenbourg</a:t>
            </a:r>
            <a:r>
              <a:rPr lang="it-IT" dirty="0"/>
              <a:t>: c'est </a:t>
            </a:r>
            <a:r>
              <a:rPr lang="it-IT" dirty="0"/>
              <a:t>la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/>
              <a:t> </a:t>
            </a:r>
            <a:r>
              <a:rPr lang="it-IT" dirty="0"/>
              <a:t>première </a:t>
            </a:r>
            <a:r>
              <a:rPr lang="it-IT" dirty="0" err="1"/>
              <a:t>bière</a:t>
            </a:r>
            <a:r>
              <a:rPr lang="it-IT" dirty="0"/>
              <a:t> </a:t>
            </a:r>
            <a:r>
              <a:rPr lang="it-IT" dirty="0" err="1" smtClean="0"/>
              <a:t>française</a:t>
            </a:r>
            <a:r>
              <a:rPr lang="it-IT" dirty="0" smtClean="0"/>
              <a:t>. Elle est 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 err="1" smtClean="0"/>
              <a:t>produite</a:t>
            </a:r>
            <a:r>
              <a:rPr lang="it-IT" dirty="0" smtClean="0"/>
              <a:t> </a:t>
            </a:r>
            <a:r>
              <a:rPr lang="it-IT" dirty="0" err="1" smtClean="0"/>
              <a:t>dans</a:t>
            </a:r>
            <a:r>
              <a:rPr lang="it-IT" dirty="0" smtClean="0"/>
              <a:t> </a:t>
            </a:r>
            <a:r>
              <a:rPr lang="it-IT" dirty="0" err="1" smtClean="0"/>
              <a:t>cette</a:t>
            </a:r>
            <a:r>
              <a:rPr lang="it-IT" dirty="0" smtClean="0"/>
              <a:t> </a:t>
            </a:r>
            <a:r>
              <a:rPr lang="it-IT" dirty="0" err="1" smtClean="0"/>
              <a:t>région</a:t>
            </a:r>
            <a:r>
              <a:rPr lang="it-IT" dirty="0" smtClean="0"/>
              <a:t>.</a:t>
            </a:r>
          </a:p>
          <a:p>
            <a:pPr>
              <a:buSzPct val="25000"/>
              <a:buFont typeface="StarSymbol"/>
              <a:buChar char=""/>
            </a:pPr>
            <a:endParaRPr lang="it-IT" dirty="0"/>
          </a:p>
          <a:p>
            <a:pPr>
              <a:buSzPct val="25000"/>
              <a:buFont typeface="StarSymbol"/>
              <a:buChar char=""/>
            </a:pP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endParaRPr lang="it-IT" dirty="0" smtClean="0"/>
          </a:p>
          <a:p>
            <a:pPr>
              <a:buSzPct val="25000"/>
              <a:buFont typeface="StarSymbol"/>
              <a:buChar char=""/>
            </a:pPr>
            <a:r>
              <a:rPr lang="it-IT" b="1" dirty="0" smtClean="0"/>
              <a:t>Louis </a:t>
            </a:r>
            <a:r>
              <a:rPr lang="it-IT" b="1" dirty="0"/>
              <a:t>Vuitton</a:t>
            </a:r>
            <a:r>
              <a:rPr lang="it-IT" dirty="0"/>
              <a:t>: </a:t>
            </a:r>
            <a:r>
              <a:rPr lang="it-IT" dirty="0" smtClean="0"/>
              <a:t>ce </a:t>
            </a:r>
            <a:r>
              <a:rPr lang="it-IT" dirty="0" err="1" smtClean="0"/>
              <a:t>styliste</a:t>
            </a:r>
            <a:r>
              <a:rPr lang="it-IT" dirty="0" smtClean="0"/>
              <a:t> </a:t>
            </a:r>
            <a:r>
              <a:rPr lang="it-IT" dirty="0"/>
              <a:t>monte </a:t>
            </a:r>
            <a:r>
              <a:rPr lang="it-IT" dirty="0"/>
              <a:t>sa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/>
              <a:t> </a:t>
            </a:r>
            <a:r>
              <a:rPr lang="it-IT" dirty="0" err="1"/>
              <a:t>propre</a:t>
            </a:r>
            <a:r>
              <a:rPr lang="it-IT" dirty="0"/>
              <a:t> affaire en 1854, </a:t>
            </a:r>
            <a:r>
              <a:rPr lang="it-IT" dirty="0"/>
              <a:t>elle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/>
              <a:t> </a:t>
            </a:r>
            <a:r>
              <a:rPr lang="it-IT" dirty="0"/>
              <a:t>va </a:t>
            </a:r>
            <a:r>
              <a:rPr lang="it-IT" dirty="0" err="1"/>
              <a:t>attirer</a:t>
            </a:r>
            <a:r>
              <a:rPr lang="it-IT" dirty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Parisiens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plus</a:t>
            </a:r>
            <a:endParaRPr lang="it-IT" dirty="0"/>
          </a:p>
          <a:p>
            <a:pPr>
              <a:buSzPct val="25000"/>
              <a:buFont typeface="StarSymbol"/>
              <a:buChar char=""/>
            </a:pPr>
            <a:r>
              <a:rPr lang="it-IT" dirty="0"/>
              <a:t> </a:t>
            </a:r>
            <a:r>
              <a:rPr lang="it-IT" dirty="0" err="1" smtClean="0"/>
              <a:t>riches</a:t>
            </a:r>
            <a:r>
              <a:rPr lang="it-IT" dirty="0" smtClean="0"/>
              <a:t>. </a:t>
            </a:r>
            <a:r>
              <a:rPr lang="it-IT" dirty="0" err="1"/>
              <a:t>Dès</a:t>
            </a:r>
            <a:r>
              <a:rPr lang="it-IT" dirty="0"/>
              <a:t> l'origine, </a:t>
            </a:r>
            <a:r>
              <a:rPr lang="it-IT" dirty="0" err="1"/>
              <a:t>ses</a:t>
            </a:r>
            <a:endParaRPr lang="it-IT" dirty="0"/>
          </a:p>
          <a:p>
            <a:pPr>
              <a:buSzPct val="25000"/>
              <a:buFont typeface="StarSymbol"/>
              <a:buChar char=""/>
            </a:pPr>
            <a:r>
              <a:rPr lang="it-IT" dirty="0"/>
              <a:t> </a:t>
            </a:r>
            <a:r>
              <a:rPr lang="it-IT" dirty="0" err="1"/>
              <a:t>produits</a:t>
            </a:r>
            <a:r>
              <a:rPr lang="it-IT" dirty="0"/>
              <a:t> se </a:t>
            </a:r>
            <a:r>
              <a:rPr lang="it-IT" dirty="0" err="1"/>
              <a:t>distinguent</a:t>
            </a:r>
            <a:r>
              <a:rPr lang="it-IT" dirty="0"/>
              <a:t> </a:t>
            </a:r>
            <a:r>
              <a:rPr lang="it-IT" dirty="0"/>
              <a:t>par</a:t>
            </a:r>
          </a:p>
          <a:p>
            <a:pPr>
              <a:buSzPct val="25000"/>
              <a:buFont typeface="StarSymbol"/>
              <a:buChar char=""/>
            </a:pPr>
            <a:r>
              <a:rPr lang="it-IT" dirty="0"/>
              <a:t> </a:t>
            </a:r>
            <a:r>
              <a:rPr lang="it-IT" dirty="0"/>
              <a:t>l'</a:t>
            </a:r>
            <a:r>
              <a:rPr lang="it-IT" dirty="0" err="1"/>
              <a:t>élégance</a:t>
            </a:r>
            <a:r>
              <a:rPr lang="it-IT" dirty="0"/>
              <a:t>, la </a:t>
            </a:r>
            <a:r>
              <a:rPr lang="it-IT" dirty="0" err="1"/>
              <a:t>fonctionnalité</a:t>
            </a:r>
            <a:endParaRPr lang="it-IT" dirty="0"/>
          </a:p>
          <a:p>
            <a:pPr>
              <a:buSzPct val="25000"/>
              <a:buFont typeface="StarSymbol"/>
              <a:buChar char=""/>
            </a:pPr>
            <a:r>
              <a:rPr lang="it-IT" dirty="0"/>
              <a:t> </a:t>
            </a:r>
            <a:r>
              <a:rPr lang="it-IT" dirty="0" err="1"/>
              <a:t>et</a:t>
            </a:r>
            <a:r>
              <a:rPr lang="it-IT" dirty="0"/>
              <a:t> l'</a:t>
            </a:r>
            <a:r>
              <a:rPr lang="it-IT" dirty="0" err="1"/>
              <a:t>innovation</a:t>
            </a:r>
            <a:r>
              <a:rPr lang="it-IT" dirty="0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740880" y="117000"/>
            <a:ext cx="860796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it-IT" sz="5400" dirty="0" err="1">
                <a:solidFill>
                  <a:srgbClr val="3399FF"/>
                </a:solidFill>
              </a:rPr>
              <a:t>Lieux</a:t>
            </a:r>
            <a:r>
              <a:rPr lang="it-IT" sz="5400" dirty="0">
                <a:solidFill>
                  <a:srgbClr val="3399FF"/>
                </a:solidFill>
              </a:rPr>
              <a:t> </a:t>
            </a:r>
            <a:r>
              <a:rPr lang="it-IT" sz="5400" dirty="0" err="1">
                <a:solidFill>
                  <a:srgbClr val="3399FF"/>
                </a:solidFill>
              </a:rPr>
              <a:t>Historiques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825470" y="1871999"/>
            <a:ext cx="3566530" cy="429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➲"/>
            </a:pPr>
            <a:r>
              <a:rPr lang="it-IT" sz="2000" dirty="0"/>
              <a:t>La </a:t>
            </a:r>
            <a:r>
              <a:rPr lang="it-IT" sz="2000" dirty="0" err="1"/>
              <a:t>citadelle</a:t>
            </a:r>
            <a:r>
              <a:rPr lang="it-IT" sz="2000" dirty="0"/>
              <a:t> de </a:t>
            </a:r>
            <a:r>
              <a:rPr lang="it-IT" sz="2000" dirty="0" err="1"/>
              <a:t>Besançon</a:t>
            </a:r>
            <a:r>
              <a:rPr lang="it-IT" sz="2000" dirty="0"/>
              <a:t> </a:t>
            </a:r>
            <a:endParaRPr lang="it-IT" sz="2000" dirty="0"/>
          </a:p>
          <a:p>
            <a:pPr>
              <a:buSzPct val="25000"/>
              <a:buFont typeface="StarSymbol"/>
              <a:buChar char="➲"/>
            </a:pPr>
            <a:r>
              <a:rPr lang="it-IT" sz="2000" dirty="0" err="1"/>
              <a:t>inscrite</a:t>
            </a:r>
            <a:r>
              <a:rPr lang="it-IT" sz="2000" dirty="0"/>
              <a:t> </a:t>
            </a:r>
            <a:r>
              <a:rPr lang="it-IT" sz="2000" dirty="0" err="1"/>
              <a:t>au</a:t>
            </a:r>
            <a:r>
              <a:rPr lang="it-IT" sz="2000" dirty="0"/>
              <a:t> </a:t>
            </a:r>
            <a:r>
              <a:rPr lang="it-IT" sz="2000" dirty="0" err="1"/>
              <a:t>patrimoine</a:t>
            </a:r>
            <a:r>
              <a:rPr lang="it-IT" sz="2000" dirty="0"/>
              <a:t> </a:t>
            </a:r>
          </a:p>
          <a:p>
            <a:pPr>
              <a:buSzPct val="25000"/>
              <a:buFont typeface="StarSymbol"/>
              <a:buChar char="➲"/>
            </a:pPr>
            <a:r>
              <a:rPr lang="it-IT" sz="2000" dirty="0" err="1"/>
              <a:t>Mondial</a:t>
            </a:r>
            <a:r>
              <a:rPr lang="it-IT" sz="2000" dirty="0"/>
              <a:t> de l'UNESCO. </a:t>
            </a:r>
          </a:p>
          <a:p>
            <a:pPr>
              <a:buSzPct val="25000"/>
              <a:buFont typeface="StarSymbol"/>
              <a:buChar char="➲"/>
            </a:pPr>
            <a:r>
              <a:rPr lang="it-IT" sz="2000" dirty="0"/>
              <a:t>Elle </a:t>
            </a:r>
            <a:r>
              <a:rPr lang="it-IT" sz="2000" dirty="0"/>
              <a:t>a </a:t>
            </a:r>
            <a:r>
              <a:rPr lang="it-IT" sz="2000" dirty="0" err="1"/>
              <a:t>été</a:t>
            </a:r>
            <a:r>
              <a:rPr lang="it-IT" sz="2000" dirty="0"/>
              <a:t> </a:t>
            </a:r>
            <a:r>
              <a:rPr lang="it-IT" sz="2000" dirty="0" err="1"/>
              <a:t>édifiée</a:t>
            </a:r>
            <a:r>
              <a:rPr lang="it-IT" sz="2000" dirty="0"/>
              <a:t> en 1668.</a:t>
            </a:r>
          </a:p>
          <a:p>
            <a:pPr>
              <a:buSzPct val="25000"/>
              <a:buFont typeface="StarSymbol"/>
              <a:buChar char="➲"/>
            </a:pPr>
            <a:r>
              <a:rPr lang="it-IT" sz="2000" dirty="0"/>
              <a:t>Elle </a:t>
            </a:r>
            <a:r>
              <a:rPr lang="it-IT" sz="2000" dirty="0"/>
              <a:t>est </a:t>
            </a:r>
            <a:r>
              <a:rPr lang="it-IT" sz="2000" dirty="0" err="1"/>
              <a:t>bâtie</a:t>
            </a:r>
            <a:r>
              <a:rPr lang="it-IT" sz="2000" dirty="0"/>
              <a:t> </a:t>
            </a:r>
            <a:r>
              <a:rPr lang="it-IT" sz="2000" dirty="0" err="1"/>
              <a:t>sur</a:t>
            </a:r>
            <a:r>
              <a:rPr lang="it-IT" sz="2000" dirty="0"/>
              <a:t> un </a:t>
            </a:r>
            <a:r>
              <a:rPr lang="it-IT" sz="2000" dirty="0" err="1"/>
              <a:t>terrain</a:t>
            </a:r>
            <a:r>
              <a:rPr lang="it-IT" sz="2000" dirty="0"/>
              <a:t> </a:t>
            </a:r>
            <a:endParaRPr lang="it-IT" sz="2000" dirty="0"/>
          </a:p>
          <a:p>
            <a:pPr>
              <a:buSzPct val="25000"/>
              <a:buFont typeface="StarSymbol"/>
              <a:buChar char="➲"/>
            </a:pPr>
            <a:r>
              <a:rPr lang="it-IT" sz="2000" dirty="0" err="1"/>
              <a:t>rectangulaire</a:t>
            </a:r>
            <a:r>
              <a:rPr lang="it-IT" sz="2000" dirty="0"/>
              <a:t> </a:t>
            </a:r>
            <a:r>
              <a:rPr lang="it-IT" sz="2000" dirty="0" err="1"/>
              <a:t>et</a:t>
            </a:r>
            <a:r>
              <a:rPr lang="it-IT" sz="2000" dirty="0"/>
              <a:t> elle est </a:t>
            </a:r>
            <a:endParaRPr lang="it-IT" sz="2000" dirty="0"/>
          </a:p>
          <a:p>
            <a:pPr>
              <a:buSzPct val="25000"/>
              <a:buFont typeface="StarSymbol"/>
              <a:buChar char="➲"/>
            </a:pPr>
            <a:r>
              <a:rPr lang="it-IT" sz="2000" dirty="0" err="1"/>
              <a:t>entouré</a:t>
            </a:r>
            <a:r>
              <a:rPr lang="it-IT" sz="2000" dirty="0"/>
              <a:t> </a:t>
            </a:r>
            <a:r>
              <a:rPr lang="it-IT" sz="2000" dirty="0"/>
              <a:t>de </a:t>
            </a:r>
            <a:r>
              <a:rPr lang="it-IT" sz="2000" dirty="0" err="1"/>
              <a:t>chemins</a:t>
            </a:r>
            <a:r>
              <a:rPr lang="it-IT" sz="2000" dirty="0"/>
              <a:t> </a:t>
            </a:r>
            <a:r>
              <a:rPr lang="it-IT" sz="2000" dirty="0"/>
              <a:t>de</a:t>
            </a:r>
          </a:p>
          <a:p>
            <a:pPr>
              <a:buSzPct val="25000"/>
              <a:buFont typeface="StarSymbol"/>
              <a:buChar char="➲"/>
            </a:pPr>
            <a:r>
              <a:rPr lang="it-IT" sz="2000" dirty="0"/>
              <a:t> </a:t>
            </a:r>
            <a:r>
              <a:rPr lang="it-IT" sz="2000" dirty="0"/>
              <a:t>ronde.</a:t>
            </a:r>
            <a:endParaRPr sz="2000"/>
          </a:p>
        </p:txBody>
      </p:sp>
      <p:pic>
        <p:nvPicPr>
          <p:cNvPr id="212" name="Immagine 211"/>
          <p:cNvPicPr/>
          <p:nvPr/>
        </p:nvPicPr>
        <p:blipFill>
          <a:blip r:embed="rId2"/>
          <a:stretch>
            <a:fillRect/>
          </a:stretch>
        </p:blipFill>
        <p:spPr>
          <a:xfrm>
            <a:off x="4532400" y="1872000"/>
            <a:ext cx="4611600" cy="43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515</Words>
  <PresentationFormat>Personalizzato</PresentationFormat>
  <Paragraphs>108</Paragraphs>
  <Slides>15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Office Theme</vt:lpstr>
      <vt:lpstr>Office Theme</vt:lpstr>
      <vt:lpstr>Astro</vt:lpstr>
      <vt:lpstr>1_Astro</vt:lpstr>
      <vt:lpstr>2_Astro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CapoFantasma97</cp:lastModifiedBy>
  <cp:revision>14</cp:revision>
  <dcterms:modified xsi:type="dcterms:W3CDTF">2015-12-12T07:33:10Z</dcterms:modified>
</cp:coreProperties>
</file>