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4" r:id="rId11"/>
    <p:sldId id="268" r:id="rId12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02" y="-11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504EF833-B8A2-4109-9564-9A8CF26BCCEA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‹N›</a:t>
            </a:fld>
            <a:endParaRPr lang="it-IT" sz="1400" b="0" i="0" u="none" strike="noStrike" kern="120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026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ACD41AAE-385A-417A-A906-46898CFBAC42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368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it-IT" sz="2000" b="0" i="0" u="none" strike="noStrike" kern="1200">
        <a:ln>
          <a:noFill/>
        </a:ln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66578A-4F93-493F-B116-B426C278D517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377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BE7F30-A910-488A-96FC-75E5D8B4A90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287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31D0AA-8FDB-4930-A7F9-88FE426960C4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0139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4EA811-5BF0-4A06-8E14-0051FEC38FB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87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618ED0-2134-4092-8CE2-271E6631D7F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3631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072094-6FA6-4747-AFD7-C84707729680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2407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892C13-958C-4E56-89E7-3185FB584FF2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728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4EA6D8-EE21-43FC-9076-F5F1EC519738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5340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8F003E-94B9-4174-BBE0-47051A192DB3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1292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BCE61D-55EB-4BE3-BCEB-6127C48D61D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9034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1F67DB-D651-4B1B-AFDA-1B1FA3B6D4F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0177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it-I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BE0BD7C2-21D3-446E-965D-B2D8ED31B44C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it-IT" sz="4400" b="0" i="0" u="none" strike="noStrike" kern="1200">
          <a:ln>
            <a:noFill/>
          </a:ln>
          <a:latin typeface="Liberation Sans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it-IT" sz="3200" b="0" i="0" u="none" strike="noStrike" kern="1200">
          <a:ln>
            <a:noFill/>
          </a:ln>
          <a:latin typeface="Liberation Sans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5400">
                <a:solidFill>
                  <a:srgbClr val="FF0000"/>
                </a:solidFill>
              </a:rPr>
              <a:t>LA MARTINIQUE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dirty="0"/>
              <a:t>La Martinique est une </a:t>
            </a:r>
            <a:r>
              <a:rPr lang="it-IT" dirty="0" err="1"/>
              <a:t>île</a:t>
            </a:r>
            <a:r>
              <a:rPr lang="it-IT" dirty="0"/>
              <a:t> qui se </a:t>
            </a:r>
            <a:r>
              <a:rPr lang="it-IT" dirty="0" err="1"/>
              <a:t>trouve</a:t>
            </a:r>
            <a:r>
              <a:rPr lang="it-IT" dirty="0"/>
              <a:t> </a:t>
            </a:r>
            <a:r>
              <a:rPr lang="it-IT" dirty="0" err="1"/>
              <a:t>entre</a:t>
            </a:r>
            <a:r>
              <a:rPr lang="it-IT" dirty="0"/>
              <a:t> la </a:t>
            </a:r>
            <a:r>
              <a:rPr lang="it-IT" dirty="0" err="1"/>
              <a:t>Mer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Caraîbes</a:t>
            </a:r>
            <a:r>
              <a:rPr lang="it-IT" dirty="0"/>
              <a:t> et l'</a:t>
            </a:r>
            <a:r>
              <a:rPr lang="it-IT" dirty="0" err="1"/>
              <a:t>Océan</a:t>
            </a:r>
            <a:r>
              <a:rPr lang="it-IT" dirty="0"/>
              <a:t> Atlantique</a:t>
            </a:r>
          </a:p>
          <a:p>
            <a:pPr lvl="0"/>
            <a:r>
              <a:rPr lang="it-IT" dirty="0"/>
              <a:t>Elle </a:t>
            </a:r>
            <a:r>
              <a:rPr lang="it-IT" dirty="0" err="1"/>
              <a:t>fait</a:t>
            </a:r>
            <a:r>
              <a:rPr lang="it-IT" dirty="0"/>
              <a:t> part </a:t>
            </a:r>
            <a:r>
              <a:rPr lang="it-IT" dirty="0" err="1" smtClean="0"/>
              <a:t>des</a:t>
            </a:r>
            <a:r>
              <a:rPr lang="it-IT" dirty="0" smtClean="0"/>
              <a:t> </a:t>
            </a:r>
            <a:r>
              <a:rPr lang="it-IT" dirty="0"/>
              <a:t>DROM (</a:t>
            </a:r>
            <a:r>
              <a:rPr lang="it-IT" dirty="0" err="1"/>
              <a:t>département</a:t>
            </a:r>
            <a:r>
              <a:rPr lang="it-IT" dirty="0"/>
              <a:t> et </a:t>
            </a:r>
            <a:r>
              <a:rPr lang="it-IT" dirty="0" err="1"/>
              <a:t>région</a:t>
            </a:r>
            <a:r>
              <a:rPr lang="it-IT" dirty="0"/>
              <a:t> d'</a:t>
            </a:r>
            <a:r>
              <a:rPr lang="it-IT" dirty="0" err="1"/>
              <a:t>outre</a:t>
            </a:r>
            <a:r>
              <a:rPr lang="it-IT" dirty="0"/>
              <a:t> </a:t>
            </a:r>
            <a:r>
              <a:rPr lang="it-IT" dirty="0" err="1"/>
              <a:t>mer</a:t>
            </a:r>
            <a:r>
              <a:rPr lang="it-IT" dirty="0"/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54494" y="4708531"/>
            <a:ext cx="2812359" cy="206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503999" y="20880"/>
            <a:ext cx="9071640" cy="182339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/>
              <a:t>Un </a:t>
            </a:r>
            <a:r>
              <a:rPr lang="it-IT" sz="3200" dirty="0" err="1"/>
              <a:t>plat</a:t>
            </a:r>
            <a:r>
              <a:rPr lang="it-IT" sz="3200" dirty="0"/>
              <a:t> </a:t>
            </a:r>
            <a:r>
              <a:rPr lang="it-IT" sz="3200" dirty="0" err="1"/>
              <a:t>typique</a:t>
            </a:r>
            <a:r>
              <a:rPr lang="it-IT" sz="3200" dirty="0"/>
              <a:t> de la </a:t>
            </a:r>
            <a:r>
              <a:rPr lang="it-IT" sz="3200" dirty="0" err="1"/>
              <a:t>Martinique</a:t>
            </a:r>
            <a:r>
              <a:rPr lang="it-IT" sz="3200" dirty="0"/>
              <a:t> c'est </a:t>
            </a:r>
            <a:r>
              <a:rPr lang="it-IT" sz="3200" dirty="0" err="1" smtClean="0"/>
              <a:t>les</a:t>
            </a:r>
            <a:r>
              <a:rPr lang="it-IT" sz="3200" dirty="0" smtClean="0"/>
              <a:t> 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 err="1" smtClean="0">
                <a:solidFill>
                  <a:srgbClr val="006600"/>
                </a:solidFill>
              </a:rPr>
              <a:t>pâtes</a:t>
            </a:r>
            <a:r>
              <a:rPr lang="it-IT" sz="3200" dirty="0" smtClean="0">
                <a:solidFill>
                  <a:srgbClr val="006600"/>
                </a:solidFill>
              </a:rPr>
              <a:t> </a:t>
            </a:r>
            <a:r>
              <a:rPr lang="it-IT" sz="3200" dirty="0">
                <a:solidFill>
                  <a:srgbClr val="006600"/>
                </a:solidFill>
              </a:rPr>
              <a:t>en </a:t>
            </a:r>
            <a:r>
              <a:rPr lang="it-IT" sz="3200" dirty="0" err="1">
                <a:solidFill>
                  <a:srgbClr val="006600"/>
                </a:solidFill>
              </a:rPr>
              <a:t>pot</a:t>
            </a:r>
            <a:endParaRPr lang="it-IT" sz="3200" dirty="0">
              <a:solidFill>
                <a:srgbClr val="006600"/>
              </a:solidFill>
            </a:endParaRP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l"/>
            <a:r>
              <a:rPr lang="it-IT" dirty="0"/>
              <a:t>C'est une </a:t>
            </a:r>
            <a:r>
              <a:rPr lang="it-IT" dirty="0" err="1"/>
              <a:t>soupe</a:t>
            </a:r>
            <a:r>
              <a:rPr lang="it-IT" dirty="0"/>
              <a:t> à </a:t>
            </a:r>
            <a:r>
              <a:rPr lang="it-IT" dirty="0" smtClean="0"/>
              <a:t>basse </a:t>
            </a:r>
            <a:r>
              <a:rPr lang="it-IT" dirty="0"/>
              <a:t>de:</a:t>
            </a:r>
          </a:p>
          <a:p>
            <a:pPr marL="0" lvl="0" indent="0" algn="l"/>
            <a:r>
              <a:rPr lang="it-IT" dirty="0" err="1"/>
              <a:t>-légumes</a:t>
            </a:r>
            <a:endParaRPr lang="it-IT" dirty="0"/>
          </a:p>
          <a:p>
            <a:pPr marL="0" lvl="0" indent="0" algn="l"/>
            <a:r>
              <a:rPr lang="it-IT" dirty="0" err="1"/>
              <a:t>-abats</a:t>
            </a:r>
            <a:r>
              <a:rPr lang="it-IT" dirty="0"/>
              <a:t> de </a:t>
            </a:r>
            <a:r>
              <a:rPr lang="it-IT" dirty="0" err="1"/>
              <a:t>mouton</a:t>
            </a:r>
            <a:endParaRPr lang="it-IT" dirty="0"/>
          </a:p>
          <a:p>
            <a:pPr marL="0" lvl="0" indent="0" algn="l"/>
            <a:r>
              <a:rPr lang="it-IT" dirty="0"/>
              <a:t>-vin </a:t>
            </a:r>
            <a:r>
              <a:rPr lang="it-IT" dirty="0" err="1"/>
              <a:t>blanc</a:t>
            </a:r>
            <a:endParaRPr lang="it-IT" dirty="0"/>
          </a:p>
          <a:p>
            <a:pPr marL="0" lvl="0" indent="0" algn="l"/>
            <a:r>
              <a:rPr lang="it-IT" dirty="0" err="1"/>
              <a:t>-câpres</a:t>
            </a:r>
            <a:r>
              <a:rPr lang="it-IT" dirty="0"/>
              <a:t> (un </a:t>
            </a:r>
            <a:r>
              <a:rPr lang="it-IT" dirty="0" err="1"/>
              <a:t>condiment</a:t>
            </a:r>
            <a:r>
              <a:rPr lang="it-IT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4408" y="2212974"/>
            <a:ext cx="2983464" cy="415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/>
              <a:t>Les</a:t>
            </a:r>
            <a:r>
              <a:rPr lang="it-IT" sz="3200" dirty="0"/>
              <a:t> </a:t>
            </a:r>
            <a:r>
              <a:rPr lang="it-IT" sz="3200" dirty="0" err="1"/>
              <a:t>boissons</a:t>
            </a:r>
            <a:r>
              <a:rPr lang="it-IT" sz="3200" dirty="0"/>
              <a:t> </a:t>
            </a:r>
            <a:r>
              <a:rPr lang="it-IT" sz="3200" dirty="0" err="1"/>
              <a:t>typiques</a:t>
            </a:r>
            <a:r>
              <a:rPr lang="it-IT" sz="3200" dirty="0"/>
              <a:t> </a:t>
            </a:r>
            <a:r>
              <a:rPr lang="it-IT" sz="3200" dirty="0" err="1"/>
              <a:t>sont</a:t>
            </a:r>
            <a:r>
              <a:rPr lang="it-IT" sz="3200" dirty="0"/>
              <a:t>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sz="3200" dirty="0"/>
              <a:t>Le </a:t>
            </a:r>
            <a:r>
              <a:rPr lang="it-IT" sz="3200" dirty="0">
                <a:solidFill>
                  <a:srgbClr val="006600"/>
                </a:solidFill>
              </a:rPr>
              <a:t>Ti punch </a:t>
            </a:r>
            <a:r>
              <a:rPr lang="it-IT" dirty="0">
                <a:solidFill>
                  <a:srgbClr val="000000"/>
                </a:solidFill>
              </a:rPr>
              <a:t>(</a:t>
            </a:r>
            <a:r>
              <a:rPr lang="it-IT" dirty="0" err="1">
                <a:solidFill>
                  <a:srgbClr val="000000"/>
                </a:solidFill>
              </a:rPr>
              <a:t>composé</a:t>
            </a:r>
            <a:r>
              <a:rPr lang="it-IT" dirty="0">
                <a:solidFill>
                  <a:srgbClr val="000000"/>
                </a:solidFill>
              </a:rPr>
              <a:t> de </a:t>
            </a:r>
            <a:r>
              <a:rPr lang="it-IT" dirty="0" err="1">
                <a:solidFill>
                  <a:srgbClr val="000000"/>
                </a:solidFill>
              </a:rPr>
              <a:t>sirop</a:t>
            </a:r>
            <a:r>
              <a:rPr lang="it-IT" dirty="0">
                <a:solidFill>
                  <a:srgbClr val="000000"/>
                </a:solidFill>
              </a:rPr>
              <a:t> de </a:t>
            </a:r>
            <a:r>
              <a:rPr lang="it-IT" dirty="0" err="1">
                <a:solidFill>
                  <a:srgbClr val="000000"/>
                </a:solidFill>
              </a:rPr>
              <a:t>canne,citron</a:t>
            </a:r>
            <a:r>
              <a:rPr lang="it-IT" dirty="0">
                <a:solidFill>
                  <a:srgbClr val="000000"/>
                </a:solidFill>
              </a:rPr>
              <a:t> et </a:t>
            </a:r>
            <a:r>
              <a:rPr lang="it-IT" dirty="0" smtClean="0">
                <a:solidFill>
                  <a:srgbClr val="000000"/>
                </a:solidFill>
              </a:rPr>
              <a:t>rhum)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l"/>
            <a:r>
              <a:rPr lang="it-IT" sz="3200" dirty="0">
                <a:solidFill>
                  <a:srgbClr val="000000"/>
                </a:solidFill>
              </a:rPr>
              <a:t>Le</a:t>
            </a:r>
            <a:r>
              <a:rPr lang="it-IT" sz="3200" dirty="0">
                <a:solidFill>
                  <a:srgbClr val="006600"/>
                </a:solidFill>
              </a:rPr>
              <a:t> </a:t>
            </a:r>
            <a:r>
              <a:rPr lang="it-IT" sz="3200" dirty="0" err="1">
                <a:solidFill>
                  <a:srgbClr val="006600"/>
                </a:solidFill>
              </a:rPr>
              <a:t>Dlo</a:t>
            </a:r>
            <a:r>
              <a:rPr lang="it-IT" sz="3200" dirty="0">
                <a:solidFill>
                  <a:srgbClr val="006600"/>
                </a:solidFill>
              </a:rPr>
              <a:t> </a:t>
            </a:r>
            <a:r>
              <a:rPr lang="it-IT" sz="3200" dirty="0" err="1">
                <a:solidFill>
                  <a:srgbClr val="006600"/>
                </a:solidFill>
              </a:rPr>
              <a:t>kako</a:t>
            </a:r>
            <a:r>
              <a:rPr lang="it-IT" sz="3200" dirty="0">
                <a:solidFill>
                  <a:srgbClr val="0066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(</a:t>
            </a:r>
            <a:r>
              <a:rPr lang="it-IT" dirty="0" err="1">
                <a:solidFill>
                  <a:srgbClr val="000000"/>
                </a:solidFill>
              </a:rPr>
              <a:t>boisson</a:t>
            </a:r>
            <a:r>
              <a:rPr lang="it-IT" dirty="0">
                <a:solidFill>
                  <a:srgbClr val="000000"/>
                </a:solidFill>
              </a:rPr>
              <a:t> à base de </a:t>
            </a:r>
            <a:r>
              <a:rPr lang="it-IT" dirty="0" err="1">
                <a:solidFill>
                  <a:srgbClr val="000000"/>
                </a:solidFill>
              </a:rPr>
              <a:t>chocolat</a:t>
            </a:r>
            <a:r>
              <a:rPr lang="it-IT" dirty="0">
                <a:solidFill>
                  <a:srgbClr val="000000"/>
                </a:solidFill>
              </a:rPr>
              <a:t>)</a:t>
            </a:r>
          </a:p>
          <a:p>
            <a:endParaRPr lang="it-I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840" y="3293396"/>
            <a:ext cx="4040412" cy="294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0352" y="2987749"/>
            <a:ext cx="368916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599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4359" y="1663559"/>
            <a:ext cx="9071640" cy="43844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dirty="0"/>
              <a:t>La </a:t>
            </a:r>
            <a:r>
              <a:rPr lang="it-IT" dirty="0" err="1"/>
              <a:t>Martinique</a:t>
            </a:r>
            <a:r>
              <a:rPr lang="it-IT" dirty="0"/>
              <a:t> est </a:t>
            </a:r>
            <a:r>
              <a:rPr lang="it-IT" dirty="0" err="1"/>
              <a:t>surnommée</a:t>
            </a:r>
            <a:r>
              <a:rPr lang="it-IT" dirty="0"/>
              <a:t> </a:t>
            </a:r>
            <a:r>
              <a:rPr lang="it-IT" b="1" dirty="0" err="1">
                <a:solidFill>
                  <a:srgbClr val="006600"/>
                </a:solidFill>
              </a:rPr>
              <a:t>île</a:t>
            </a:r>
            <a:r>
              <a:rPr lang="it-IT" b="1" dirty="0">
                <a:solidFill>
                  <a:srgbClr val="006600"/>
                </a:solidFill>
              </a:rPr>
              <a:t> </a:t>
            </a:r>
            <a:r>
              <a:rPr lang="it-IT" b="1" dirty="0" err="1">
                <a:solidFill>
                  <a:srgbClr val="006600"/>
                </a:solidFill>
              </a:rPr>
              <a:t>aux</a:t>
            </a:r>
            <a:r>
              <a:rPr lang="it-IT" b="1" dirty="0">
                <a:solidFill>
                  <a:srgbClr val="006600"/>
                </a:solidFill>
              </a:rPr>
              <a:t> </a:t>
            </a:r>
            <a:r>
              <a:rPr lang="it-IT" b="1" dirty="0" err="1">
                <a:solidFill>
                  <a:srgbClr val="006600"/>
                </a:solidFill>
              </a:rPr>
              <a:t>fleurs</a:t>
            </a:r>
            <a:r>
              <a:rPr lang="it-IT" b="1" dirty="0"/>
              <a:t> </a:t>
            </a:r>
            <a:r>
              <a:rPr lang="it-IT" dirty="0" err="1"/>
              <a:t>parce</a:t>
            </a:r>
            <a:r>
              <a:rPr lang="it-IT" dirty="0"/>
              <a:t> </a:t>
            </a:r>
            <a:r>
              <a:rPr lang="it-IT" dirty="0" err="1" smtClean="0"/>
              <a:t>qu</a:t>
            </a:r>
            <a:r>
              <a:rPr lang="it-IT" dirty="0" smtClean="0"/>
              <a:t>’elle </a:t>
            </a:r>
            <a:r>
              <a:rPr lang="it-IT" dirty="0"/>
              <a:t>est </a:t>
            </a:r>
            <a:r>
              <a:rPr lang="it-IT" dirty="0" err="1"/>
              <a:t>couverte</a:t>
            </a:r>
            <a:r>
              <a:rPr lang="it-IT" dirty="0"/>
              <a:t> de </a:t>
            </a:r>
            <a:r>
              <a:rPr lang="it-IT" dirty="0" err="1" smtClean="0"/>
              <a:t>fleurs</a:t>
            </a:r>
            <a:r>
              <a:rPr lang="it-IT" dirty="0" smtClean="0"/>
              <a:t> </a:t>
            </a:r>
            <a:r>
              <a:rPr lang="it-IT" dirty="0"/>
              <a:t>de </a:t>
            </a:r>
            <a:r>
              <a:rPr lang="it-IT" dirty="0" err="1" smtClean="0"/>
              <a:t>toutes</a:t>
            </a:r>
            <a:r>
              <a:rPr lang="it-IT" dirty="0" smtClean="0"/>
              <a:t>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couleurs</a:t>
            </a:r>
            <a:r>
              <a:rPr lang="it-IT" dirty="0"/>
              <a:t> (</a:t>
            </a:r>
            <a:r>
              <a:rPr lang="it-IT" dirty="0" err="1"/>
              <a:t>b</a:t>
            </a:r>
            <a:r>
              <a:rPr lang="it-IT" dirty="0" err="1">
                <a:latin typeface="Liberation Sans" pitchFamily="34"/>
              </a:rPr>
              <a:t>lanches</a:t>
            </a:r>
            <a:r>
              <a:rPr lang="it-IT" dirty="0">
                <a:latin typeface="Liberation Sans" pitchFamily="34"/>
              </a:rPr>
              <a:t>, </a:t>
            </a:r>
            <a:r>
              <a:rPr lang="it-IT" dirty="0" err="1">
                <a:latin typeface="Liberation Sans" pitchFamily="34"/>
              </a:rPr>
              <a:t>rouges</a:t>
            </a:r>
            <a:r>
              <a:rPr lang="it-IT" dirty="0">
                <a:latin typeface="Liberation Sans" pitchFamily="34"/>
              </a:rPr>
              <a:t>, </a:t>
            </a:r>
            <a:r>
              <a:rPr lang="it-IT" dirty="0" err="1">
                <a:latin typeface="Liberation Sans" pitchFamily="34"/>
              </a:rPr>
              <a:t>jaunes</a:t>
            </a:r>
            <a:r>
              <a:rPr lang="it-IT" dirty="0">
                <a:latin typeface="Liberation Sans" pitchFamily="34"/>
              </a:rPr>
              <a:t>...)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3600000"/>
            <a:ext cx="4464000" cy="2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12000" y="3600000"/>
            <a:ext cx="4464000" cy="29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2015999"/>
            <a:ext cx="9071640" cy="43844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dirty="0"/>
              <a:t>Au nord de la </a:t>
            </a:r>
            <a:r>
              <a:rPr lang="it-IT" dirty="0" err="1"/>
              <a:t>région</a:t>
            </a:r>
            <a:r>
              <a:rPr lang="it-IT" dirty="0" smtClean="0"/>
              <a:t>, on </a:t>
            </a:r>
            <a:r>
              <a:rPr lang="it-IT" dirty="0" err="1"/>
              <a:t>trouve</a:t>
            </a:r>
            <a:r>
              <a:rPr lang="it-IT" dirty="0"/>
              <a:t> la </a:t>
            </a:r>
            <a:r>
              <a:rPr lang="it-IT" b="1" dirty="0">
                <a:solidFill>
                  <a:srgbClr val="006600"/>
                </a:solidFill>
              </a:rPr>
              <a:t>Montagne </a:t>
            </a:r>
            <a:r>
              <a:rPr lang="it-IT" b="1" dirty="0" err="1">
                <a:solidFill>
                  <a:srgbClr val="006600"/>
                </a:solidFill>
              </a:rPr>
              <a:t>Pelée</a:t>
            </a:r>
            <a:r>
              <a:rPr lang="it-IT" dirty="0">
                <a:solidFill>
                  <a:srgbClr val="000000"/>
                </a:solidFill>
              </a:rPr>
              <a:t>,un </a:t>
            </a:r>
            <a:r>
              <a:rPr lang="it-IT" dirty="0" err="1">
                <a:solidFill>
                  <a:srgbClr val="000000"/>
                </a:solidFill>
              </a:rPr>
              <a:t>volcan</a:t>
            </a:r>
            <a:r>
              <a:rPr lang="it-IT" dirty="0">
                <a:solidFill>
                  <a:srgbClr val="000000"/>
                </a:solidFill>
              </a:rPr>
              <a:t> de 1397 m, qui est le </a:t>
            </a:r>
            <a:r>
              <a:rPr lang="it-IT" dirty="0" err="1">
                <a:solidFill>
                  <a:srgbClr val="000000"/>
                </a:solidFill>
              </a:rPr>
              <a:t>point</a:t>
            </a:r>
            <a:r>
              <a:rPr lang="it-IT" dirty="0">
                <a:solidFill>
                  <a:srgbClr val="000000"/>
                </a:solidFill>
              </a:rPr>
              <a:t> le plus </a:t>
            </a:r>
            <a:r>
              <a:rPr lang="it-IT" dirty="0" err="1">
                <a:solidFill>
                  <a:srgbClr val="000000"/>
                </a:solidFill>
              </a:rPr>
              <a:t>haut</a:t>
            </a:r>
            <a:r>
              <a:rPr lang="it-IT" dirty="0">
                <a:solidFill>
                  <a:srgbClr val="000000"/>
                </a:solidFill>
              </a:rPr>
              <a:t> de la </a:t>
            </a:r>
            <a:r>
              <a:rPr lang="it-IT" dirty="0" err="1">
                <a:solidFill>
                  <a:srgbClr val="000000"/>
                </a:solidFill>
              </a:rPr>
              <a:t>Martinique</a:t>
            </a:r>
            <a:endParaRPr lang="it-IT" dirty="0">
              <a:solidFill>
                <a:srgbClr val="000000"/>
              </a:solidFill>
            </a:endParaRPr>
          </a:p>
          <a:p>
            <a:pPr lvl="0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296000" y="3744000"/>
            <a:ext cx="6983999" cy="29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920" cy="2091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dirty="0"/>
              <a:t>Au </a:t>
            </a:r>
            <a:r>
              <a:rPr lang="it-IT" dirty="0" err="1"/>
              <a:t>centre</a:t>
            </a:r>
            <a:r>
              <a:rPr lang="it-IT" dirty="0"/>
              <a:t> il y a la </a:t>
            </a:r>
            <a:r>
              <a:rPr lang="it-IT" b="1" dirty="0" err="1">
                <a:solidFill>
                  <a:srgbClr val="006600"/>
                </a:solidFill>
              </a:rPr>
              <a:t>Plage</a:t>
            </a:r>
            <a:r>
              <a:rPr lang="it-IT" b="1" dirty="0">
                <a:solidFill>
                  <a:srgbClr val="006600"/>
                </a:solidFill>
              </a:rPr>
              <a:t> de </a:t>
            </a:r>
            <a:r>
              <a:rPr lang="it-IT" b="1" dirty="0" err="1">
                <a:solidFill>
                  <a:srgbClr val="006600"/>
                </a:solidFill>
              </a:rPr>
              <a:t>Salines</a:t>
            </a:r>
            <a:r>
              <a:rPr lang="it-IT" dirty="0">
                <a:solidFill>
                  <a:srgbClr val="000000"/>
                </a:solidFill>
              </a:rPr>
              <a:t>, une </a:t>
            </a:r>
            <a:r>
              <a:rPr lang="it-IT" dirty="0" err="1">
                <a:solidFill>
                  <a:srgbClr val="000000"/>
                </a:solidFill>
              </a:rPr>
              <a:t>des</a:t>
            </a:r>
            <a:r>
              <a:rPr lang="it-IT" dirty="0">
                <a:solidFill>
                  <a:srgbClr val="000000"/>
                </a:solidFill>
              </a:rPr>
              <a:t> plus </a:t>
            </a:r>
            <a:r>
              <a:rPr lang="it-IT" dirty="0" err="1" smtClean="0">
                <a:solidFill>
                  <a:srgbClr val="000000"/>
                </a:solidFill>
              </a:rPr>
              <a:t>belles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au</a:t>
            </a:r>
            <a:r>
              <a:rPr lang="it-IT" dirty="0">
                <a:solidFill>
                  <a:srgbClr val="000000"/>
                </a:solidFill>
              </a:rPr>
              <a:t> monde</a:t>
            </a: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16000" y="1768680"/>
            <a:ext cx="3671999" cy="2407320"/>
          </a:xfrm>
        </p:spPr>
      </p:pic>
      <p:pic>
        <p:nvPicPr>
          <p:cNvPr id="4" name="Segnaposto immagine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642280" y="4676760"/>
            <a:ext cx="3717720" cy="2091240"/>
          </a:xfrm>
        </p:spPr>
      </p:pic>
      <p:sp>
        <p:nvSpPr>
          <p:cNvPr id="5" name="Titolo 4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6842" y="3851275"/>
            <a:ext cx="4680000" cy="33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359792" y="1475581"/>
            <a:ext cx="9291600" cy="2091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dirty="0"/>
              <a:t>La Martinique est une </a:t>
            </a:r>
            <a:r>
              <a:rPr lang="it-IT" dirty="0" err="1"/>
              <a:t>région</a:t>
            </a:r>
            <a:r>
              <a:rPr lang="it-IT" dirty="0"/>
              <a:t> tropicale, </a:t>
            </a:r>
            <a:r>
              <a:rPr lang="it-IT" dirty="0" err="1"/>
              <a:t>donc</a:t>
            </a:r>
            <a:r>
              <a:rPr lang="it-IT" dirty="0"/>
              <a:t> elle est </a:t>
            </a:r>
            <a:r>
              <a:rPr lang="it-IT" dirty="0" err="1"/>
              <a:t>couverte</a:t>
            </a:r>
            <a:r>
              <a:rPr lang="it-IT" dirty="0"/>
              <a:t> par</a:t>
            </a:r>
            <a:r>
              <a:rPr lang="it-IT" dirty="0" smtClean="0"/>
              <a:t>:</a:t>
            </a:r>
          </a:p>
          <a:p>
            <a:pPr lvl="0"/>
            <a:endParaRPr lang="it-IT" dirty="0"/>
          </a:p>
          <a:p>
            <a:r>
              <a:rPr lang="it-IT" b="1" dirty="0" err="1" smtClean="0">
                <a:solidFill>
                  <a:srgbClr val="006600"/>
                </a:solidFill>
              </a:rPr>
              <a:t>Des</a:t>
            </a:r>
            <a:r>
              <a:rPr lang="it-IT" b="1" dirty="0" smtClean="0">
                <a:solidFill>
                  <a:srgbClr val="006600"/>
                </a:solidFill>
              </a:rPr>
              <a:t> </a:t>
            </a:r>
            <a:r>
              <a:rPr lang="it-IT" b="1" dirty="0" err="1" smtClean="0">
                <a:solidFill>
                  <a:srgbClr val="006600"/>
                </a:solidFill>
              </a:rPr>
              <a:t>forêts</a:t>
            </a:r>
            <a:r>
              <a:rPr lang="it-IT" b="1" dirty="0" smtClean="0">
                <a:solidFill>
                  <a:srgbClr val="006600"/>
                </a:solidFill>
              </a:rPr>
              <a:t> </a:t>
            </a:r>
            <a:r>
              <a:rPr lang="it-IT" b="1" dirty="0" err="1" smtClean="0">
                <a:solidFill>
                  <a:srgbClr val="006600"/>
                </a:solidFill>
              </a:rPr>
              <a:t>tropicales</a:t>
            </a:r>
            <a:endParaRPr lang="it-IT" b="1" dirty="0" smtClean="0">
              <a:solidFill>
                <a:srgbClr val="006600"/>
              </a:solidFill>
            </a:endParaRPr>
          </a:p>
          <a:p>
            <a:pPr lvl="0"/>
            <a:endParaRPr lang="it-IT" dirty="0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239392" y="3203773"/>
            <a:ext cx="4426920" cy="2091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b="1" dirty="0" err="1" smtClean="0">
                <a:solidFill>
                  <a:srgbClr val="006600"/>
                </a:solidFill>
              </a:rPr>
              <a:t>Des</a:t>
            </a:r>
            <a:r>
              <a:rPr lang="it-IT" b="1" dirty="0" smtClean="0">
                <a:solidFill>
                  <a:srgbClr val="006600"/>
                </a:solidFill>
              </a:rPr>
              <a:t> </a:t>
            </a:r>
            <a:r>
              <a:rPr lang="it-IT" b="1" dirty="0" err="1" smtClean="0">
                <a:solidFill>
                  <a:srgbClr val="006600"/>
                </a:solidFill>
              </a:rPr>
              <a:t>forêts</a:t>
            </a:r>
            <a:r>
              <a:rPr lang="it-IT" b="1" dirty="0" smtClean="0">
                <a:solidFill>
                  <a:srgbClr val="006600"/>
                </a:solidFill>
              </a:rPr>
              <a:t> </a:t>
            </a:r>
            <a:r>
              <a:rPr lang="it-IT" b="1" dirty="0" err="1" smtClean="0">
                <a:solidFill>
                  <a:srgbClr val="006600"/>
                </a:solidFill>
              </a:rPr>
              <a:t>pluviales</a:t>
            </a:r>
            <a:endParaRPr lang="it-IT" b="1" dirty="0">
              <a:solidFill>
                <a:srgbClr val="0066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352" y="3995861"/>
            <a:ext cx="3960000" cy="3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7824" y="4019762"/>
            <a:ext cx="3311999" cy="31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 sz="3200"/>
              <a:t>La Faune se compose de: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920" cy="2091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/>
              <a:t>crustacés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5152680" y="1769040"/>
            <a:ext cx="4426920" cy="2091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/>
              <a:t>Poissons tropicaux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3600000" y="4536000"/>
            <a:ext cx="4426920" cy="2091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/>
              <a:t>oiseaux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9040" y="2321280"/>
            <a:ext cx="2857320" cy="21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83040" y="2382480"/>
            <a:ext cx="2857320" cy="200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24000" y="5112000"/>
            <a:ext cx="316800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503999" y="20880"/>
            <a:ext cx="9071640" cy="196977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 smtClean="0"/>
              <a:t>L‘</a:t>
            </a:r>
            <a:r>
              <a:rPr lang="it-IT" sz="3200" dirty="0" smtClean="0">
                <a:solidFill>
                  <a:srgbClr val="000000"/>
                </a:solidFill>
              </a:rPr>
              <a:t>économie</a:t>
            </a:r>
            <a:r>
              <a:rPr lang="it-IT" sz="3200" dirty="0" smtClean="0"/>
              <a:t> </a:t>
            </a:r>
            <a:r>
              <a:rPr lang="it-IT" sz="3200" dirty="0"/>
              <a:t>se base </a:t>
            </a:r>
            <a:r>
              <a:rPr lang="it-IT" sz="3200" dirty="0" err="1"/>
              <a:t>sur</a:t>
            </a:r>
            <a:r>
              <a:rPr lang="it-IT" sz="3200" dirty="0"/>
              <a:t> la production de: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l"/>
            <a:r>
              <a:rPr lang="it-IT" dirty="0" err="1"/>
              <a:t>Bananes</a:t>
            </a:r>
            <a:r>
              <a:rPr lang="it-IT" dirty="0"/>
              <a:t>, qui </a:t>
            </a:r>
            <a:r>
              <a:rPr lang="it-IT" dirty="0" err="1"/>
              <a:t>sont</a:t>
            </a:r>
            <a:r>
              <a:rPr lang="it-IT" dirty="0"/>
              <a:t> le premier </a:t>
            </a:r>
            <a:r>
              <a:rPr lang="it-IT" dirty="0" err="1"/>
              <a:t>produit</a:t>
            </a:r>
            <a:r>
              <a:rPr lang="it-IT" dirty="0"/>
              <a:t> d'</a:t>
            </a:r>
            <a:r>
              <a:rPr lang="it-IT" dirty="0" err="1"/>
              <a:t>exportation</a:t>
            </a:r>
            <a:endParaRPr lang="it-IT" dirty="0"/>
          </a:p>
          <a:p>
            <a:pPr marL="0" lvl="0" indent="0" algn="l"/>
            <a:r>
              <a:rPr lang="it-IT" dirty="0" smtClean="0"/>
              <a:t>Rhum</a:t>
            </a:r>
            <a:endParaRPr lang="it-IT" dirty="0"/>
          </a:p>
          <a:p>
            <a:pPr marL="0" lvl="0" indent="0" algn="l"/>
            <a:r>
              <a:rPr lang="it-IT" dirty="0"/>
              <a:t>Canne à </a:t>
            </a:r>
            <a:r>
              <a:rPr lang="it-IT" dirty="0" err="1"/>
              <a:t>sucre</a:t>
            </a:r>
            <a:r>
              <a:rPr lang="it-IT" dirty="0"/>
              <a:t> (production </a:t>
            </a:r>
            <a:r>
              <a:rPr lang="it-IT" dirty="0" err="1"/>
              <a:t>annuelle</a:t>
            </a:r>
            <a:r>
              <a:rPr lang="it-IT" dirty="0"/>
              <a:t> 220000 </a:t>
            </a:r>
            <a:r>
              <a:rPr lang="it-IT" dirty="0" err="1"/>
              <a:t>tonnes</a:t>
            </a:r>
            <a:r>
              <a:rPr lang="it-IT" dirty="0"/>
              <a:t>)</a:t>
            </a:r>
          </a:p>
          <a:p>
            <a:pPr marL="0" lvl="0" indent="0" algn="l"/>
            <a:r>
              <a:rPr lang="it-IT" dirty="0" smtClean="0"/>
              <a:t>Ananas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23453"/>
            <a:ext cx="9071640" cy="1534302"/>
          </a:xfrm>
        </p:spPr>
        <p:txBody>
          <a:bodyPr/>
          <a:lstStyle/>
          <a:p>
            <a:r>
              <a:rPr lang="it-IT" sz="3200" dirty="0"/>
              <a:t>La capitale </a:t>
            </a:r>
            <a:r>
              <a:rPr lang="it-IT" sz="3200" dirty="0" err="1"/>
              <a:t>administrative</a:t>
            </a:r>
            <a:r>
              <a:rPr lang="it-IT" sz="3200" dirty="0"/>
              <a:t> est </a:t>
            </a:r>
            <a:r>
              <a:rPr lang="it-IT" sz="3200" b="1" dirty="0" smtClean="0">
                <a:solidFill>
                  <a:srgbClr val="006600"/>
                </a:solidFill>
              </a:rPr>
              <a:t>Fort-de-France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sz="3200" dirty="0" smtClean="0"/>
              <a:t>Elle se </a:t>
            </a:r>
            <a:r>
              <a:rPr lang="it-IT" sz="3200" dirty="0" err="1" smtClean="0"/>
              <a:t>trouve</a:t>
            </a:r>
            <a:r>
              <a:rPr lang="it-IT" sz="3200" dirty="0" smtClean="0"/>
              <a:t> </a:t>
            </a:r>
            <a:r>
              <a:rPr lang="it-IT" sz="3200" dirty="0" err="1" smtClean="0"/>
              <a:t>dans</a:t>
            </a:r>
            <a:r>
              <a:rPr lang="it-IT" sz="3200" dirty="0" smtClean="0"/>
              <a:t> le centre-</a:t>
            </a:r>
            <a:r>
              <a:rPr lang="it-IT" sz="3200" dirty="0" err="1" smtClean="0"/>
              <a:t>ouest</a:t>
            </a:r>
            <a:r>
              <a:rPr lang="it-IT" sz="3200" dirty="0" smtClean="0"/>
              <a:t> de l’</a:t>
            </a:r>
            <a:r>
              <a:rPr lang="it-IT" sz="3200" dirty="0" err="1" smtClean="0"/>
              <a:t>île</a:t>
            </a:r>
            <a:endParaRPr lang="it-IT" sz="32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3200" dirty="0" smtClean="0"/>
              <a:t>C'est la ville la plus </a:t>
            </a:r>
            <a:r>
              <a:rPr lang="fr-FR" sz="3200" dirty="0" smtClean="0"/>
              <a:t>peuplée </a:t>
            </a:r>
            <a:r>
              <a:rPr lang="fr-FR" sz="3200" dirty="0" smtClean="0"/>
              <a:t>(85 667 habitants)</a:t>
            </a:r>
          </a:p>
          <a:p>
            <a:r>
              <a:rPr lang="fr-FR" sz="3200" dirty="0" smtClean="0"/>
              <a:t>Ses habitants sont appelés les </a:t>
            </a:r>
            <a:r>
              <a:rPr lang="fr-FR" sz="3200" i="1" dirty="0" err="1" smtClean="0"/>
              <a:t>Foyalais</a:t>
            </a:r>
            <a:endParaRPr lang="fr-FR" sz="3200" i="1" dirty="0" smtClean="0"/>
          </a:p>
          <a:p>
            <a:endParaRPr lang="fr-FR" dirty="0" smtClean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18" y="3494085"/>
            <a:ext cx="308882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8224" y="4499917"/>
            <a:ext cx="554813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020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718" y="565127"/>
            <a:ext cx="9071640" cy="1262160"/>
          </a:xfrm>
        </p:spPr>
        <p:txBody>
          <a:bodyPr/>
          <a:lstStyle/>
          <a:p>
            <a:pPr marL="432000" lvl="0" indent="-324000">
              <a:spcAft>
                <a:spcPts val="1417"/>
              </a:spcAft>
              <a:buNone/>
            </a:pPr>
            <a:r>
              <a:rPr lang="fr-FR" sz="3200" dirty="0" smtClean="0"/>
              <a:t>Fort-de-France est </a:t>
            </a:r>
            <a:r>
              <a:rPr lang="fr-FR" sz="3200" dirty="0"/>
              <a:t>le siège de </a:t>
            </a:r>
            <a:r>
              <a:rPr lang="fr-FR" sz="3200" dirty="0" smtClean="0"/>
              <a:t>l'aéroport </a:t>
            </a:r>
            <a:r>
              <a:rPr lang="fr-FR" sz="3200" dirty="0"/>
              <a:t>international</a:t>
            </a:r>
            <a:br>
              <a:rPr lang="fr-FR" sz="3200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it-IT" sz="3200" dirty="0" smtClean="0"/>
              <a:t>On </a:t>
            </a:r>
            <a:r>
              <a:rPr lang="it-IT" sz="3200" dirty="0" smtClean="0"/>
              <a:t>y </a:t>
            </a:r>
            <a:r>
              <a:rPr lang="it-IT" sz="3200" dirty="0" err="1" smtClean="0"/>
              <a:t>trouve</a:t>
            </a:r>
            <a:r>
              <a:rPr lang="it-IT" sz="3200" dirty="0" smtClean="0"/>
              <a:t> </a:t>
            </a:r>
            <a:r>
              <a:rPr lang="it-IT" sz="3200" dirty="0" err="1" smtClean="0"/>
              <a:t>plusieurs</a:t>
            </a:r>
            <a:r>
              <a:rPr lang="it-IT" sz="3200" dirty="0" smtClean="0"/>
              <a:t> </a:t>
            </a:r>
            <a:r>
              <a:rPr lang="it-IT" sz="3200" dirty="0" err="1" smtClean="0"/>
              <a:t>musées</a:t>
            </a:r>
            <a:endParaRPr lang="it-IT" sz="3200" dirty="0" smtClean="0"/>
          </a:p>
          <a:p>
            <a:pPr lvl="0"/>
            <a:endParaRPr lang="it-IT" sz="3200" dirty="0"/>
          </a:p>
          <a:p>
            <a:pPr lvl="0"/>
            <a:endParaRPr lang="it-IT" sz="3200" dirty="0" smtClean="0"/>
          </a:p>
          <a:p>
            <a:pPr lvl="0"/>
            <a:endParaRPr lang="it-IT" sz="3200" dirty="0"/>
          </a:p>
          <a:p>
            <a:pPr lvl="0"/>
            <a:endParaRPr lang="it-IT" sz="3200" dirty="0" smtClean="0"/>
          </a:p>
          <a:p>
            <a:pPr marL="108000" lvl="0" indent="0">
              <a:buNone/>
            </a:pPr>
            <a:r>
              <a:rPr lang="it-IT" sz="2000" dirty="0" smtClean="0"/>
              <a:t>(</a:t>
            </a:r>
            <a:r>
              <a:rPr lang="fr-FR" sz="2000" dirty="0"/>
              <a:t>Musée </a:t>
            </a:r>
            <a:r>
              <a:rPr lang="fr-FR" sz="2000" dirty="0" smtClean="0"/>
              <a:t>d'Archéologie </a:t>
            </a:r>
            <a:r>
              <a:rPr lang="fr-FR" sz="2000" dirty="0"/>
              <a:t>et de Préhistoire de la </a:t>
            </a:r>
            <a:r>
              <a:rPr lang="fr-FR" sz="2000" dirty="0" smtClean="0"/>
              <a:t>Martinique)</a:t>
            </a:r>
            <a:endParaRPr lang="it-IT" sz="2000" dirty="0"/>
          </a:p>
          <a:p>
            <a:endParaRPr lang="fr-FR" dirty="0" smtClean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3200" dirty="0" smtClean="0"/>
              <a:t>Son port est le premier </a:t>
            </a:r>
            <a:r>
              <a:rPr lang="fr-FR" sz="3200" dirty="0" smtClean="0"/>
              <a:t>port de </a:t>
            </a:r>
            <a:r>
              <a:rPr lang="fr-FR" sz="3200" dirty="0" smtClean="0"/>
              <a:t>croisière français</a:t>
            </a:r>
            <a:endParaRPr lang="it-IT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2" y="3565523"/>
            <a:ext cx="3980728" cy="298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24" y="2987749"/>
            <a:ext cx="3672408" cy="25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059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254</Words>
  <Application>Microsoft Office PowerPoint</Application>
  <PresentationFormat>Personalizzato</PresentationFormat>
  <Paragraphs>40</Paragraphs>
  <Slides>11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Predefinito</vt:lpstr>
      <vt:lpstr>LA MARTINIQUE</vt:lpstr>
      <vt:lpstr>Diapositiva 2</vt:lpstr>
      <vt:lpstr>Diapositiva 3</vt:lpstr>
      <vt:lpstr>Diapositiva 4</vt:lpstr>
      <vt:lpstr>Diapositiva 5</vt:lpstr>
      <vt:lpstr>La Faune se compose de:</vt:lpstr>
      <vt:lpstr>   L‘économie se base sur la production de:</vt:lpstr>
      <vt:lpstr>La capitale administrative est Fort-de-France</vt:lpstr>
      <vt:lpstr>Fort-de-France est le siège de l'aéroport international </vt:lpstr>
      <vt:lpstr>  Un plat typique de la Martinique c'est les  pâtes en pot</vt:lpstr>
      <vt:lpstr>Les boissons typiques sont: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MARTINIQUE</dc:title>
  <dc:creator>Matteo</dc:creator>
  <cp:lastModifiedBy>CapoFantasma97</cp:lastModifiedBy>
  <cp:revision>9</cp:revision>
  <dcterms:created xsi:type="dcterms:W3CDTF">2015-11-20T09:35:19Z</dcterms:created>
  <dcterms:modified xsi:type="dcterms:W3CDTF">2015-12-11T20:30:59Z</dcterms:modified>
</cp:coreProperties>
</file>