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0" r:id="rId9"/>
    <p:sldId id="265" r:id="rId10"/>
    <p:sldId id="268" r:id="rId11"/>
    <p:sldId id="270" r:id="rId12"/>
    <p:sldId id="271" r:id="rId13"/>
    <p:sldId id="272" r:id="rId14"/>
    <p:sldId id="274" r:id="rId15"/>
    <p:sldId id="275" r:id="rId16"/>
    <p:sldId id="278" r:id="rId17"/>
    <p:sldId id="277" r:id="rId18"/>
    <p:sldId id="279" r:id="rId19"/>
    <p:sldId id="280" r:id="rId20"/>
    <p:sldId id="281" r:id="rId21"/>
    <p:sldId id="282" r:id="rId22"/>
    <p:sldId id="266" r:id="rId23"/>
    <p:sldId id="285" r:id="rId24"/>
    <p:sldId id="267" r:id="rId25"/>
    <p:sldId id="269" r:id="rId26"/>
    <p:sldId id="287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50DDD-DCFF-3249-ACFC-0CFFF455E24C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0D0CE-3BAD-9443-BE3D-BC5C8FF83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7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6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5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5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0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5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8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6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AC3D2-E975-A045-A620-A7411FB8257D}" type="datetimeFigureOut">
              <a:rPr lang="en-US" smtClean="0"/>
              <a:t>21/10/19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99182-F521-5D40-A095-2CB0B1EC1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bc.co.uk/academy/en/collections/youngreporter" TargetMode="External"/><Relationship Id="rId3" Type="http://schemas.openxmlformats.org/officeDocument/2006/relationships/hyperlink" Target="https://www.youtube.com/watch?v=ypZG5NrhArQ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8683"/>
            <a:ext cx="7772400" cy="2271768"/>
          </a:xfrm>
        </p:spPr>
        <p:txBody>
          <a:bodyPr/>
          <a:lstStyle/>
          <a:p>
            <a:r>
              <a:rPr lang="ta-IN" b="1" dirty="0" smtClean="0"/>
              <a:t>Media Literacy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3519"/>
            <a:ext cx="6400800" cy="2405281"/>
          </a:xfrm>
        </p:spPr>
        <p:txBody>
          <a:bodyPr/>
          <a:lstStyle/>
          <a:p>
            <a:r>
              <a:rPr lang="en-US" dirty="0" smtClean="0"/>
              <a:t>alphabet for the 21st century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52271" y="6090774"/>
            <a:ext cx="666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dirty="0" smtClean="0"/>
              <a:t>Ana Dokler, editor in chief of website medijskapismenost.hr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265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ortal-naslovn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4" r="-26534"/>
          <a:stretch>
            <a:fillRect/>
          </a:stretch>
        </p:blipFill>
        <p:spPr bwMode="auto">
          <a:xfrm>
            <a:off x="-1070058" y="295911"/>
            <a:ext cx="11253250" cy="618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438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a-IN" dirty="0" smtClean="0"/>
              <a:t>The goals of portal medijskapismenost.hr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empower parents and teachers in teaching children and young people how to critically consume media content, or how to analyze, evaluate and critically reflect on media messages </a:t>
            </a:r>
            <a:endParaRPr lang="ta-IN" dirty="0" smtClean="0"/>
          </a:p>
          <a:p>
            <a:r>
              <a:rPr lang="en-US" dirty="0" smtClean="0"/>
              <a:t>encourage conversations about the media and the safe use of technology</a:t>
            </a:r>
            <a:endParaRPr lang="ta-IN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4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Content of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a-IN" dirty="0"/>
              <a:t>e</a:t>
            </a:r>
            <a:r>
              <a:rPr lang="en-US" dirty="0" err="1" smtClean="0"/>
              <a:t>xamples</a:t>
            </a:r>
            <a:r>
              <a:rPr lang="ta-IN" dirty="0" smtClean="0"/>
              <a:t> of </a:t>
            </a:r>
            <a:r>
              <a:rPr lang="en-US" dirty="0" smtClean="0"/>
              <a:t>good</a:t>
            </a:r>
            <a:r>
              <a:rPr lang="ta-IN" dirty="0" smtClean="0"/>
              <a:t> </a:t>
            </a:r>
            <a:r>
              <a:rPr lang="en-US" dirty="0" smtClean="0"/>
              <a:t>practice </a:t>
            </a:r>
            <a:r>
              <a:rPr lang="en-US" dirty="0" smtClean="0"/>
              <a:t>from Croatian schools, kindergartens and </a:t>
            </a:r>
            <a:r>
              <a:rPr lang="ta-IN" dirty="0" smtClean="0"/>
              <a:t>NGOs</a:t>
            </a:r>
          </a:p>
          <a:p>
            <a:r>
              <a:rPr lang="en-US" dirty="0" smtClean="0"/>
              <a:t>research findings on the impact of media on children and young people</a:t>
            </a:r>
            <a:endParaRPr lang="ta-IN" dirty="0"/>
          </a:p>
          <a:p>
            <a:r>
              <a:rPr lang="en-US" dirty="0" smtClean="0"/>
              <a:t>recommendations for parents</a:t>
            </a:r>
            <a:endParaRPr lang="ta-IN" dirty="0" smtClean="0"/>
          </a:p>
          <a:p>
            <a:r>
              <a:rPr lang="en-US" dirty="0" smtClean="0"/>
              <a:t>teaching and other materials suitable for teaching children about various aspects of media literacy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06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zual-med-pismenost-saj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 bwMode="auto">
          <a:xfrm>
            <a:off x="-705533" y="517364"/>
            <a:ext cx="10519234" cy="578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297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Media Literacy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organizers: Agency</a:t>
            </a:r>
            <a:r>
              <a:rPr lang="ta-IN" dirty="0" smtClean="0"/>
              <a:t> for </a:t>
            </a:r>
            <a:r>
              <a:rPr lang="en-US" dirty="0" smtClean="0"/>
              <a:t>Electronic Media and UNICEF Office for Croatia, in cooperation with numerous partners and under the auspices of by the Ministry of Culture and the Ministry of Science and Education</a:t>
            </a:r>
            <a:endParaRPr lang="ta-IN" dirty="0" smtClean="0"/>
          </a:p>
          <a:p>
            <a:r>
              <a:rPr lang="ta-IN" dirty="0" smtClean="0"/>
              <a:t>o</a:t>
            </a:r>
            <a:r>
              <a:rPr lang="en-US" dirty="0" err="1" smtClean="0"/>
              <a:t>bjective</a:t>
            </a:r>
            <a:r>
              <a:rPr lang="en-US" dirty="0" smtClean="0"/>
              <a:t>: </a:t>
            </a:r>
            <a:r>
              <a:rPr lang="ta-IN" dirty="0" smtClean="0"/>
              <a:t>enable</a:t>
            </a:r>
            <a:r>
              <a:rPr lang="en-US" dirty="0" smtClean="0"/>
              <a:t> learning on media literacy to as many children and adults as possible in Croatia</a:t>
            </a:r>
            <a:endParaRPr lang="ta-IN" dirty="0" smtClean="0"/>
          </a:p>
          <a:p>
            <a:r>
              <a:rPr lang="en-US" dirty="0" smtClean="0"/>
              <a:t>a platform for various activities and events aimed at promoting media literacy, organized by various stakeholders</a:t>
            </a:r>
            <a:endParaRPr lang="ta-IN" dirty="0" smtClean="0"/>
          </a:p>
          <a:p>
            <a:r>
              <a:rPr lang="en-US" dirty="0" smtClean="0"/>
              <a:t>support for educators and teachers by developing educational materials for media education</a:t>
            </a:r>
            <a:endParaRPr lang="ta-IN" dirty="0" smtClean="0"/>
          </a:p>
          <a:p>
            <a:r>
              <a:rPr lang="en-US" dirty="0" smtClean="0"/>
              <a:t>1st time</a:t>
            </a:r>
            <a:r>
              <a:rPr lang="ta-IN" dirty="0" smtClean="0"/>
              <a:t> </a:t>
            </a:r>
            <a:r>
              <a:rPr lang="en-US" dirty="0" smtClean="0"/>
              <a:t>in April 2018, 2nd time in April 2019</a:t>
            </a:r>
          </a:p>
        </p:txBody>
      </p:sp>
    </p:spTree>
    <p:extLst>
      <p:ext uri="{BB962C8B-B14F-4D97-AF65-F5344CB8AC3E}">
        <p14:creationId xmlns:p14="http://schemas.microsoft.com/office/powerpoint/2010/main" val="153694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Dani-medijske-pismenosti-2019-rezulta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" y="474529"/>
            <a:ext cx="8960819" cy="596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6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Worskops and lectures</a:t>
            </a:r>
            <a:endParaRPr lang="en-US" dirty="0"/>
          </a:p>
        </p:txBody>
      </p:sp>
      <p:pic>
        <p:nvPicPr>
          <p:cNvPr id="4" name="Content Placeholder 3" descr="workshops-lectur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r="9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7023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“Children meet the media”</a:t>
            </a:r>
            <a:endParaRPr lang="en-US" dirty="0"/>
          </a:p>
        </p:txBody>
      </p:sp>
      <p:pic>
        <p:nvPicPr>
          <p:cNvPr id="4" name="Content Placeholder 3" descr="children-meet-the-med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r="9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44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Publications</a:t>
            </a:r>
            <a:endParaRPr lang="en-US" dirty="0"/>
          </a:p>
        </p:txBody>
      </p:sp>
      <p:pic>
        <p:nvPicPr>
          <p:cNvPr id="4" name="Picture 1" descr="knjiž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57" r="-71357"/>
          <a:stretch>
            <a:fillRect/>
          </a:stretch>
        </p:blipFill>
        <p:spPr bwMode="auto">
          <a:xfrm>
            <a:off x="-2131181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likovn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567" y="1854200"/>
            <a:ext cx="5314195" cy="384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5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Educational materials</a:t>
            </a:r>
            <a:endParaRPr lang="en-US" dirty="0"/>
          </a:p>
        </p:txBody>
      </p:sp>
      <p:pic>
        <p:nvPicPr>
          <p:cNvPr id="4" name="Picture 7" descr="materijali-vrtić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04" r="-78304"/>
          <a:stretch>
            <a:fillRect/>
          </a:stretch>
        </p:blipFill>
        <p:spPr bwMode="auto">
          <a:xfrm>
            <a:off x="-1444789" y="1094596"/>
            <a:ext cx="5278933" cy="290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terijali-1.-4.oš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08" y="1300056"/>
            <a:ext cx="2054798" cy="26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aterijali-5.-8.oš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35" y="1094596"/>
            <a:ext cx="2148464" cy="291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aterijali-srednja-ško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51" y="1094596"/>
            <a:ext cx="2138658" cy="291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judsko-dostojanstvo-vrijeđanje-sramoćenje-govor-mržnj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51" y="3960308"/>
            <a:ext cx="1981358" cy="2835818"/>
          </a:xfrm>
          <a:prstGeom prst="rect">
            <a:avLst/>
          </a:prstGeom>
        </p:spPr>
      </p:pic>
      <p:pic>
        <p:nvPicPr>
          <p:cNvPr id="10" name="Picture 9" descr="radionica-oglas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4" y="4013944"/>
            <a:ext cx="1910573" cy="2732517"/>
          </a:xfrm>
          <a:prstGeom prst="rect">
            <a:avLst/>
          </a:prstGeom>
        </p:spPr>
      </p:pic>
      <p:pic>
        <p:nvPicPr>
          <p:cNvPr id="11" name="Picture 10" descr="poštivanje-sebe-i-drugih-u-virtualnom-svijetu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44" y="3994381"/>
            <a:ext cx="1954255" cy="2805170"/>
          </a:xfrm>
          <a:prstGeom prst="rect">
            <a:avLst/>
          </a:prstGeom>
        </p:spPr>
      </p:pic>
      <p:pic>
        <p:nvPicPr>
          <p:cNvPr id="13" name="Picture 12" descr="prikriveno-ogkašavanj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04" y="3994381"/>
            <a:ext cx="1964702" cy="28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9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Media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given that the media is embedded in all aspects of human life today, it is considered one of the key skills in the 21st century</a:t>
            </a:r>
            <a:endParaRPr lang="ta-IN" dirty="0" smtClean="0"/>
          </a:p>
          <a:p>
            <a:r>
              <a:rPr lang="en-US" dirty="0" smtClean="0"/>
              <a:t>it needs to be developed in children from the moment they start using the media</a:t>
            </a:r>
            <a:endParaRPr lang="ta-IN" dirty="0"/>
          </a:p>
          <a:p>
            <a:r>
              <a:rPr lang="en-US" dirty="0" smtClean="0"/>
              <a:t>the subject of lifelong learning, as the media is constantly evolving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10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a-IN" dirty="0" smtClean="0"/>
              <a:t>Materials for parents meetings</a:t>
            </a:r>
            <a:endParaRPr lang="en-US" dirty="0"/>
          </a:p>
        </p:txBody>
      </p:sp>
      <p:pic>
        <p:nvPicPr>
          <p:cNvPr id="4" name="Content Placeholder 3" descr="roditeljski-sastanak-vrtić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13" r="-79813"/>
          <a:stretch>
            <a:fillRect/>
          </a:stretch>
        </p:blipFill>
        <p:spPr>
          <a:xfrm>
            <a:off x="-1519586" y="1959431"/>
            <a:ext cx="6597861" cy="3628569"/>
          </a:xfrm>
        </p:spPr>
      </p:pic>
      <p:pic>
        <p:nvPicPr>
          <p:cNvPr id="5" name="Picture 4" descr="roditeljski-1-4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43" y="1959431"/>
            <a:ext cx="2576499" cy="3628569"/>
          </a:xfrm>
          <a:prstGeom prst="rect">
            <a:avLst/>
          </a:prstGeom>
        </p:spPr>
      </p:pic>
      <p:pic>
        <p:nvPicPr>
          <p:cNvPr id="6" name="Picture 5" descr="roditeljski-5-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47" y="1959431"/>
            <a:ext cx="2573537" cy="36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2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Translated materials</a:t>
            </a:r>
            <a:endParaRPr lang="en-US" dirty="0"/>
          </a:p>
        </p:txBody>
      </p:sp>
      <p:pic>
        <p:nvPicPr>
          <p:cNvPr id="4" name="Content Placeholder 4" descr="djeca i vrijeme pred ekran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32" r="-40632"/>
          <a:stretch>
            <a:fillRect/>
          </a:stretch>
        </p:blipFill>
        <p:spPr>
          <a:xfrm>
            <a:off x="3934291" y="3095363"/>
            <a:ext cx="6241041" cy="3432332"/>
          </a:xfrm>
        </p:spPr>
      </p:pic>
      <p:pic>
        <p:nvPicPr>
          <p:cNvPr id="5" name="Content Placeholder 4" descr="medijska-pismenost-fake-or-fa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98" r="-30498"/>
          <a:stretch>
            <a:fillRect/>
          </a:stretch>
        </p:blipFill>
        <p:spPr>
          <a:xfrm>
            <a:off x="-1124857" y="1600201"/>
            <a:ext cx="7767260" cy="32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98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Critical Media </a:t>
            </a:r>
            <a:r>
              <a:rPr lang="ta-IN" dirty="0"/>
              <a:t>L</a:t>
            </a:r>
            <a:r>
              <a:rPr lang="ta-IN" dirty="0" smtClean="0"/>
              <a:t>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critical thinking is one of the key skills in </a:t>
            </a:r>
            <a:r>
              <a:rPr lang="ta-IN" dirty="0" smtClean="0"/>
              <a:t>M</a:t>
            </a:r>
            <a:r>
              <a:rPr lang="en-US" dirty="0" err="1" smtClean="0"/>
              <a:t>edia</a:t>
            </a:r>
            <a:r>
              <a:rPr lang="en-US" dirty="0" smtClean="0"/>
              <a:t> </a:t>
            </a:r>
            <a:r>
              <a:rPr lang="ta-IN" dirty="0" smtClean="0"/>
              <a:t>L</a:t>
            </a:r>
            <a:r>
              <a:rPr lang="en-US" dirty="0" err="1" smtClean="0"/>
              <a:t>iteracy</a:t>
            </a:r>
            <a:r>
              <a:rPr lang="ta-IN" dirty="0" smtClean="0"/>
              <a:t> - </a:t>
            </a:r>
            <a:r>
              <a:rPr lang="en-US" dirty="0" smtClean="0"/>
              <a:t>analysis and evaluation skills necessary for interpreting and understanding media content</a:t>
            </a:r>
            <a:endParaRPr lang="ta-IN" dirty="0"/>
          </a:p>
          <a:p>
            <a:r>
              <a:rPr lang="en-US" dirty="0" smtClean="0"/>
              <a:t>necessary for informed decision making and active citizenship</a:t>
            </a:r>
            <a:endParaRPr lang="ta-IN" dirty="0" smtClean="0"/>
          </a:p>
          <a:p>
            <a:r>
              <a:rPr lang="ta-IN" dirty="0" smtClean="0"/>
              <a:t>it’s</a:t>
            </a:r>
            <a:r>
              <a:rPr lang="en-US" dirty="0" smtClean="0"/>
              <a:t> not the same as criticizing</a:t>
            </a:r>
            <a:r>
              <a:rPr lang="ta-IN" dirty="0" smtClean="0"/>
              <a:t>, it’s about asking the right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73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Questions for analysis</a:t>
            </a:r>
            <a:endParaRPr lang="en-US" dirty="0"/>
          </a:p>
        </p:txBody>
      </p:sp>
      <p:pic>
        <p:nvPicPr>
          <p:cNvPr id="4" name="Content Placeholder 3" descr="smartpho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46" r="-3864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198416" y="6278906"/>
            <a:ext cx="345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i="1" dirty="0" smtClean="0"/>
              <a:t>Media Education Lab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58129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KE≠FACT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061437"/>
            <a:ext cx="804545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67118" y="6296253"/>
            <a:ext cx="765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i="1" dirty="0" smtClean="0"/>
              <a:t>Fake or Fact: Uvođenje kritičkog vrednovanja izvora u učionice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363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media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a-IN" dirty="0" smtClean="0"/>
              <a:t>“M</a:t>
            </a:r>
            <a:r>
              <a:rPr lang="en-US" dirty="0" err="1" smtClean="0"/>
              <a:t>edia</a:t>
            </a:r>
            <a:r>
              <a:rPr lang="en-US" dirty="0" smtClean="0"/>
              <a:t> literate persons should</a:t>
            </a:r>
            <a:r>
              <a:rPr lang="ta-IN" dirty="0" smtClean="0"/>
              <a:t> </a:t>
            </a:r>
            <a:r>
              <a:rPr lang="en-US" dirty="0" smtClean="0"/>
              <a:t>be able to use the media creatively to express and communicate ideas, information and opinions</a:t>
            </a:r>
            <a:r>
              <a:rPr lang="ta-IN" dirty="0" smtClean="0"/>
              <a:t>”-  </a:t>
            </a:r>
            <a:r>
              <a:rPr lang="ta-IN" sz="2400" dirty="0" smtClean="0"/>
              <a:t>The </a:t>
            </a:r>
            <a:r>
              <a:rPr lang="en-US" sz="2400" dirty="0" smtClean="0"/>
              <a:t>European Charter </a:t>
            </a:r>
            <a:r>
              <a:rPr lang="ta-IN" sz="2400" dirty="0" smtClean="0"/>
              <a:t>for</a:t>
            </a:r>
            <a:r>
              <a:rPr lang="en-US" sz="2400" dirty="0" smtClean="0"/>
              <a:t> Media Literacy</a:t>
            </a:r>
            <a:r>
              <a:rPr lang="ta-IN" sz="2400" dirty="0" smtClean="0"/>
              <a:t> </a:t>
            </a:r>
          </a:p>
          <a:p>
            <a:r>
              <a:rPr lang="en-US" dirty="0" smtClean="0"/>
              <a:t>“Learning how to create content helps a person analyze the content created by others.” </a:t>
            </a:r>
            <a:r>
              <a:rPr lang="ta-IN" dirty="0" smtClean="0"/>
              <a:t>- </a:t>
            </a:r>
            <a:r>
              <a:rPr lang="en-US" sz="2400" dirty="0" smtClean="0"/>
              <a:t>Sonia </a:t>
            </a:r>
            <a:r>
              <a:rPr lang="en-US" sz="2400" dirty="0" err="1" smtClean="0"/>
              <a:t>Livigstone</a:t>
            </a:r>
            <a:endParaRPr lang="ta-IN" sz="2400" dirty="0" smtClean="0"/>
          </a:p>
          <a:p>
            <a:r>
              <a:rPr lang="en-US" sz="3100" dirty="0" smtClean="0"/>
              <a:t>important for active citizenship, participation in society</a:t>
            </a:r>
            <a:endParaRPr lang="ta-IN" sz="3100" dirty="0" smtClean="0"/>
          </a:p>
          <a:p>
            <a:r>
              <a:rPr lang="en-US" dirty="0" smtClean="0"/>
              <a:t>classroom assignments, project</a:t>
            </a:r>
            <a:r>
              <a:rPr lang="ta-IN" dirty="0" smtClean="0"/>
              <a:t>s</a:t>
            </a:r>
            <a:r>
              <a:rPr lang="en-US" dirty="0" smtClean="0"/>
              <a:t>, homework: short film, photography, advertisement, poster, leaflet, film </a:t>
            </a:r>
            <a:r>
              <a:rPr lang="en-US" dirty="0" err="1" smtClean="0"/>
              <a:t>critici</a:t>
            </a:r>
            <a:r>
              <a:rPr lang="ta-IN" dirty="0" smtClean="0"/>
              <a:t>s</a:t>
            </a:r>
            <a:r>
              <a:rPr lang="en-US" dirty="0" smtClean="0"/>
              <a:t>…</a:t>
            </a:r>
            <a:endParaRPr lang="ta-IN" dirty="0" smtClean="0"/>
          </a:p>
          <a:p>
            <a:r>
              <a:rPr lang="en-US" dirty="0" smtClean="0"/>
              <a:t>extracurricular activities: media, photography, film, radio, </a:t>
            </a:r>
            <a:r>
              <a:rPr lang="ta-IN" dirty="0" smtClean="0"/>
              <a:t>journalism </a:t>
            </a:r>
            <a:r>
              <a:rPr lang="en-US" dirty="0" smtClean="0"/>
              <a:t>groups…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0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66" y="274638"/>
            <a:ext cx="8334034" cy="1143000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Inspiration: BBC Young Reporters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a-IN" sz="3400" dirty="0"/>
              <a:t>c</a:t>
            </a:r>
            <a:r>
              <a:rPr lang="en-US" sz="3400" dirty="0" err="1" smtClean="0"/>
              <a:t>ompetition</a:t>
            </a:r>
            <a:r>
              <a:rPr lang="en-US" sz="3400" dirty="0" smtClean="0"/>
              <a:t> for young people from 11 to 18 years</a:t>
            </a:r>
            <a:endParaRPr lang="ta-IN" sz="3400" dirty="0"/>
          </a:p>
          <a:p>
            <a:r>
              <a:rPr lang="ta-IN" sz="3400" dirty="0" smtClean="0"/>
              <a:t>o</a:t>
            </a:r>
            <a:r>
              <a:rPr lang="en-US" sz="3400" dirty="0" err="1" smtClean="0"/>
              <a:t>pportunity</a:t>
            </a:r>
            <a:r>
              <a:rPr lang="en-US" sz="3400" dirty="0" smtClean="0"/>
              <a:t> to tell their story via TV, radio, internet and social </a:t>
            </a:r>
            <a:r>
              <a:rPr lang="ta-IN" sz="3400" dirty="0" smtClean="0"/>
              <a:t>media </a:t>
            </a:r>
            <a:r>
              <a:rPr lang="en-US" sz="3400" dirty="0" smtClean="0"/>
              <a:t>with the help of BBC journalists and producers</a:t>
            </a:r>
            <a:endParaRPr lang="ta-IN" sz="3400" dirty="0"/>
          </a:p>
          <a:p>
            <a:r>
              <a:rPr lang="ta-IN" sz="3400" dirty="0" smtClean="0"/>
              <a:t>t</a:t>
            </a:r>
            <a:r>
              <a:rPr lang="en-US" sz="3400" dirty="0" err="1" smtClean="0"/>
              <a:t>opics</a:t>
            </a:r>
            <a:r>
              <a:rPr lang="en-US" sz="3400" dirty="0" smtClean="0"/>
              <a:t>: "My Life" and "Our World”</a:t>
            </a:r>
            <a:endParaRPr lang="ta-IN" sz="3400" dirty="0" smtClean="0"/>
          </a:p>
          <a:p>
            <a:r>
              <a:rPr lang="ta-IN" sz="3400" dirty="0"/>
              <a:t>t</a:t>
            </a:r>
            <a:r>
              <a:rPr lang="en-US" sz="3400" dirty="0" smtClean="0"/>
              <a:t>he best stories are published on BBC channels</a:t>
            </a:r>
            <a:endParaRPr lang="ta-IN" sz="3400" dirty="0" smtClean="0"/>
          </a:p>
          <a:p>
            <a:r>
              <a:rPr lang="ta-IN" sz="3400" dirty="0"/>
              <a:t>r</a:t>
            </a:r>
            <a:r>
              <a:rPr lang="en-US" sz="3400" dirty="0" err="1" smtClean="0"/>
              <a:t>esources</a:t>
            </a:r>
            <a:r>
              <a:rPr lang="en-US" sz="3400" dirty="0" smtClean="0"/>
              <a:t> (videos) for learning about media literacy, information verification and media creation: </a:t>
            </a:r>
            <a:r>
              <a:rPr lang="en-US" sz="3400" dirty="0" smtClean="0">
                <a:hlinkClick r:id="rId2"/>
              </a:rPr>
              <a:t>https://www.bbc.co.uk/academy/en/collections/youngreporter</a:t>
            </a:r>
            <a:r>
              <a:rPr lang="ta-IN" sz="3400" dirty="0" smtClean="0"/>
              <a:t> </a:t>
            </a:r>
          </a:p>
          <a:p>
            <a:r>
              <a:rPr lang="ta-IN" sz="3400" dirty="0"/>
              <a:t>l</a:t>
            </a:r>
            <a:r>
              <a:rPr lang="ta-IN" sz="3400" dirty="0" smtClean="0"/>
              <a:t>esson on writing news: </a:t>
            </a:r>
            <a:r>
              <a:rPr lang="en-US" sz="3400" dirty="0" smtClean="0">
                <a:hlinkClick r:id="rId3"/>
              </a:rPr>
              <a:t>https://www.youtube.com/watch?v=ypZG5NrhArQ</a:t>
            </a:r>
            <a:endParaRPr lang="ta-IN" sz="3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9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lligraphy-2658504_6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4" r="-10374"/>
          <a:stretch>
            <a:fillRect/>
          </a:stretch>
        </p:blipFill>
        <p:spPr>
          <a:xfrm>
            <a:off x="457200" y="104756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1059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</a:t>
            </a:r>
            <a:r>
              <a:rPr lang="ta-IN" dirty="0" smtClean="0"/>
              <a:t>M</a:t>
            </a:r>
            <a:r>
              <a:rPr lang="en-US" dirty="0" err="1" smtClean="0"/>
              <a:t>edia</a:t>
            </a:r>
            <a:r>
              <a:rPr lang="en-US" dirty="0" smtClean="0"/>
              <a:t> </a:t>
            </a:r>
            <a:r>
              <a:rPr lang="ta-IN" dirty="0" smtClean="0"/>
              <a:t>L</a:t>
            </a:r>
            <a:r>
              <a:rPr lang="en-US" dirty="0" err="1" smtClean="0"/>
              <a:t>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ability to understand,</a:t>
            </a:r>
            <a:endParaRPr lang="ta-IN" dirty="0" smtClean="0"/>
          </a:p>
          <a:p>
            <a:r>
              <a:rPr lang="en-US" dirty="0" smtClean="0"/>
              <a:t> analyze, </a:t>
            </a:r>
            <a:endParaRPr lang="ta-IN" dirty="0" smtClean="0"/>
          </a:p>
          <a:p>
            <a:r>
              <a:rPr lang="en-US" dirty="0" smtClean="0"/>
              <a:t>evaluate </a:t>
            </a:r>
            <a:endParaRPr lang="ta-IN" dirty="0" smtClean="0"/>
          </a:p>
          <a:p>
            <a:r>
              <a:rPr lang="en-US" dirty="0" smtClean="0"/>
              <a:t>and create media messages in a wide variety of forms</a:t>
            </a:r>
            <a:r>
              <a:rPr lang="ta-IN" dirty="0"/>
              <a:t> </a:t>
            </a:r>
            <a:endParaRPr lang="ta-IN" dirty="0" smtClean="0"/>
          </a:p>
          <a:p>
            <a:pPr marL="0" indent="0">
              <a:buNone/>
            </a:pPr>
            <a:r>
              <a:rPr lang="en-US" sz="2000" i="1" dirty="0" err="1" smtClean="0"/>
              <a:t>Aufderheide</a:t>
            </a:r>
            <a:r>
              <a:rPr lang="ta-IN" sz="2000" i="1" dirty="0" smtClean="0"/>
              <a:t>, </a:t>
            </a:r>
            <a:r>
              <a:rPr lang="en-US" sz="2000" i="1" dirty="0" smtClean="0"/>
              <a:t>A</a:t>
            </a:r>
            <a:r>
              <a:rPr lang="ta-IN" sz="2000" i="1" dirty="0" smtClean="0"/>
              <a:t> </a:t>
            </a:r>
            <a:r>
              <a:rPr lang="en-US" sz="2000" i="1" dirty="0" smtClean="0"/>
              <a:t>Report of the National Leadership Conference on Media</a:t>
            </a:r>
            <a:r>
              <a:rPr lang="ta-IN" sz="2000" i="1" dirty="0" smtClean="0"/>
              <a:t>, </a:t>
            </a:r>
            <a:r>
              <a:rPr lang="en-US" sz="2000" i="1" dirty="0" smtClean="0"/>
              <a:t>1992.</a:t>
            </a:r>
            <a:endParaRPr lang="ta-IN" sz="2000" i="1" dirty="0" smtClean="0"/>
          </a:p>
          <a:p>
            <a:pPr marL="0" indent="0">
              <a:buNone/>
            </a:pPr>
            <a:endParaRPr lang="ta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1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all the technical, cognitive, social, civic and creative capacities that enable citizens to access and interact with the media</a:t>
            </a:r>
            <a:endParaRPr lang="ta-IN" dirty="0" smtClean="0"/>
          </a:p>
          <a:p>
            <a:r>
              <a:rPr lang="ta-IN" dirty="0"/>
              <a:t>a</a:t>
            </a:r>
            <a:r>
              <a:rPr lang="en-US" dirty="0" err="1" smtClean="0"/>
              <a:t>ll</a:t>
            </a:r>
            <a:r>
              <a:rPr lang="en-US" dirty="0" smtClean="0"/>
              <a:t> these capacities enable citizens to participate in economic, social and cultural aspects of society, but also to actively participate in democratic processes</a:t>
            </a:r>
            <a:endParaRPr lang="ta-IN" dirty="0" smtClean="0"/>
          </a:p>
          <a:p>
            <a:r>
              <a:rPr lang="en-US" dirty="0" smtClean="0"/>
              <a:t>include</a:t>
            </a:r>
            <a:r>
              <a:rPr lang="ta-IN" dirty="0" smtClean="0"/>
              <a:t>s</a:t>
            </a:r>
            <a:r>
              <a:rPr lang="en-US" dirty="0" smtClean="0"/>
              <a:t> all types of media (television, radio, print, digital information networks, social media platforms, etc.) and all types of channels</a:t>
            </a:r>
            <a:endParaRPr lang="ta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7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cooperation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a-IN" dirty="0" smtClean="0"/>
              <a:t>“</a:t>
            </a:r>
            <a:r>
              <a:rPr lang="en-US" dirty="0" smtClean="0"/>
              <a:t>Media </a:t>
            </a:r>
            <a:r>
              <a:rPr lang="en-US" dirty="0"/>
              <a:t>education will be most effective when parents, teachers, media personnel and decision-</a:t>
            </a:r>
            <a:r>
              <a:rPr lang="en-US" dirty="0" smtClean="0"/>
              <a:t>makers</a:t>
            </a:r>
            <a:r>
              <a:rPr lang="ta-IN" dirty="0" smtClean="0"/>
              <a:t> </a:t>
            </a:r>
            <a:r>
              <a:rPr lang="en-US" dirty="0" smtClean="0"/>
              <a:t>all </a:t>
            </a:r>
            <a:r>
              <a:rPr lang="en-US" dirty="0"/>
              <a:t>acknowledge they have a role to play in developing greater critical awareness among listeners, </a:t>
            </a:r>
            <a:r>
              <a:rPr lang="en-US" dirty="0" smtClean="0"/>
              <a:t>viewers</a:t>
            </a:r>
            <a:r>
              <a:rPr lang="ta-IN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readers. The greater integration of educational and communications systems would undoubtedly be </a:t>
            </a:r>
            <a:r>
              <a:rPr lang="en-US" dirty="0" smtClean="0"/>
              <a:t>an</a:t>
            </a:r>
            <a:r>
              <a:rPr lang="ta-IN" dirty="0" smtClean="0"/>
              <a:t> </a:t>
            </a:r>
          </a:p>
          <a:p>
            <a:r>
              <a:rPr lang="en-US" dirty="0" smtClean="0"/>
              <a:t>important </a:t>
            </a:r>
            <a:r>
              <a:rPr lang="en-US" dirty="0"/>
              <a:t>step towards more effective education</a:t>
            </a:r>
            <a:r>
              <a:rPr lang="en-US" dirty="0" smtClean="0"/>
              <a:t>.</a:t>
            </a:r>
            <a:r>
              <a:rPr lang="ta-IN" dirty="0" smtClean="0"/>
              <a:t>”</a:t>
            </a:r>
          </a:p>
          <a:p>
            <a:pPr marL="0" indent="0">
              <a:buNone/>
            </a:pPr>
            <a:r>
              <a:rPr lang="ta-IN" sz="2400" i="1" dirty="0" smtClean="0"/>
              <a:t>UNESCO, </a:t>
            </a:r>
            <a:r>
              <a:rPr lang="en-US" sz="2400" i="1" dirty="0" err="1" smtClean="0"/>
              <a:t>Grunwald</a:t>
            </a:r>
            <a:r>
              <a:rPr lang="en-US" sz="2400" i="1" dirty="0" smtClean="0"/>
              <a:t> Declaration</a:t>
            </a:r>
            <a:r>
              <a:rPr lang="ta-IN" sz="2400" i="1" dirty="0" smtClean="0"/>
              <a:t> on Media Education, 1982.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9375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81" r="-14281"/>
          <a:stretch>
            <a:fillRect/>
          </a:stretch>
        </p:blipFill>
        <p:spPr>
          <a:xfrm>
            <a:off x="-1070058" y="235166"/>
            <a:ext cx="11498089" cy="6323506"/>
          </a:xfrm>
        </p:spPr>
      </p:pic>
    </p:spTree>
    <p:extLst>
      <p:ext uri="{BB962C8B-B14F-4D97-AF65-F5344CB8AC3E}">
        <p14:creationId xmlns:p14="http://schemas.microsoft.com/office/powerpoint/2010/main" val="75636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MP2019 infografik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5" r="-14245"/>
          <a:stretch>
            <a:fillRect/>
          </a:stretch>
        </p:blipFill>
        <p:spPr>
          <a:xfrm>
            <a:off x="-1081817" y="341183"/>
            <a:ext cx="11288567" cy="6208277"/>
          </a:xfrm>
        </p:spPr>
      </p:pic>
    </p:spTree>
    <p:extLst>
      <p:ext uri="{BB962C8B-B14F-4D97-AF65-F5344CB8AC3E}">
        <p14:creationId xmlns:p14="http://schemas.microsoft.com/office/powerpoint/2010/main" val="69153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Media Literacy in Croatia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one of the few EU countries that does not have a national media literacy policy</a:t>
            </a:r>
            <a:endParaRPr lang="ta-IN" dirty="0" smtClean="0"/>
          </a:p>
          <a:p>
            <a:r>
              <a:rPr lang="en-US" dirty="0" smtClean="0"/>
              <a:t>education system: Media culture within the Croatian language so far; in the new curriculum - subject area Culture and media in </a:t>
            </a:r>
            <a:r>
              <a:rPr lang="ta-IN" dirty="0" smtClean="0"/>
              <a:t>Croatian language</a:t>
            </a:r>
            <a:r>
              <a:rPr lang="en-US" dirty="0" smtClean="0"/>
              <a:t>, cross-curricular topic Use of ICT, etc. + extracurricular activities</a:t>
            </a:r>
            <a:endParaRPr lang="ta-IN" dirty="0"/>
          </a:p>
          <a:p>
            <a:r>
              <a:rPr lang="en-US" dirty="0" smtClean="0"/>
              <a:t>civil society organizations (DKMK, GONG, CSI, HFS ...) - media literacy projects, workshops, educations, clubs</a:t>
            </a:r>
            <a:r>
              <a:rPr lang="ta-IN" dirty="0" smtClean="0"/>
              <a:t>...</a:t>
            </a:r>
          </a:p>
          <a:p>
            <a:r>
              <a:rPr lang="en-US" dirty="0" smtClean="0"/>
              <a:t>AEM and UNICEF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14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ta-IN" dirty="0" smtClean="0"/>
              <a:t>gency for Electronic Media</a:t>
            </a:r>
            <a:r>
              <a:rPr lang="en-US" dirty="0" smtClean="0"/>
              <a:t> and UNICEF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research on children's media habits </a:t>
            </a:r>
            <a:r>
              <a:rPr lang="ta-IN" dirty="0" smtClean="0"/>
              <a:t>in </a:t>
            </a:r>
            <a:r>
              <a:rPr lang="en-US" dirty="0" smtClean="0"/>
              <a:t>2014 </a:t>
            </a:r>
            <a:r>
              <a:rPr lang="ta-IN" dirty="0" smtClean="0"/>
              <a:t>and </a:t>
            </a:r>
            <a:r>
              <a:rPr lang="en-US" dirty="0" smtClean="0"/>
              <a:t>2016;</a:t>
            </a:r>
            <a:r>
              <a:rPr lang="ta-IN" dirty="0" smtClean="0"/>
              <a:t> </a:t>
            </a:r>
            <a:r>
              <a:rPr lang="en-US" dirty="0" smtClean="0"/>
              <a:t>and </a:t>
            </a:r>
            <a:r>
              <a:rPr lang="ta-IN" dirty="0" smtClean="0"/>
              <a:t>on </a:t>
            </a:r>
            <a:r>
              <a:rPr lang="en-US" dirty="0" smtClean="0"/>
              <a:t>media literacy in Croatia</a:t>
            </a:r>
            <a:r>
              <a:rPr lang="ta-IN" dirty="0" smtClean="0"/>
              <a:t> in</a:t>
            </a:r>
            <a:r>
              <a:rPr lang="en-US" dirty="0" smtClean="0"/>
              <a:t> 201</a:t>
            </a:r>
            <a:r>
              <a:rPr lang="ta-IN" dirty="0" smtClean="0"/>
              <a:t>8</a:t>
            </a:r>
            <a:r>
              <a:rPr lang="ta-IN" dirty="0"/>
              <a:t> </a:t>
            </a:r>
            <a:r>
              <a:rPr lang="ta-IN" dirty="0" smtClean="0"/>
              <a:t>and</a:t>
            </a:r>
            <a:r>
              <a:rPr lang="en-US" dirty="0" smtClean="0"/>
              <a:t> 201</a:t>
            </a:r>
            <a:r>
              <a:rPr lang="ta-IN" dirty="0" smtClean="0"/>
              <a:t>9</a:t>
            </a:r>
            <a:endParaRPr lang="ta-IN" dirty="0"/>
          </a:p>
          <a:p>
            <a:r>
              <a:rPr lang="en-US" dirty="0" smtClean="0"/>
              <a:t>“Let's Choose What We Watch” campaign, 2015</a:t>
            </a:r>
            <a:endParaRPr lang="ta-IN" dirty="0" smtClean="0"/>
          </a:p>
          <a:p>
            <a:r>
              <a:rPr lang="en-US" dirty="0" smtClean="0"/>
              <a:t>Recommendations for the Protection of Children and the Safe Use of Electronic Media, 2016</a:t>
            </a:r>
            <a:endParaRPr lang="ta-IN" dirty="0" smtClean="0"/>
          </a:p>
          <a:p>
            <a:r>
              <a:rPr lang="en-US" dirty="0" smtClean="0"/>
              <a:t>portal </a:t>
            </a:r>
            <a:r>
              <a:rPr lang="en-US" dirty="0" err="1" smtClean="0"/>
              <a:t>medi</a:t>
            </a:r>
            <a:r>
              <a:rPr lang="ta-IN" dirty="0" smtClean="0"/>
              <a:t>j</a:t>
            </a:r>
            <a:r>
              <a:rPr lang="en-US" dirty="0" err="1" smtClean="0"/>
              <a:t>skapismenost.hr</a:t>
            </a:r>
            <a:r>
              <a:rPr lang="en-US" dirty="0" smtClean="0"/>
              <a:t>, 2016</a:t>
            </a:r>
            <a:endParaRPr lang="ta-IN" dirty="0" smtClean="0"/>
          </a:p>
          <a:p>
            <a:r>
              <a:rPr lang="en-US" dirty="0" smtClean="0"/>
              <a:t>Media Literacy Days, 2018 and 2019</a:t>
            </a:r>
            <a:endParaRPr lang="ta-IN" dirty="0" smtClean="0"/>
          </a:p>
          <a:p>
            <a:pPr marL="0" indent="0">
              <a:buNone/>
            </a:pPr>
            <a:endParaRPr lang="ta-IN" dirty="0"/>
          </a:p>
          <a:p>
            <a:pPr marL="0" indent="0">
              <a:buNone/>
            </a:pPr>
            <a:r>
              <a:rPr lang="en-US" dirty="0" smtClean="0"/>
              <a:t>+ AEM: Co-financing media literacy projects (from 2015); participation in the EU Kids Online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68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885</Words>
  <Application>Microsoft Macintosh PowerPoint</Application>
  <PresentationFormat>On-screen Show (4:3)</PresentationFormat>
  <Paragraphs>73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Media Literacy</vt:lpstr>
      <vt:lpstr>Media Literacy</vt:lpstr>
      <vt:lpstr>Definition of Media Literacy</vt:lpstr>
      <vt:lpstr>PowerPoint Presentation</vt:lpstr>
      <vt:lpstr>Stakeholder cooperation</vt:lpstr>
      <vt:lpstr>PowerPoint Presentation</vt:lpstr>
      <vt:lpstr>PowerPoint Presentation</vt:lpstr>
      <vt:lpstr>Media Literacy in Croatia</vt:lpstr>
      <vt:lpstr>Agency for Electronic Media and UNICEF partnership</vt:lpstr>
      <vt:lpstr>PowerPoint Presentation</vt:lpstr>
      <vt:lpstr>The goals of portal medijskapismenost.hr</vt:lpstr>
      <vt:lpstr>Content of portal</vt:lpstr>
      <vt:lpstr>PowerPoint Presentation</vt:lpstr>
      <vt:lpstr>Media Literacy Days</vt:lpstr>
      <vt:lpstr>PowerPoint Presentation</vt:lpstr>
      <vt:lpstr>Worskops and lectures</vt:lpstr>
      <vt:lpstr>“Children meet the media”</vt:lpstr>
      <vt:lpstr>Publications</vt:lpstr>
      <vt:lpstr>Educational materials</vt:lpstr>
      <vt:lpstr>Materials for parents meetings</vt:lpstr>
      <vt:lpstr>Translated materials</vt:lpstr>
      <vt:lpstr>Critical Media Literacy</vt:lpstr>
      <vt:lpstr>Questions for analysis</vt:lpstr>
      <vt:lpstr>PowerPoint Presentation</vt:lpstr>
      <vt:lpstr>Creating media content</vt:lpstr>
      <vt:lpstr>Inspiration: BBC Young Reporters</vt:lpstr>
      <vt:lpstr>PowerPoint Presentation</vt:lpstr>
    </vt:vector>
  </TitlesOfParts>
  <Company>xxxxxxxx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Literacy</dc:title>
  <dc:creator>xxx xxxxx</dc:creator>
  <cp:lastModifiedBy>xxx xxxxx</cp:lastModifiedBy>
  <cp:revision>17</cp:revision>
  <dcterms:created xsi:type="dcterms:W3CDTF">2019-10-21T13:33:57Z</dcterms:created>
  <dcterms:modified xsi:type="dcterms:W3CDTF">2019-10-21T16:04:27Z</dcterms:modified>
</cp:coreProperties>
</file>