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1" r:id="rId3"/>
    <p:sldId id="262" r:id="rId4"/>
    <p:sldId id="263" r:id="rId5"/>
    <p:sldId id="264" r:id="rId6"/>
    <p:sldId id="265"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8" d="100"/>
          <a:sy n="88" d="100"/>
        </p:scale>
        <p:origin x="200"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3/4/20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‹N›</a:t>
            </a:fld>
            <a:endParaRPr lang="en-US"/>
          </a:p>
        </p:txBody>
      </p:sp>
    </p:spTree>
    <p:extLst>
      <p:ext uri="{BB962C8B-B14F-4D97-AF65-F5344CB8AC3E}">
        <p14:creationId xmlns:p14="http://schemas.microsoft.com/office/powerpoint/2010/main" val="103140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Argomenti da prendere in considerazione:</a:t>
            </a:r>
          </a:p>
          <a:p>
            <a:pPr marL="171450" indent="-171450">
              <a:buFont typeface="Arial" panose="020B0604020202020204" pitchFamily="34" charset="0"/>
              <a:buChar char="•"/>
            </a:pPr>
            <a:r>
              <a:rPr lang="en-US" dirty="0"/>
              <a:t>Premessa</a:t>
            </a:r>
          </a:p>
          <a:p>
            <a:pPr marL="171450" indent="-171450">
              <a:buFont typeface="Arial" panose="020B0604020202020204" pitchFamily="34" charset="0"/>
              <a:buChar char="•"/>
            </a:pPr>
            <a:r>
              <a:rPr lang="en-US" dirty="0"/>
              <a:t>Gli uomini e le donne delle missioni spaziali</a:t>
            </a:r>
          </a:p>
        </p:txBody>
      </p:sp>
      <p:sp>
        <p:nvSpPr>
          <p:cNvPr id="4" name="Slide Number Placeholder 3"/>
          <p:cNvSpPr>
            <a:spLocks noGrp="1"/>
          </p:cNvSpPr>
          <p:nvPr>
            <p:ph type="sldNum" sz="quarter" idx="10"/>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201963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ubtitle 2">
            <a:extLst>
              <a:ext uri="{FF2B5EF4-FFF2-40B4-BE49-F238E27FC236}">
                <a16:creationId xmlns:a16="http://schemas.microsoft.com/office/drawing/2014/main"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a:extLst>
              <a:ext uri="{FF2B5EF4-FFF2-40B4-BE49-F238E27FC236}">
                <a16:creationId xmlns:a16="http://schemas.microsoft.com/office/drawing/2014/main" id="{30F87932-8FF0-4DF1-A776-9A3CE37618A7}"/>
              </a:ext>
            </a:extLst>
          </p:cNvPr>
          <p:cNvSpPr>
            <a:spLocks noGrp="1"/>
          </p:cNvSpPr>
          <p:nvPr>
            <p:ph type="dt" sz="half" idx="10"/>
          </p:nvPr>
        </p:nvSpPr>
        <p:spPr/>
        <p:txBody>
          <a:bodyPr/>
          <a:lstStyle/>
          <a:p>
            <a:fld id="{5D6495F3-B757-4FAF-98AA-EDA7D1485485}" type="datetimeFigureOut">
              <a:rPr lang="en-US" smtClean="0"/>
              <a:t>3/4/20</a:t>
            </a:fld>
            <a:endParaRPr lang="en-US"/>
          </a:p>
        </p:txBody>
      </p:sp>
      <p:sp>
        <p:nvSpPr>
          <p:cNvPr id="5" name="Footer Placeholder 4">
            <a:extLst>
              <a:ext uri="{FF2B5EF4-FFF2-40B4-BE49-F238E27FC236}">
                <a16:creationId xmlns:a16="http://schemas.microsoft.com/office/drawing/2014/main" id="{5F38FAB8-C9F1-4DBB-B355-D8DEE370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490E3-D8E8-4766-9104-14009BF5636F}"/>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8678-553E-4A5B-8CFE-5DB358BDF358}"/>
              </a:ext>
            </a:extLst>
          </p:cNvPr>
          <p:cNvSpPr>
            <a:spLocks noGrp="1"/>
          </p:cNvSpPr>
          <p:nvPr>
            <p:ph type="title"/>
          </p:nvPr>
        </p:nvSpPr>
        <p:spPr/>
        <p:txBody>
          <a:bodyPr/>
          <a:lstStyle/>
          <a:p>
            <a:r>
              <a:rPr lang="it-IT"/>
              <a:t>Fare clic per modificare lo stile del titolo dello schema</a:t>
            </a:r>
            <a:endParaRPr lang="en-US"/>
          </a:p>
        </p:txBody>
      </p:sp>
      <p:sp>
        <p:nvSpPr>
          <p:cNvPr id="3" name="Vertical Text Placeholder 2">
            <a:extLst>
              <a:ext uri="{FF2B5EF4-FFF2-40B4-BE49-F238E27FC236}">
                <a16:creationId xmlns:a16="http://schemas.microsoft.com/office/drawing/2014/main" id="{E43AF303-1F73-4575-83E6-561589F1632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2436EC56-7DCF-400D-A871-C26291EB10AD}"/>
              </a:ext>
            </a:extLst>
          </p:cNvPr>
          <p:cNvSpPr>
            <a:spLocks noGrp="1"/>
          </p:cNvSpPr>
          <p:nvPr>
            <p:ph type="dt" sz="half" idx="10"/>
          </p:nvPr>
        </p:nvSpPr>
        <p:spPr/>
        <p:txBody>
          <a:bodyPr/>
          <a:lstStyle/>
          <a:p>
            <a:fld id="{5D6495F3-B757-4FAF-98AA-EDA7D1485485}" type="datetimeFigureOut">
              <a:rPr lang="en-US" smtClean="0"/>
              <a:t>3/4/20</a:t>
            </a:fld>
            <a:endParaRPr lang="en-US"/>
          </a:p>
        </p:txBody>
      </p:sp>
      <p:sp>
        <p:nvSpPr>
          <p:cNvPr id="5" name="Footer Placeholder 4">
            <a:extLst>
              <a:ext uri="{FF2B5EF4-FFF2-40B4-BE49-F238E27FC236}">
                <a16:creationId xmlns:a16="http://schemas.microsoft.com/office/drawing/2014/main" id="{17FFAC5B-7C77-4F8C-ADB0-8D208A2E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F48AF-AB8F-4DD2-BC77-7E2F42AD3B87}"/>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ED820-BFE6-41B5-8064-984037A999A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Vertical Text Placeholder 2">
            <a:extLst>
              <a:ext uri="{FF2B5EF4-FFF2-40B4-BE49-F238E27FC236}">
                <a16:creationId xmlns:a16="http://schemas.microsoft.com/office/drawing/2014/main" id="{9CA27FEA-5359-474A-B4F8-FF510DD7489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D14DD33D-563C-4B8C-B8C1-625FF5C5B85D}"/>
              </a:ext>
            </a:extLst>
          </p:cNvPr>
          <p:cNvSpPr>
            <a:spLocks noGrp="1"/>
          </p:cNvSpPr>
          <p:nvPr>
            <p:ph type="dt" sz="half" idx="10"/>
          </p:nvPr>
        </p:nvSpPr>
        <p:spPr/>
        <p:txBody>
          <a:bodyPr/>
          <a:lstStyle/>
          <a:p>
            <a:fld id="{5D6495F3-B757-4FAF-98AA-EDA7D1485485}" type="datetimeFigureOut">
              <a:rPr lang="en-US" smtClean="0"/>
              <a:t>3/4/20</a:t>
            </a:fld>
            <a:endParaRPr lang="en-US"/>
          </a:p>
        </p:txBody>
      </p:sp>
      <p:sp>
        <p:nvSpPr>
          <p:cNvPr id="5" name="Footer Placeholder 4">
            <a:extLst>
              <a:ext uri="{FF2B5EF4-FFF2-40B4-BE49-F238E27FC236}">
                <a16:creationId xmlns:a16="http://schemas.microsoft.com/office/drawing/2014/main" id="{40471877-89FD-46BE-832F-C5660A55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E675F-CC4D-48CF-90C8-53829EE08B8C}"/>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967-18DB-4664-9B4D-06177FB946B3}"/>
              </a:ext>
            </a:extLst>
          </p:cNvPr>
          <p:cNvSpPr>
            <a:spLocks noGrp="1"/>
          </p:cNvSpPr>
          <p:nvPr>
            <p:ph type="title"/>
          </p:nvPr>
        </p:nvSpPr>
        <p:spPr/>
        <p:txBody>
          <a:bodyPr/>
          <a:lstStyle/>
          <a:p>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5ADF7174-64B4-4D8F-BF44-3DD1F66CAD0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55CD83D3-86C4-482F-A2DC-B4C55DBF3F7A}"/>
              </a:ext>
            </a:extLst>
          </p:cNvPr>
          <p:cNvSpPr>
            <a:spLocks noGrp="1"/>
          </p:cNvSpPr>
          <p:nvPr>
            <p:ph type="dt" sz="half" idx="10"/>
          </p:nvPr>
        </p:nvSpPr>
        <p:spPr/>
        <p:txBody>
          <a:bodyPr/>
          <a:lstStyle/>
          <a:p>
            <a:fld id="{5D6495F3-B757-4FAF-98AA-EDA7D1485485}" type="datetimeFigureOut">
              <a:rPr lang="en-US" smtClean="0"/>
              <a:t>3/4/20</a:t>
            </a:fld>
            <a:endParaRPr lang="en-US"/>
          </a:p>
        </p:txBody>
      </p:sp>
      <p:sp>
        <p:nvSpPr>
          <p:cNvPr id="5" name="Footer Placeholder 4">
            <a:extLst>
              <a:ext uri="{FF2B5EF4-FFF2-40B4-BE49-F238E27FC236}">
                <a16:creationId xmlns:a16="http://schemas.microsoft.com/office/drawing/2014/main" id="{DCF05BE2-6C23-4CB4-A63E-457E635B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97965-24FE-4C07-BE16-69AE439950EF}"/>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a:extLst>
              <a:ext uri="{FF2B5EF4-FFF2-40B4-BE49-F238E27FC236}">
                <a16:creationId xmlns:a16="http://schemas.microsoft.com/office/drawing/2014/main" id="{B196233C-6806-4593-91C0-CF4ECD84A601}"/>
              </a:ext>
            </a:extLst>
          </p:cNvPr>
          <p:cNvSpPr>
            <a:spLocks noGrp="1"/>
          </p:cNvSpPr>
          <p:nvPr>
            <p:ph type="dt" sz="half" idx="10"/>
          </p:nvPr>
        </p:nvSpPr>
        <p:spPr/>
        <p:txBody>
          <a:bodyPr/>
          <a:lstStyle/>
          <a:p>
            <a:fld id="{5D6495F3-B757-4FAF-98AA-EDA7D1485485}" type="datetimeFigureOut">
              <a:rPr lang="en-US" smtClean="0"/>
              <a:t>3/4/20</a:t>
            </a:fld>
            <a:endParaRPr lang="en-US"/>
          </a:p>
        </p:txBody>
      </p:sp>
      <p:sp>
        <p:nvSpPr>
          <p:cNvPr id="5" name="Footer Placeholder 4">
            <a:extLst>
              <a:ext uri="{FF2B5EF4-FFF2-40B4-BE49-F238E27FC236}">
                <a16:creationId xmlns:a16="http://schemas.microsoft.com/office/drawing/2014/main" id="{963A761E-2D3A-4397-A82C-2F3B981D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97E71-B59F-4260-B01B-2B7CEB0896BD}"/>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FCB-DD40-4637-9CAB-2BAF24231C79}"/>
              </a:ext>
            </a:extLst>
          </p:cNvPr>
          <p:cNvSpPr>
            <a:spLocks noGrp="1"/>
          </p:cNvSpPr>
          <p:nvPr>
            <p:ph type="title"/>
          </p:nvPr>
        </p:nvSpPr>
        <p:spPr/>
        <p:txBody>
          <a:bodyPr/>
          <a:lstStyle/>
          <a:p>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5394065F-4B44-4622-98EE-166F936489F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a:extLst>
              <a:ext uri="{FF2B5EF4-FFF2-40B4-BE49-F238E27FC236}">
                <a16:creationId xmlns:a16="http://schemas.microsoft.com/office/drawing/2014/main" id="{67AF1249-B890-4466-9E24-84A24907008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a:extLst>
              <a:ext uri="{FF2B5EF4-FFF2-40B4-BE49-F238E27FC236}">
                <a16:creationId xmlns:a16="http://schemas.microsoft.com/office/drawing/2014/main" id="{850FA9B4-D282-452F-B78A-FF5873ACF45A}"/>
              </a:ext>
            </a:extLst>
          </p:cNvPr>
          <p:cNvSpPr>
            <a:spLocks noGrp="1"/>
          </p:cNvSpPr>
          <p:nvPr>
            <p:ph type="dt" sz="half" idx="10"/>
          </p:nvPr>
        </p:nvSpPr>
        <p:spPr/>
        <p:txBody>
          <a:bodyPr/>
          <a:lstStyle/>
          <a:p>
            <a:fld id="{5D6495F3-B757-4FAF-98AA-EDA7D1485485}" type="datetimeFigureOut">
              <a:rPr lang="en-US" smtClean="0"/>
              <a:t>3/4/20</a:t>
            </a:fld>
            <a:endParaRPr lang="en-US"/>
          </a:p>
        </p:txBody>
      </p:sp>
      <p:sp>
        <p:nvSpPr>
          <p:cNvPr id="6" name="Footer Placeholder 5">
            <a:extLst>
              <a:ext uri="{FF2B5EF4-FFF2-40B4-BE49-F238E27FC236}">
                <a16:creationId xmlns:a16="http://schemas.microsoft.com/office/drawing/2014/main" id="{6E9B0F13-A139-4B66-9544-16480800F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791D0-EC30-4D8C-8764-475D8DB34F19}"/>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AA7D-15D2-4D5F-B1C4-501073416DE8}"/>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a:extLst>
              <a:ext uri="{FF2B5EF4-FFF2-40B4-BE49-F238E27FC236}">
                <a16:creationId xmlns:a16="http://schemas.microsoft.com/office/drawing/2014/main" id="{3189B111-0CA0-47CD-9F0B-DBCBA3AE3C2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a:extLst>
              <a:ext uri="{FF2B5EF4-FFF2-40B4-BE49-F238E27FC236}">
                <a16:creationId xmlns:a16="http://schemas.microsoft.com/office/drawing/2014/main"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a:extLst>
              <a:ext uri="{FF2B5EF4-FFF2-40B4-BE49-F238E27FC236}">
                <a16:creationId xmlns:a16="http://schemas.microsoft.com/office/drawing/2014/main" id="{EC7D9317-BBE1-4F36-82FE-E348F6F18A9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a:extLst>
              <a:ext uri="{FF2B5EF4-FFF2-40B4-BE49-F238E27FC236}">
                <a16:creationId xmlns:a16="http://schemas.microsoft.com/office/drawing/2014/main" id="{D837DDCB-69F8-49FA-A111-C8AB271389E7}"/>
              </a:ext>
            </a:extLst>
          </p:cNvPr>
          <p:cNvSpPr>
            <a:spLocks noGrp="1"/>
          </p:cNvSpPr>
          <p:nvPr>
            <p:ph type="dt" sz="half" idx="10"/>
          </p:nvPr>
        </p:nvSpPr>
        <p:spPr/>
        <p:txBody>
          <a:bodyPr/>
          <a:lstStyle/>
          <a:p>
            <a:fld id="{5D6495F3-B757-4FAF-98AA-EDA7D1485485}" type="datetimeFigureOut">
              <a:rPr lang="en-US" smtClean="0"/>
              <a:t>3/4/20</a:t>
            </a:fld>
            <a:endParaRPr lang="en-US"/>
          </a:p>
        </p:txBody>
      </p:sp>
      <p:sp>
        <p:nvSpPr>
          <p:cNvPr id="8" name="Footer Placeholder 7">
            <a:extLst>
              <a:ext uri="{FF2B5EF4-FFF2-40B4-BE49-F238E27FC236}">
                <a16:creationId xmlns:a16="http://schemas.microsoft.com/office/drawing/2014/main" id="{4A18B0CD-1F68-412E-9232-F267114CA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B21FC-12CC-472D-BC38-EF413158CC5D}"/>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1AB-8384-4E67-914C-B39484AD2332}"/>
              </a:ext>
            </a:extLst>
          </p:cNvPr>
          <p:cNvSpPr>
            <a:spLocks noGrp="1"/>
          </p:cNvSpPr>
          <p:nvPr>
            <p:ph type="title"/>
          </p:nvPr>
        </p:nvSpPr>
        <p:spPr/>
        <p:txBody>
          <a:bodyPr/>
          <a:lstStyle/>
          <a:p>
            <a:r>
              <a:rPr lang="it-IT"/>
              <a:t>Fare clic per modificare lo stile del titolo dello schema</a:t>
            </a:r>
            <a:endParaRPr lang="en-US"/>
          </a:p>
        </p:txBody>
      </p:sp>
      <p:sp>
        <p:nvSpPr>
          <p:cNvPr id="3" name="Date Placeholder 2">
            <a:extLst>
              <a:ext uri="{FF2B5EF4-FFF2-40B4-BE49-F238E27FC236}">
                <a16:creationId xmlns:a16="http://schemas.microsoft.com/office/drawing/2014/main" id="{A0909660-3861-4545-BF68-9ED039B5D0F0}"/>
              </a:ext>
            </a:extLst>
          </p:cNvPr>
          <p:cNvSpPr>
            <a:spLocks noGrp="1"/>
          </p:cNvSpPr>
          <p:nvPr>
            <p:ph type="dt" sz="half" idx="10"/>
          </p:nvPr>
        </p:nvSpPr>
        <p:spPr/>
        <p:txBody>
          <a:bodyPr/>
          <a:lstStyle/>
          <a:p>
            <a:fld id="{5D6495F3-B757-4FAF-98AA-EDA7D1485485}" type="datetimeFigureOut">
              <a:rPr lang="en-US" smtClean="0"/>
              <a:t>3/4/20</a:t>
            </a:fld>
            <a:endParaRPr lang="en-US"/>
          </a:p>
        </p:txBody>
      </p:sp>
      <p:sp>
        <p:nvSpPr>
          <p:cNvPr id="4" name="Footer Placeholder 3">
            <a:extLst>
              <a:ext uri="{FF2B5EF4-FFF2-40B4-BE49-F238E27FC236}">
                <a16:creationId xmlns:a16="http://schemas.microsoft.com/office/drawing/2014/main" id="{FDDD5392-AC3A-4EAF-ADE6-B6CF4B50A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79880-BF48-4F4D-B8B3-4E99FC415FF9}"/>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98E25-CF37-4F73-9E22-210238167867}"/>
              </a:ext>
            </a:extLst>
          </p:cNvPr>
          <p:cNvSpPr>
            <a:spLocks noGrp="1"/>
          </p:cNvSpPr>
          <p:nvPr>
            <p:ph type="dt" sz="half" idx="10"/>
          </p:nvPr>
        </p:nvSpPr>
        <p:spPr/>
        <p:txBody>
          <a:bodyPr/>
          <a:lstStyle/>
          <a:p>
            <a:fld id="{5D6495F3-B757-4FAF-98AA-EDA7D1485485}" type="datetimeFigureOut">
              <a:rPr lang="en-US" smtClean="0"/>
              <a:t>3/4/20</a:t>
            </a:fld>
            <a:endParaRPr lang="en-US"/>
          </a:p>
        </p:txBody>
      </p:sp>
      <p:sp>
        <p:nvSpPr>
          <p:cNvPr id="3" name="Footer Placeholder 2">
            <a:extLst>
              <a:ext uri="{FF2B5EF4-FFF2-40B4-BE49-F238E27FC236}">
                <a16:creationId xmlns:a16="http://schemas.microsoft.com/office/drawing/2014/main" id="{89D7A0E1-38AB-4FDA-8EC1-2D7617909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8E424-5A91-4557-9ADF-4A9422A0690D}"/>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a:extLst>
              <a:ext uri="{FF2B5EF4-FFF2-40B4-BE49-F238E27FC236}">
                <a16:creationId xmlns:a16="http://schemas.microsoft.com/office/drawing/2014/main"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E530D413-9505-4ED8-BFF1-5141BE9EE3C4}"/>
              </a:ext>
            </a:extLst>
          </p:cNvPr>
          <p:cNvSpPr>
            <a:spLocks noGrp="1"/>
          </p:cNvSpPr>
          <p:nvPr>
            <p:ph type="dt" sz="half" idx="10"/>
          </p:nvPr>
        </p:nvSpPr>
        <p:spPr/>
        <p:txBody>
          <a:bodyPr/>
          <a:lstStyle/>
          <a:p>
            <a:fld id="{5D6495F3-B757-4FAF-98AA-EDA7D1485485}" type="datetimeFigureOut">
              <a:rPr lang="en-US" smtClean="0"/>
              <a:t>3/4/20</a:t>
            </a:fld>
            <a:endParaRPr lang="en-US"/>
          </a:p>
        </p:txBody>
      </p:sp>
      <p:sp>
        <p:nvSpPr>
          <p:cNvPr id="6" name="Footer Placeholder 5">
            <a:extLst>
              <a:ext uri="{FF2B5EF4-FFF2-40B4-BE49-F238E27FC236}">
                <a16:creationId xmlns:a16="http://schemas.microsoft.com/office/drawing/2014/main" id="{F60815B0-4528-4FA2-8472-8F19C0F16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9FCEF-4406-4552-BFE4-6DA3761357F2}"/>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Picture Placeholder 2">
            <a:extLst>
              <a:ext uri="{FF2B5EF4-FFF2-40B4-BE49-F238E27FC236}">
                <a16:creationId xmlns:a16="http://schemas.microsoft.com/office/drawing/2014/main"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a:extLst>
              <a:ext uri="{FF2B5EF4-FFF2-40B4-BE49-F238E27FC236}">
                <a16:creationId xmlns:a16="http://schemas.microsoft.com/office/drawing/2014/main"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92501218-FFD7-4F25-B220-F5DE5F70693C}"/>
              </a:ext>
            </a:extLst>
          </p:cNvPr>
          <p:cNvSpPr>
            <a:spLocks noGrp="1"/>
          </p:cNvSpPr>
          <p:nvPr>
            <p:ph type="dt" sz="half" idx="10"/>
          </p:nvPr>
        </p:nvSpPr>
        <p:spPr/>
        <p:txBody>
          <a:bodyPr/>
          <a:lstStyle/>
          <a:p>
            <a:fld id="{5D6495F3-B757-4FAF-98AA-EDA7D1485485}" type="datetimeFigureOut">
              <a:rPr lang="en-US" smtClean="0"/>
              <a:t>3/4/20</a:t>
            </a:fld>
            <a:endParaRPr lang="en-US"/>
          </a:p>
        </p:txBody>
      </p:sp>
      <p:sp>
        <p:nvSpPr>
          <p:cNvPr id="6" name="Footer Placeholder 5">
            <a:extLst>
              <a:ext uri="{FF2B5EF4-FFF2-40B4-BE49-F238E27FC236}">
                <a16:creationId xmlns:a16="http://schemas.microsoft.com/office/drawing/2014/main" id="{9687CBFB-34A6-49D8-A1D2-45DF3887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726A4-D33A-486A-B120-648AF3D8BA76}"/>
              </a:ext>
            </a:extLst>
          </p:cNvPr>
          <p:cNvSpPr>
            <a:spLocks noGrp="1"/>
          </p:cNvSpPr>
          <p:nvPr>
            <p:ph type="sldNum" sz="quarter" idx="12"/>
          </p:nvPr>
        </p:nvSpPr>
        <p:spPr/>
        <p:txBody>
          <a:bodyPr/>
          <a:lstStyle/>
          <a:p>
            <a:fld id="{EE1939C1-24D7-49E9-A58A-7960365209F5}" type="slidenum">
              <a:rPr lang="en-US" smtClean="0"/>
              <a:t>‹N›</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495F3-B757-4FAF-98AA-EDA7D1485485}" type="datetimeFigureOut">
              <a:rPr lang="en-US" smtClean="0"/>
              <a:t>3/4/20</a:t>
            </a:fld>
            <a:endParaRPr lang="en-US"/>
          </a:p>
        </p:txBody>
      </p:sp>
      <p:sp>
        <p:nvSpPr>
          <p:cNvPr id="5" name="Footer Placeholder 4">
            <a:extLst>
              <a:ext uri="{FF2B5EF4-FFF2-40B4-BE49-F238E27FC236}">
                <a16:creationId xmlns:a16="http://schemas.microsoft.com/office/drawing/2014/main"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‹N›</a:t>
            </a:fld>
            <a:endParaRPr lang="en-US"/>
          </a:p>
        </p:txBody>
      </p:sp>
    </p:spTree>
    <p:extLst>
      <p:ext uri="{BB962C8B-B14F-4D97-AF65-F5344CB8AC3E}">
        <p14:creationId xmlns:p14="http://schemas.microsoft.com/office/powerpoint/2010/main" val="919986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2407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US">
                <a:solidFill>
                  <a:srgbClr val="FFFFFF"/>
                </a:solidFill>
              </a:rPr>
              <a:t>Samantha Cristoforetti</a:t>
            </a:r>
          </a:p>
        </p:txBody>
      </p:sp>
      <p:pic>
        <p:nvPicPr>
          <p:cNvPr id="5" name="Immagine 4" descr="Immagine che contiene persona, indossando, giovane, cavalcando&#10;&#10;Descrizione generata automaticamente">
            <a:extLst>
              <a:ext uri="{FF2B5EF4-FFF2-40B4-BE49-F238E27FC236}">
                <a16:creationId xmlns:a16="http://schemas.microsoft.com/office/drawing/2014/main" id="{02BFEA33-068A-2145-A3E9-8DE1BE9296CE}"/>
              </a:ext>
            </a:extLst>
          </p:cNvPr>
          <p:cNvPicPr>
            <a:picLocks noChangeAspect="1"/>
          </p:cNvPicPr>
          <p:nvPr/>
        </p:nvPicPr>
        <p:blipFill rotWithShape="1">
          <a:blip r:embed="rId2">
            <a:extLst>
              <a:ext uri="{28A0092B-C50C-407E-A947-70E740481C1C}">
                <a14:useLocalDpi xmlns:a14="http://schemas.microsoft.com/office/drawing/2010/main" val="0"/>
              </a:ext>
            </a:extLst>
          </a:blip>
          <a:srcRect t="6516" r="1" b="2203"/>
          <a:stretch/>
        </p:blipFill>
        <p:spPr>
          <a:xfrm>
            <a:off x="327547" y="321733"/>
            <a:ext cx="6928749" cy="4032000"/>
          </a:xfrm>
          <a:prstGeom prst="rect">
            <a:avLst/>
          </a:prstGeom>
        </p:spPr>
      </p:pic>
      <p:sp>
        <p:nvSpPr>
          <p:cNvPr id="69"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pPr marL="0" indent="0">
              <a:buNone/>
            </a:pPr>
            <a:r>
              <a:rPr lang="it-IT" sz="2000" b="1" i="1">
                <a:solidFill>
                  <a:srgbClr val="FFFFFF"/>
                </a:solidFill>
              </a:rPr>
              <a:t>«Many times an obstacle is only a message that life gives you. You have to find another way, but it doesn't mean you can't get to your destination.»</a:t>
            </a:r>
          </a:p>
          <a:p>
            <a:pPr marL="0" indent="0">
              <a:buNone/>
            </a:pPr>
            <a:br>
              <a:rPr lang="it-IT" sz="2000">
                <a:solidFill>
                  <a:srgbClr val="FFFFFF"/>
                </a:solidFill>
              </a:rPr>
            </a:br>
            <a:endParaRPr lang="it-IT" sz="2000">
              <a:solidFill>
                <a:srgbClr val="FFFFFF"/>
              </a:solidFill>
            </a:endParaRPr>
          </a:p>
        </p:txBody>
      </p:sp>
    </p:spTree>
    <p:extLst>
      <p:ext uri="{BB962C8B-B14F-4D97-AF65-F5344CB8AC3E}">
        <p14:creationId xmlns:p14="http://schemas.microsoft.com/office/powerpoint/2010/main" val="179426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9498" y="908344"/>
            <a:ext cx="5244301" cy="1538130"/>
          </a:xfrm>
        </p:spPr>
        <p:txBody>
          <a:bodyPr>
            <a:normAutofit/>
          </a:bodyPr>
          <a:lstStyle/>
          <a:p>
            <a:r>
              <a:rPr lang="en-US" dirty="0"/>
              <a:t>Biography</a:t>
            </a:r>
          </a:p>
        </p:txBody>
      </p:sp>
      <p:sp>
        <p:nvSpPr>
          <p:cNvPr id="2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5" name="Immagine 4" descr="Immagine che contiene persona, interni, ragazzo, giovane&#10;&#10;Descrizione generata automaticamente">
            <a:extLst>
              <a:ext uri="{FF2B5EF4-FFF2-40B4-BE49-F238E27FC236}">
                <a16:creationId xmlns:a16="http://schemas.microsoft.com/office/drawing/2014/main" id="{05464714-2F97-2E4D-9C72-FB4418E49CFE}"/>
              </a:ext>
            </a:extLst>
          </p:cNvPr>
          <p:cNvPicPr>
            <a:picLocks noChangeAspect="1"/>
          </p:cNvPicPr>
          <p:nvPr/>
        </p:nvPicPr>
        <p:blipFill rotWithShape="1">
          <a:blip r:embed="rId2">
            <a:extLst>
              <a:ext uri="{28A0092B-C50C-407E-A947-70E740481C1C}">
                <a14:useLocalDpi xmlns:a14="http://schemas.microsoft.com/office/drawing/2010/main" val="0"/>
              </a:ext>
            </a:extLst>
          </a:blip>
          <a:srcRect l="1348" r="14160"/>
          <a:stretch/>
        </p:blipFill>
        <p:spPr>
          <a:xfrm>
            <a:off x="1779674" y="1450448"/>
            <a:ext cx="2668940" cy="3948511"/>
          </a:xfrm>
          <a:prstGeom prst="rect">
            <a:avLst/>
          </a:prstGeom>
        </p:spPr>
      </p:pic>
      <p:sp>
        <p:nvSpPr>
          <p:cNvPr id="3" name="Content Placeholder 2"/>
          <p:cNvSpPr>
            <a:spLocks noGrp="1"/>
          </p:cNvSpPr>
          <p:nvPr>
            <p:ph idx="1"/>
          </p:nvPr>
        </p:nvSpPr>
        <p:spPr>
          <a:xfrm>
            <a:off x="5911157" y="2046515"/>
            <a:ext cx="5903471" cy="4130448"/>
          </a:xfrm>
        </p:spPr>
        <p:txBody>
          <a:bodyPr>
            <a:normAutofit fontScale="85000" lnSpcReduction="10000"/>
          </a:bodyPr>
          <a:lstStyle/>
          <a:p>
            <a:pPr marL="0" indent="0">
              <a:lnSpc>
                <a:spcPct val="110000"/>
              </a:lnSpc>
              <a:buNone/>
            </a:pPr>
            <a:r>
              <a:rPr lang="it-IT" sz="1400" dirty="0"/>
              <a:t>Samantha Cristoforetti </a:t>
            </a:r>
            <a:r>
              <a:rPr lang="it-IT" sz="1400" dirty="0" err="1"/>
              <a:t>is</a:t>
            </a:r>
            <a:r>
              <a:rPr lang="it-IT" sz="1400" dirty="0"/>
              <a:t> an </a:t>
            </a:r>
            <a:r>
              <a:rPr lang="it-IT" sz="1400" dirty="0" err="1"/>
              <a:t>Italian</a:t>
            </a:r>
            <a:r>
              <a:rPr lang="it-IT" sz="1400" dirty="0"/>
              <a:t> </a:t>
            </a:r>
            <a:r>
              <a:rPr lang="it-IT" sz="1400" dirty="0" err="1"/>
              <a:t>European</a:t>
            </a:r>
            <a:r>
              <a:rPr lang="it-IT" sz="1400" dirty="0"/>
              <a:t> Space Agency </a:t>
            </a:r>
            <a:r>
              <a:rPr lang="it-IT" sz="1400" dirty="0" err="1"/>
              <a:t>astronaut</a:t>
            </a:r>
            <a:r>
              <a:rPr lang="it-IT" sz="1400" dirty="0"/>
              <a:t>, </a:t>
            </a:r>
            <a:r>
              <a:rPr lang="it-IT" sz="1400" dirty="0" err="1"/>
              <a:t>Italian</a:t>
            </a:r>
            <a:r>
              <a:rPr lang="it-IT" sz="1400" dirty="0"/>
              <a:t> Air Force </a:t>
            </a:r>
            <a:r>
              <a:rPr lang="it-IT" sz="1400" dirty="0" err="1"/>
              <a:t>pilot</a:t>
            </a:r>
            <a:r>
              <a:rPr lang="it-IT" sz="1400" dirty="0"/>
              <a:t> and </a:t>
            </a:r>
            <a:r>
              <a:rPr lang="it-IT" sz="1400" dirty="0" err="1"/>
              <a:t>engineer</a:t>
            </a:r>
            <a:r>
              <a:rPr lang="it-IT" sz="1400" dirty="0"/>
              <a:t>, </a:t>
            </a:r>
            <a:r>
              <a:rPr lang="it-IT" sz="1400" dirty="0" err="1"/>
              <a:t>fluent</a:t>
            </a:r>
            <a:r>
              <a:rPr lang="it-IT" sz="1400" dirty="0"/>
              <a:t> in </a:t>
            </a:r>
            <a:r>
              <a:rPr lang="it-IT" sz="1400" dirty="0" err="1"/>
              <a:t>Italian</a:t>
            </a:r>
            <a:r>
              <a:rPr lang="it-IT" sz="1400" dirty="0"/>
              <a:t>, English, </a:t>
            </a:r>
            <a:r>
              <a:rPr lang="it-IT" sz="1400" dirty="0" err="1"/>
              <a:t>German</a:t>
            </a:r>
            <a:r>
              <a:rPr lang="it-IT" sz="1400" dirty="0"/>
              <a:t>, French and Russian. </a:t>
            </a:r>
            <a:br>
              <a:rPr lang="it-IT" sz="1400" dirty="0"/>
            </a:br>
            <a:r>
              <a:rPr lang="it-IT" sz="1400" dirty="0" err="1"/>
              <a:t>She</a:t>
            </a:r>
            <a:r>
              <a:rPr lang="it-IT" sz="1400" dirty="0"/>
              <a:t> </a:t>
            </a:r>
            <a:r>
              <a:rPr lang="it-IT" sz="1400" dirty="0" err="1"/>
              <a:t>is</a:t>
            </a:r>
            <a:r>
              <a:rPr lang="it-IT" sz="1400" dirty="0"/>
              <a:t> the first </a:t>
            </a:r>
            <a:r>
              <a:rPr lang="it-IT" sz="1400" dirty="0" err="1"/>
              <a:t>Italian</a:t>
            </a:r>
            <a:r>
              <a:rPr lang="it-IT" sz="1400" dirty="0"/>
              <a:t> woman in </a:t>
            </a:r>
            <a:r>
              <a:rPr lang="it-IT" sz="1400" dirty="0" err="1"/>
              <a:t>space</a:t>
            </a:r>
            <a:r>
              <a:rPr lang="it-IT" sz="1400" dirty="0"/>
              <a:t> and, with her199 </a:t>
            </a:r>
            <a:r>
              <a:rPr lang="it-IT" sz="1400" dirty="0" err="1"/>
              <a:t>days</a:t>
            </a:r>
            <a:r>
              <a:rPr lang="it-IT" sz="1400" dirty="0"/>
              <a:t> and 16hours and 42 minutes, </a:t>
            </a:r>
            <a:r>
              <a:rPr lang="it-IT" sz="1400" dirty="0" err="1"/>
              <a:t>she</a:t>
            </a:r>
            <a:r>
              <a:rPr lang="it-IT" sz="1400" dirty="0"/>
              <a:t> </a:t>
            </a:r>
            <a:r>
              <a:rPr lang="it-IT" sz="1400" dirty="0" err="1"/>
              <a:t>holds</a:t>
            </a:r>
            <a:r>
              <a:rPr lang="it-IT" sz="1400" dirty="0"/>
              <a:t> the </a:t>
            </a:r>
            <a:r>
              <a:rPr lang="it-IT" sz="1400" dirty="0" err="1"/>
              <a:t>European</a:t>
            </a:r>
            <a:r>
              <a:rPr lang="it-IT" sz="1400" dirty="0"/>
              <a:t> and </a:t>
            </a:r>
            <a:r>
              <a:rPr lang="it-IT" sz="1400" dirty="0" err="1"/>
              <a:t>female</a:t>
            </a:r>
            <a:r>
              <a:rPr lang="it-IT" sz="1400" dirty="0"/>
              <a:t> record of </a:t>
            </a:r>
            <a:r>
              <a:rPr lang="it-IT" sz="1400" dirty="0" err="1"/>
              <a:t>permanence</a:t>
            </a:r>
            <a:r>
              <a:rPr lang="it-IT" sz="1400" dirty="0"/>
              <a:t> in </a:t>
            </a:r>
            <a:r>
              <a:rPr lang="it-IT" sz="1400" dirty="0" err="1"/>
              <a:t>space</a:t>
            </a:r>
            <a:r>
              <a:rPr lang="it-IT" sz="1400" dirty="0"/>
              <a:t> in a single </a:t>
            </a:r>
            <a:r>
              <a:rPr lang="it-IT" sz="1400" dirty="0" err="1"/>
              <a:t>flight</a:t>
            </a:r>
            <a:r>
              <a:rPr lang="it-IT" sz="1400" dirty="0"/>
              <a:t>. </a:t>
            </a:r>
            <a:r>
              <a:rPr lang="it-IT" sz="1400" dirty="0" err="1"/>
              <a:t>That’s</a:t>
            </a:r>
            <a:r>
              <a:rPr lang="it-IT" sz="1400" dirty="0"/>
              <a:t> </a:t>
            </a:r>
            <a:r>
              <a:rPr lang="it-IT" sz="1400" dirty="0" err="1"/>
              <a:t>why</a:t>
            </a:r>
            <a:r>
              <a:rPr lang="it-IT" sz="1400" dirty="0"/>
              <a:t> </a:t>
            </a:r>
            <a:r>
              <a:rPr lang="it-IT" sz="1400" dirty="0" err="1"/>
              <a:t>her</a:t>
            </a:r>
            <a:r>
              <a:rPr lang="it-IT" sz="1400" dirty="0"/>
              <a:t> nickname </a:t>
            </a:r>
            <a:r>
              <a:rPr lang="it-IT" sz="1400" dirty="0" err="1"/>
              <a:t>is</a:t>
            </a:r>
            <a:r>
              <a:rPr lang="it-IT" sz="1400" dirty="0"/>
              <a:t> ASTROSAMANTHA. </a:t>
            </a:r>
            <a:br>
              <a:rPr lang="it-IT" sz="1400" dirty="0"/>
            </a:br>
            <a:br>
              <a:rPr lang="it-IT" sz="1400" dirty="0"/>
            </a:br>
            <a:r>
              <a:rPr lang="it-IT" sz="1400" dirty="0"/>
              <a:t>Cristoforetti </a:t>
            </a:r>
            <a:r>
              <a:rPr lang="it-IT" sz="1400" dirty="0" err="1"/>
              <a:t>was</a:t>
            </a:r>
            <a:r>
              <a:rPr lang="it-IT" sz="1400" dirty="0"/>
              <a:t> </a:t>
            </a:r>
            <a:r>
              <a:rPr lang="it-IT" sz="1400" dirty="0" err="1"/>
              <a:t>born</a:t>
            </a:r>
            <a:r>
              <a:rPr lang="it-IT" sz="1400" dirty="0"/>
              <a:t> in Milan in 1977. </a:t>
            </a:r>
            <a:r>
              <a:rPr lang="it-IT" sz="1400" dirty="0" err="1"/>
              <a:t>She</a:t>
            </a:r>
            <a:r>
              <a:rPr lang="it-IT" sz="1400" dirty="0"/>
              <a:t> </a:t>
            </a:r>
            <a:r>
              <a:rPr lang="it-IT" sz="1400" dirty="0" err="1"/>
              <a:t>spent</a:t>
            </a:r>
            <a:r>
              <a:rPr lang="it-IT" sz="1400" dirty="0"/>
              <a:t> </a:t>
            </a:r>
            <a:r>
              <a:rPr lang="it-IT" sz="1400" dirty="0" err="1"/>
              <a:t>her</a:t>
            </a:r>
            <a:r>
              <a:rPr lang="it-IT" sz="1400" dirty="0"/>
              <a:t> </a:t>
            </a:r>
            <a:r>
              <a:rPr lang="it-IT" sz="1400" dirty="0" err="1"/>
              <a:t>childhood</a:t>
            </a:r>
            <a:r>
              <a:rPr lang="it-IT" sz="1400" dirty="0"/>
              <a:t> in Malè, in Val di Sole, Trentino, </a:t>
            </a:r>
            <a:r>
              <a:rPr lang="it-IT" sz="1400" dirty="0" err="1"/>
              <a:t>Italy</a:t>
            </a:r>
            <a:r>
              <a:rPr lang="it-IT" sz="1400" dirty="0"/>
              <a:t>. </a:t>
            </a:r>
            <a:r>
              <a:rPr lang="it-IT" sz="1400" dirty="0" err="1"/>
              <a:t>When</a:t>
            </a:r>
            <a:r>
              <a:rPr lang="it-IT" sz="1400" dirty="0"/>
              <a:t> </a:t>
            </a:r>
            <a:r>
              <a:rPr lang="it-IT" sz="1400" dirty="0" err="1"/>
              <a:t>she</a:t>
            </a:r>
            <a:r>
              <a:rPr lang="it-IT" sz="1400" dirty="0"/>
              <a:t> </a:t>
            </a:r>
            <a:r>
              <a:rPr lang="it-IT" sz="1400" dirty="0" err="1"/>
              <a:t>was</a:t>
            </a:r>
            <a:r>
              <a:rPr lang="it-IT" sz="1400" dirty="0"/>
              <a:t> 18, </a:t>
            </a:r>
            <a:r>
              <a:rPr lang="it-IT" sz="1400" dirty="0" err="1"/>
              <a:t>she</a:t>
            </a:r>
            <a:r>
              <a:rPr lang="it-IT" sz="1400" dirty="0"/>
              <a:t> </a:t>
            </a:r>
            <a:r>
              <a:rPr lang="it-IT" sz="1400" dirty="0" err="1"/>
              <a:t>took</a:t>
            </a:r>
            <a:r>
              <a:rPr lang="it-IT" sz="1400" dirty="0"/>
              <a:t> a US </a:t>
            </a:r>
            <a:r>
              <a:rPr lang="it-IT" sz="1400" dirty="0" err="1"/>
              <a:t>foreign</a:t>
            </a:r>
            <a:r>
              <a:rPr lang="it-IT" sz="1400" dirty="0"/>
              <a:t> </a:t>
            </a:r>
            <a:r>
              <a:rPr lang="it-IT" sz="1400" dirty="0" err="1"/>
              <a:t>exchange</a:t>
            </a:r>
            <a:r>
              <a:rPr lang="it-IT" sz="1400" dirty="0"/>
              <a:t> </a:t>
            </a:r>
            <a:r>
              <a:rPr lang="it-IT" sz="1400" dirty="0" err="1"/>
              <a:t>program</a:t>
            </a:r>
            <a:r>
              <a:rPr lang="it-IT" sz="1400" dirty="0"/>
              <a:t> and </a:t>
            </a:r>
            <a:r>
              <a:rPr lang="it-IT" sz="1400" dirty="0" err="1"/>
              <a:t>attended</a:t>
            </a:r>
            <a:r>
              <a:rPr lang="it-IT" sz="1400" dirty="0"/>
              <a:t> Space Camp. </a:t>
            </a:r>
            <a:r>
              <a:rPr lang="it-IT" sz="1400" dirty="0" err="1"/>
              <a:t>She</a:t>
            </a:r>
            <a:r>
              <a:rPr lang="it-IT" sz="1400" dirty="0"/>
              <a:t> </a:t>
            </a:r>
            <a:r>
              <a:rPr lang="it-IT" sz="1400" dirty="0" err="1"/>
              <a:t>studied</a:t>
            </a:r>
            <a:r>
              <a:rPr lang="it-IT" sz="1400" dirty="0"/>
              <a:t> in Bolzano and Trento and </a:t>
            </a:r>
            <a:r>
              <a:rPr lang="it-IT" sz="1400" dirty="0" err="1"/>
              <a:t>graduated</a:t>
            </a:r>
            <a:r>
              <a:rPr lang="it-IT" sz="1400" dirty="0"/>
              <a:t> from the Technical </a:t>
            </a:r>
            <a:r>
              <a:rPr lang="it-IT" sz="1400" dirty="0" err="1"/>
              <a:t>University</a:t>
            </a:r>
            <a:r>
              <a:rPr lang="it-IT" sz="1400" dirty="0"/>
              <a:t> of </a:t>
            </a:r>
            <a:r>
              <a:rPr lang="it-IT" sz="1400" dirty="0" err="1"/>
              <a:t>Munich</a:t>
            </a:r>
            <a:r>
              <a:rPr lang="it-IT" sz="1400" dirty="0"/>
              <a:t> with a </a:t>
            </a:r>
            <a:r>
              <a:rPr lang="it-IT" sz="1400" dirty="0" err="1"/>
              <a:t>degree</a:t>
            </a:r>
            <a:r>
              <a:rPr lang="it-IT" sz="1400" dirty="0"/>
              <a:t> in </a:t>
            </a:r>
            <a:r>
              <a:rPr lang="it-IT" sz="1400" dirty="0" err="1"/>
              <a:t>Mechanical</a:t>
            </a:r>
            <a:r>
              <a:rPr lang="it-IT" sz="1400" dirty="0"/>
              <a:t> </a:t>
            </a:r>
            <a:r>
              <a:rPr lang="it-IT" sz="1400" dirty="0" err="1"/>
              <a:t>Engineering</a:t>
            </a:r>
            <a:r>
              <a:rPr lang="it-IT" sz="1400" dirty="0"/>
              <a:t>, with </a:t>
            </a:r>
            <a:r>
              <a:rPr lang="it-IT" sz="1400" dirty="0" err="1"/>
              <a:t>specialisations</a:t>
            </a:r>
            <a:r>
              <a:rPr lang="it-IT" sz="1400" dirty="0"/>
              <a:t> in </a:t>
            </a:r>
            <a:r>
              <a:rPr lang="it-IT" sz="1400" dirty="0" err="1"/>
              <a:t>aerospace</a:t>
            </a:r>
            <a:r>
              <a:rPr lang="it-IT" sz="1400" dirty="0"/>
              <a:t> </a:t>
            </a:r>
            <a:r>
              <a:rPr lang="it-IT" sz="1400" dirty="0" err="1"/>
              <a:t>propulsion</a:t>
            </a:r>
            <a:r>
              <a:rPr lang="it-IT" sz="1400" dirty="0"/>
              <a:t> and </a:t>
            </a:r>
            <a:r>
              <a:rPr lang="it-IT" sz="1400" dirty="0" err="1"/>
              <a:t>lightweight</a:t>
            </a:r>
            <a:r>
              <a:rPr lang="it-IT" sz="1400" dirty="0"/>
              <a:t> .</a:t>
            </a:r>
            <a:br>
              <a:rPr lang="it-IT" sz="1400" dirty="0"/>
            </a:br>
            <a:r>
              <a:rPr lang="it-IT" sz="1400" dirty="0" err="1"/>
              <a:t>She</a:t>
            </a:r>
            <a:r>
              <a:rPr lang="it-IT" sz="1400" dirty="0"/>
              <a:t> </a:t>
            </a:r>
            <a:r>
              <a:rPr lang="it-IT" sz="1400" dirty="0" err="1"/>
              <a:t>studied</a:t>
            </a:r>
            <a:r>
              <a:rPr lang="it-IT" sz="1400" dirty="0"/>
              <a:t> </a:t>
            </a:r>
            <a:r>
              <a:rPr lang="it-IT" sz="1400" dirty="0" err="1"/>
              <a:t>at</a:t>
            </a:r>
            <a:r>
              <a:rPr lang="it-IT" sz="1400" dirty="0"/>
              <a:t> the </a:t>
            </a:r>
            <a:r>
              <a:rPr lang="it-IT" sz="1400" dirty="0" err="1"/>
              <a:t>École</a:t>
            </a:r>
            <a:r>
              <a:rPr lang="it-IT" sz="1400" dirty="0"/>
              <a:t> </a:t>
            </a:r>
            <a:r>
              <a:rPr lang="it-IT" sz="1400" dirty="0" err="1"/>
              <a:t>nationale</a:t>
            </a:r>
            <a:r>
              <a:rPr lang="it-IT" sz="1400" dirty="0"/>
              <a:t> </a:t>
            </a:r>
            <a:r>
              <a:rPr lang="it-IT" sz="1400" dirty="0" err="1"/>
              <a:t>supérieure</a:t>
            </a:r>
            <a:r>
              <a:rPr lang="it-IT" sz="1400" dirty="0"/>
              <a:t> de l'</a:t>
            </a:r>
            <a:r>
              <a:rPr lang="it-IT" sz="1400" dirty="0" err="1"/>
              <a:t>aéronautique</a:t>
            </a:r>
            <a:r>
              <a:rPr lang="it-IT" sz="1400" dirty="0"/>
              <a:t> et de l'</a:t>
            </a:r>
            <a:r>
              <a:rPr lang="it-IT" sz="1400" dirty="0" err="1"/>
              <a:t>espace</a:t>
            </a:r>
            <a:r>
              <a:rPr lang="it-IT" sz="1400" dirty="0"/>
              <a:t> in Toulouse, France, </a:t>
            </a:r>
            <a:r>
              <a:rPr lang="it-IT" sz="1400" dirty="0" err="1"/>
              <a:t>working</a:t>
            </a:r>
            <a:r>
              <a:rPr lang="it-IT" sz="1400" dirty="0"/>
              <a:t> on an </a:t>
            </a:r>
            <a:r>
              <a:rPr lang="it-IT" sz="1400" dirty="0" err="1"/>
              <a:t>experimental</a:t>
            </a:r>
            <a:r>
              <a:rPr lang="it-IT" sz="1400" dirty="0"/>
              <a:t> </a:t>
            </a:r>
            <a:r>
              <a:rPr lang="it-IT" sz="1400" dirty="0" err="1"/>
              <a:t>project</a:t>
            </a:r>
            <a:r>
              <a:rPr lang="it-IT" sz="1400" dirty="0"/>
              <a:t> in </a:t>
            </a:r>
            <a:r>
              <a:rPr lang="it-IT" sz="1400" dirty="0" err="1"/>
              <a:t>aerodynamics</a:t>
            </a:r>
            <a:r>
              <a:rPr lang="it-IT" sz="1400" dirty="0"/>
              <a:t>. </a:t>
            </a:r>
            <a:r>
              <a:rPr lang="it-IT" sz="1400" dirty="0" err="1"/>
              <a:t>She</a:t>
            </a:r>
            <a:r>
              <a:rPr lang="it-IT" sz="1400" dirty="0"/>
              <a:t> </a:t>
            </a:r>
            <a:r>
              <a:rPr lang="it-IT" sz="1400" dirty="0" err="1"/>
              <a:t>wrote</a:t>
            </a:r>
            <a:r>
              <a:rPr lang="it-IT" sz="1400" dirty="0"/>
              <a:t> </a:t>
            </a:r>
            <a:r>
              <a:rPr lang="it-IT" sz="1400" dirty="0" err="1"/>
              <a:t>her</a:t>
            </a:r>
            <a:r>
              <a:rPr lang="it-IT" sz="1400" dirty="0"/>
              <a:t> </a:t>
            </a:r>
            <a:r>
              <a:rPr lang="it-IT" sz="1400" dirty="0" err="1"/>
              <a:t>master’s</a:t>
            </a:r>
            <a:r>
              <a:rPr lang="it-IT" sz="1400" dirty="0"/>
              <a:t> </a:t>
            </a:r>
            <a:r>
              <a:rPr lang="it-IT" sz="1400" dirty="0" err="1"/>
              <a:t>thesis</a:t>
            </a:r>
            <a:r>
              <a:rPr lang="it-IT" sz="1400" dirty="0"/>
              <a:t> in </a:t>
            </a:r>
            <a:r>
              <a:rPr lang="it-IT" sz="1400" dirty="0" err="1"/>
              <a:t>solid</a:t>
            </a:r>
            <a:r>
              <a:rPr lang="it-IT" sz="1400" dirty="0"/>
              <a:t> </a:t>
            </a:r>
            <a:r>
              <a:rPr lang="it-IT" sz="1400" dirty="0" err="1"/>
              <a:t>rocket</a:t>
            </a:r>
            <a:r>
              <a:rPr lang="it-IT" sz="1400" dirty="0"/>
              <a:t> </a:t>
            </a:r>
            <a:r>
              <a:rPr lang="it-IT" sz="1400" dirty="0" err="1"/>
              <a:t>propellants</a:t>
            </a:r>
            <a:r>
              <a:rPr lang="it-IT" sz="1400" dirty="0"/>
              <a:t> </a:t>
            </a:r>
            <a:r>
              <a:rPr lang="it-IT" sz="1400" dirty="0" err="1"/>
              <a:t>during</a:t>
            </a:r>
            <a:r>
              <a:rPr lang="it-IT" sz="1400" dirty="0"/>
              <a:t> a 10-month </a:t>
            </a:r>
            <a:r>
              <a:rPr lang="it-IT" sz="1400" dirty="0" err="1"/>
              <a:t>research</a:t>
            </a:r>
            <a:r>
              <a:rPr lang="it-IT" sz="1400" dirty="0"/>
              <a:t> stay </a:t>
            </a:r>
            <a:r>
              <a:rPr lang="it-IT" sz="1400" dirty="0" err="1"/>
              <a:t>at</a:t>
            </a:r>
            <a:r>
              <a:rPr lang="it-IT" sz="1400" dirty="0"/>
              <a:t> the </a:t>
            </a:r>
            <a:r>
              <a:rPr lang="it-IT" sz="1400" dirty="0" err="1"/>
              <a:t>Mendeleev</a:t>
            </a:r>
            <a:r>
              <a:rPr lang="it-IT" sz="1400" dirty="0"/>
              <a:t> </a:t>
            </a:r>
            <a:r>
              <a:rPr lang="it-IT" sz="1400" dirty="0" err="1"/>
              <a:t>University</a:t>
            </a:r>
            <a:r>
              <a:rPr lang="it-IT" sz="1400" dirty="0"/>
              <a:t> of </a:t>
            </a:r>
            <a:r>
              <a:rPr lang="it-IT" sz="1400" dirty="0" err="1"/>
              <a:t>Chemical</a:t>
            </a:r>
            <a:r>
              <a:rPr lang="it-IT" sz="1400" dirty="0"/>
              <a:t> Technologies in </a:t>
            </a:r>
            <a:r>
              <a:rPr lang="it-IT" sz="1400" dirty="0" err="1"/>
              <a:t>Moscow</a:t>
            </a:r>
            <a:r>
              <a:rPr lang="it-IT" sz="1400" dirty="0"/>
              <a:t>, Russia.</a:t>
            </a:r>
            <a:br>
              <a:rPr lang="it-IT" sz="1400" dirty="0"/>
            </a:br>
            <a:r>
              <a:rPr lang="it-IT" sz="1400" dirty="0" err="1"/>
              <a:t>She</a:t>
            </a:r>
            <a:r>
              <a:rPr lang="it-IT" sz="1400" dirty="0"/>
              <a:t> </a:t>
            </a:r>
            <a:r>
              <a:rPr lang="it-IT" sz="1400" dirty="0" err="1"/>
              <a:t>also</a:t>
            </a:r>
            <a:r>
              <a:rPr lang="it-IT" sz="1400" dirty="0"/>
              <a:t> </a:t>
            </a:r>
            <a:r>
              <a:rPr lang="it-IT" sz="1400" dirty="0" err="1"/>
              <a:t>graduated</a:t>
            </a:r>
            <a:r>
              <a:rPr lang="it-IT" sz="1400" dirty="0"/>
              <a:t> in </a:t>
            </a:r>
            <a:r>
              <a:rPr lang="it-IT" sz="1400" dirty="0" err="1"/>
              <a:t>Aeronautics</a:t>
            </a:r>
            <a:r>
              <a:rPr lang="it-IT" sz="1400" dirty="0"/>
              <a:t> </a:t>
            </a:r>
            <a:r>
              <a:rPr lang="it-IT" sz="1400" dirty="0" err="1"/>
              <a:t>Sciences</a:t>
            </a:r>
            <a:r>
              <a:rPr lang="it-IT" sz="1400" dirty="0"/>
              <a:t> </a:t>
            </a:r>
            <a:r>
              <a:rPr lang="it-IT" sz="1400" dirty="0" err="1"/>
              <a:t>at</a:t>
            </a:r>
            <a:r>
              <a:rPr lang="it-IT" sz="1400" dirty="0"/>
              <a:t> the </a:t>
            </a:r>
            <a:r>
              <a:rPr lang="it-IT" sz="1400" dirty="0" err="1"/>
              <a:t>Italian</a:t>
            </a:r>
            <a:r>
              <a:rPr lang="it-IT" sz="1400" dirty="0"/>
              <a:t> Accademia Aeronautica in Pozzuoli, in 2005, </a:t>
            </a:r>
            <a:r>
              <a:rPr lang="it-IT" sz="1400" dirty="0" err="1"/>
              <a:t>becoming</a:t>
            </a:r>
            <a:r>
              <a:rPr lang="it-IT" sz="1400" dirty="0"/>
              <a:t> </a:t>
            </a:r>
            <a:r>
              <a:rPr lang="it-IT" sz="1400" dirty="0" err="1"/>
              <a:t>one</a:t>
            </a:r>
            <a:r>
              <a:rPr lang="it-IT" sz="1400" dirty="0"/>
              <a:t> of the first </a:t>
            </a:r>
            <a:r>
              <a:rPr lang="it-IT" sz="1400" dirty="0" err="1"/>
              <a:t>women</a:t>
            </a:r>
            <a:r>
              <a:rPr lang="it-IT" sz="1400" dirty="0"/>
              <a:t> to be a </a:t>
            </a:r>
            <a:r>
              <a:rPr lang="it-IT" sz="1400" dirty="0" err="1"/>
              <a:t>lieutenant</a:t>
            </a:r>
            <a:r>
              <a:rPr lang="it-IT" sz="1400" dirty="0"/>
              <a:t> and fighter </a:t>
            </a:r>
            <a:r>
              <a:rPr lang="it-IT" sz="1400" dirty="0" err="1"/>
              <a:t>pilot</a:t>
            </a:r>
            <a:r>
              <a:rPr lang="it-IT" sz="1400" dirty="0"/>
              <a:t> in the </a:t>
            </a:r>
            <a:r>
              <a:rPr lang="it-IT" sz="1400" dirty="0" err="1"/>
              <a:t>Italian</a:t>
            </a:r>
            <a:r>
              <a:rPr lang="it-IT" sz="1400" dirty="0"/>
              <a:t> Air Force. </a:t>
            </a:r>
            <a:r>
              <a:rPr lang="it-IT" sz="1400" dirty="0" err="1"/>
              <a:t>Following</a:t>
            </a:r>
            <a:r>
              <a:rPr lang="it-IT" sz="1400" dirty="0"/>
              <a:t> </a:t>
            </a:r>
            <a:r>
              <a:rPr lang="it-IT" sz="1400" dirty="0" err="1"/>
              <a:t>her</a:t>
            </a:r>
            <a:r>
              <a:rPr lang="it-IT" sz="1400" dirty="0"/>
              <a:t> </a:t>
            </a:r>
            <a:r>
              <a:rPr lang="it-IT" sz="1400" dirty="0" err="1"/>
              <a:t>graduation</a:t>
            </a:r>
            <a:r>
              <a:rPr lang="it-IT" sz="1400" dirty="0"/>
              <a:t> in 2005, </a:t>
            </a:r>
            <a:r>
              <a:rPr lang="it-IT" sz="1400" dirty="0" err="1"/>
              <a:t>she</a:t>
            </a:r>
            <a:r>
              <a:rPr lang="it-IT" sz="1400" dirty="0"/>
              <a:t> </a:t>
            </a:r>
            <a:r>
              <a:rPr lang="it-IT" sz="1400" dirty="0" err="1"/>
              <a:t>attended</a:t>
            </a:r>
            <a:r>
              <a:rPr lang="it-IT" sz="1400" dirty="0"/>
              <a:t> the Euro-NATO Joint Jet </a:t>
            </a:r>
            <a:r>
              <a:rPr lang="it-IT" sz="1400" dirty="0" err="1"/>
              <a:t>Pilot</a:t>
            </a:r>
            <a:r>
              <a:rPr lang="it-IT" sz="1400" dirty="0"/>
              <a:t> Training </a:t>
            </a:r>
            <a:r>
              <a:rPr lang="it-IT" sz="1400" dirty="0" err="1"/>
              <a:t>program</a:t>
            </a:r>
            <a:r>
              <a:rPr lang="it-IT" sz="1400" dirty="0"/>
              <a:t> </a:t>
            </a:r>
            <a:r>
              <a:rPr lang="it-IT" sz="1400" dirty="0" err="1"/>
              <a:t>at</a:t>
            </a:r>
            <a:r>
              <a:rPr lang="it-IT" sz="1400" dirty="0"/>
              <a:t> </a:t>
            </a:r>
            <a:r>
              <a:rPr lang="it-IT" sz="1400" dirty="0" err="1"/>
              <a:t>Sheppard</a:t>
            </a:r>
            <a:r>
              <a:rPr lang="it-IT" sz="1400" dirty="0"/>
              <a:t> Air Force Base in the </a:t>
            </a:r>
            <a:r>
              <a:rPr lang="it-IT" sz="1400" dirty="0" err="1"/>
              <a:t>United</a:t>
            </a:r>
            <a:r>
              <a:rPr lang="it-IT" sz="1400" dirty="0"/>
              <a:t> </a:t>
            </a:r>
            <a:r>
              <a:rPr lang="it-IT" sz="1400" dirty="0" err="1"/>
              <a:t>States</a:t>
            </a:r>
            <a:r>
              <a:rPr lang="it-IT" sz="1400" dirty="0"/>
              <a:t>, </a:t>
            </a:r>
            <a:r>
              <a:rPr lang="it-IT" sz="1400" dirty="0" err="1"/>
              <a:t>where</a:t>
            </a:r>
            <a:r>
              <a:rPr lang="it-IT" sz="1400" dirty="0"/>
              <a:t> </a:t>
            </a:r>
            <a:r>
              <a:rPr lang="it-IT" sz="1400" dirty="0" err="1"/>
              <a:t>she</a:t>
            </a:r>
            <a:r>
              <a:rPr lang="it-IT" sz="1400" dirty="0"/>
              <a:t> </a:t>
            </a:r>
            <a:r>
              <a:rPr lang="it-IT" sz="1400" dirty="0" err="1"/>
              <a:t>earned</a:t>
            </a:r>
            <a:r>
              <a:rPr lang="it-IT" sz="1400" dirty="0"/>
              <a:t> </a:t>
            </a:r>
            <a:r>
              <a:rPr lang="it-IT" sz="1400" dirty="0" err="1"/>
              <a:t>her</a:t>
            </a:r>
            <a:r>
              <a:rPr lang="it-IT" sz="1400" dirty="0"/>
              <a:t> fighter </a:t>
            </a:r>
            <a:r>
              <a:rPr lang="it-IT" sz="1400" dirty="0" err="1"/>
              <a:t>pilot</a:t>
            </a:r>
            <a:r>
              <a:rPr lang="it-IT" sz="1400" dirty="0"/>
              <a:t> </a:t>
            </a:r>
            <a:r>
              <a:rPr lang="it-IT" sz="1400" dirty="0" err="1"/>
              <a:t>wings</a:t>
            </a:r>
            <a:r>
              <a:rPr lang="it-IT" sz="1400" dirty="0"/>
              <a:t> in 2006. </a:t>
            </a:r>
            <a:r>
              <a:rPr lang="it-IT" sz="1400" dirty="0" err="1"/>
              <a:t>Upon</a:t>
            </a:r>
            <a:r>
              <a:rPr lang="it-IT" sz="1400" dirty="0"/>
              <a:t> </a:t>
            </a:r>
            <a:r>
              <a:rPr lang="it-IT" sz="1400" dirty="0" err="1"/>
              <a:t>her</a:t>
            </a:r>
            <a:r>
              <a:rPr lang="it-IT" sz="1400" dirty="0"/>
              <a:t> </a:t>
            </a:r>
            <a:r>
              <a:rPr lang="it-IT" sz="1400" dirty="0" err="1"/>
              <a:t>return</a:t>
            </a:r>
            <a:r>
              <a:rPr lang="it-IT" sz="1400" dirty="0"/>
              <a:t> to </a:t>
            </a:r>
            <a:r>
              <a:rPr lang="it-IT" sz="1400" dirty="0" err="1"/>
              <a:t>Italy</a:t>
            </a:r>
            <a:r>
              <a:rPr lang="it-IT" sz="1400" dirty="0"/>
              <a:t> </a:t>
            </a:r>
            <a:r>
              <a:rPr lang="it-IT" sz="1400" dirty="0" err="1"/>
              <a:t>she</a:t>
            </a:r>
            <a:r>
              <a:rPr lang="it-IT" sz="1400" dirty="0"/>
              <a:t> </a:t>
            </a:r>
            <a:r>
              <a:rPr lang="it-IT" sz="1400" dirty="0" err="1"/>
              <a:t>was</a:t>
            </a:r>
            <a:r>
              <a:rPr lang="it-IT" sz="1400" dirty="0"/>
              <a:t> </a:t>
            </a:r>
            <a:r>
              <a:rPr lang="it-IT" sz="1400" dirty="0" err="1"/>
              <a:t>assigned</a:t>
            </a:r>
            <a:r>
              <a:rPr lang="it-IT" sz="1400" dirty="0"/>
              <a:t> to </a:t>
            </a:r>
            <a:r>
              <a:rPr lang="it-IT" sz="1400" dirty="0" err="1"/>
              <a:t>fly</a:t>
            </a:r>
            <a:r>
              <a:rPr lang="it-IT" sz="1400" dirty="0"/>
              <a:t> the AM-X </a:t>
            </a:r>
            <a:r>
              <a:rPr lang="it-IT" sz="1400" dirty="0" err="1"/>
              <a:t>ground</a:t>
            </a:r>
            <a:r>
              <a:rPr lang="it-IT" sz="1400" dirty="0"/>
              <a:t> </a:t>
            </a:r>
            <a:r>
              <a:rPr lang="it-IT" sz="1400" dirty="0" err="1"/>
              <a:t>attack</a:t>
            </a:r>
            <a:r>
              <a:rPr lang="it-IT" sz="1400" dirty="0"/>
              <a:t> fighter </a:t>
            </a:r>
            <a:r>
              <a:rPr lang="it-IT" sz="1400" dirty="0" err="1"/>
              <a:t>at</a:t>
            </a:r>
            <a:r>
              <a:rPr lang="it-IT" sz="1400" dirty="0"/>
              <a:t> the 51st Bomber </a:t>
            </a:r>
            <a:r>
              <a:rPr lang="it-IT" sz="1400" dirty="0" err="1"/>
              <a:t>Wing</a:t>
            </a:r>
            <a:r>
              <a:rPr lang="it-IT" sz="1400" dirty="0"/>
              <a:t> in Istrana.</a:t>
            </a:r>
            <a:br>
              <a:rPr lang="it-IT" sz="1400" dirty="0"/>
            </a:br>
            <a:endParaRPr lang="it-IT" sz="1400" dirty="0"/>
          </a:p>
        </p:txBody>
      </p:sp>
    </p:spTree>
    <p:extLst>
      <p:ext uri="{BB962C8B-B14F-4D97-AF65-F5344CB8AC3E}">
        <p14:creationId xmlns:p14="http://schemas.microsoft.com/office/powerpoint/2010/main" val="297757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57B4A90-CF51-9645-B634-A1AEFFC0116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8844" b="2"/>
          <a:stretch/>
        </p:blipFill>
        <p:spPr>
          <a:xfrm>
            <a:off x="6083786" y="-168316"/>
            <a:ext cx="6261330" cy="3932313"/>
          </a:xfrm>
          <a:prstGeom prst="rect">
            <a:avLst/>
          </a:prstGeom>
          <a:effectLst>
            <a:softEdge rad="533400"/>
          </a:effectLst>
        </p:spPr>
      </p:pic>
      <p:pic>
        <p:nvPicPr>
          <p:cNvPr id="10" name="Immagine 9" descr="Immagine che contiene persona, interni, giovane, ragazzo&#10;&#10;Descrizione generata automaticamente">
            <a:extLst>
              <a:ext uri="{FF2B5EF4-FFF2-40B4-BE49-F238E27FC236}">
                <a16:creationId xmlns:a16="http://schemas.microsoft.com/office/drawing/2014/main" id="{40770DD6-C09D-D74D-8D58-1E31894EB14D}"/>
              </a:ext>
            </a:extLst>
          </p:cNvPr>
          <p:cNvPicPr>
            <a:picLocks noChangeAspect="1"/>
          </p:cNvPicPr>
          <p:nvPr/>
        </p:nvPicPr>
        <p:blipFill rotWithShape="1">
          <a:blip r:embed="rId3">
            <a:extLst>
              <a:ext uri="{28A0092B-C50C-407E-A947-70E740481C1C}">
                <a14:useLocalDpi xmlns:a14="http://schemas.microsoft.com/office/drawing/2010/main" val="0"/>
              </a:ext>
            </a:extLst>
          </a:blip>
          <a:srcRect r="816"/>
          <a:stretch/>
        </p:blipFill>
        <p:spPr>
          <a:xfrm>
            <a:off x="6089904" y="2487166"/>
            <a:ext cx="6263640" cy="4215384"/>
          </a:xfrm>
          <a:prstGeom prst="rect">
            <a:avLst/>
          </a:prstGeom>
          <a:effectLst>
            <a:softEdge rad="533400"/>
          </a:effectLst>
        </p:spPr>
      </p:pic>
      <p:pic>
        <p:nvPicPr>
          <p:cNvPr id="82" name="Picture 26">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04997" y="936828"/>
            <a:ext cx="4803637" cy="4955972"/>
          </a:xfrm>
        </p:spPr>
        <p:txBody>
          <a:bodyPr anchor="ctr">
            <a:normAutofit/>
          </a:bodyPr>
          <a:lstStyle/>
          <a:p>
            <a:pPr marL="0" indent="0">
              <a:lnSpc>
                <a:spcPct val="100000"/>
              </a:lnSpc>
              <a:buNone/>
            </a:pPr>
            <a:r>
              <a:rPr lang="it-IT" sz="1400" dirty="0">
                <a:solidFill>
                  <a:srgbClr val="000000"/>
                </a:solidFill>
              </a:rPr>
              <a:t>Samantha </a:t>
            </a:r>
            <a:r>
              <a:rPr lang="it-IT" sz="1400" dirty="0" err="1">
                <a:solidFill>
                  <a:srgbClr val="000000"/>
                </a:solidFill>
              </a:rPr>
              <a:t>was</a:t>
            </a:r>
            <a:r>
              <a:rPr lang="it-IT" sz="1400" dirty="0">
                <a:solidFill>
                  <a:srgbClr val="000000"/>
                </a:solidFill>
              </a:rPr>
              <a:t> </a:t>
            </a:r>
            <a:r>
              <a:rPr lang="it-IT" sz="1400" dirty="0" err="1">
                <a:solidFill>
                  <a:srgbClr val="000000"/>
                </a:solidFill>
              </a:rPr>
              <a:t>selected</a:t>
            </a:r>
            <a:r>
              <a:rPr lang="it-IT" sz="1400" dirty="0">
                <a:solidFill>
                  <a:srgbClr val="000000"/>
                </a:solidFill>
              </a:rPr>
              <a:t> </a:t>
            </a:r>
            <a:r>
              <a:rPr lang="it-IT" sz="1400" dirty="0" err="1">
                <a:solidFill>
                  <a:srgbClr val="000000"/>
                </a:solidFill>
              </a:rPr>
              <a:t>as</a:t>
            </a:r>
            <a:r>
              <a:rPr lang="it-IT" sz="1400" dirty="0">
                <a:solidFill>
                  <a:srgbClr val="000000"/>
                </a:solidFill>
              </a:rPr>
              <a:t> an ESA </a:t>
            </a:r>
            <a:r>
              <a:rPr lang="it-IT" sz="1400" dirty="0" err="1">
                <a:solidFill>
                  <a:srgbClr val="000000"/>
                </a:solidFill>
              </a:rPr>
              <a:t>astronaut</a:t>
            </a:r>
            <a:r>
              <a:rPr lang="it-IT" sz="1400" dirty="0">
                <a:solidFill>
                  <a:srgbClr val="000000"/>
                </a:solidFill>
              </a:rPr>
              <a:t> in </a:t>
            </a:r>
            <a:r>
              <a:rPr lang="it-IT" sz="1400" dirty="0" err="1">
                <a:solidFill>
                  <a:srgbClr val="000000"/>
                </a:solidFill>
              </a:rPr>
              <a:t>May</a:t>
            </a:r>
            <a:r>
              <a:rPr lang="it-IT" sz="1400" dirty="0">
                <a:solidFill>
                  <a:srgbClr val="000000"/>
                </a:solidFill>
              </a:rPr>
              <a:t> 2009, </a:t>
            </a:r>
            <a:r>
              <a:rPr lang="it-IT" sz="1400" dirty="0" err="1">
                <a:solidFill>
                  <a:srgbClr val="000000"/>
                </a:solidFill>
              </a:rPr>
              <a:t>resulting</a:t>
            </a:r>
            <a:r>
              <a:rPr lang="it-IT" sz="1400" dirty="0">
                <a:solidFill>
                  <a:srgbClr val="000000"/>
                </a:solidFill>
              </a:rPr>
              <a:t> </a:t>
            </a:r>
            <a:r>
              <a:rPr lang="it-IT" sz="1400" dirty="0" err="1">
                <a:solidFill>
                  <a:srgbClr val="000000"/>
                </a:solidFill>
              </a:rPr>
              <a:t>among</a:t>
            </a:r>
            <a:r>
              <a:rPr lang="it-IT" sz="1400" dirty="0">
                <a:solidFill>
                  <a:srgbClr val="000000"/>
                </a:solidFill>
              </a:rPr>
              <a:t> the best </a:t>
            </a:r>
            <a:r>
              <a:rPr lang="it-IT" sz="1400" dirty="0" err="1">
                <a:solidFill>
                  <a:srgbClr val="000000"/>
                </a:solidFill>
              </a:rPr>
              <a:t>six</a:t>
            </a:r>
            <a:r>
              <a:rPr lang="it-IT" sz="1400" dirty="0">
                <a:solidFill>
                  <a:srgbClr val="000000"/>
                </a:solidFill>
              </a:rPr>
              <a:t> </a:t>
            </a:r>
            <a:r>
              <a:rPr lang="it-IT" sz="1400" dirty="0" err="1">
                <a:solidFill>
                  <a:srgbClr val="000000"/>
                </a:solidFill>
              </a:rPr>
              <a:t>candidates</a:t>
            </a:r>
            <a:r>
              <a:rPr lang="it-IT" sz="1400" dirty="0">
                <a:solidFill>
                  <a:srgbClr val="000000"/>
                </a:solidFill>
              </a:rPr>
              <a:t>, in a </a:t>
            </a:r>
            <a:r>
              <a:rPr lang="it-IT" sz="1400" dirty="0" err="1">
                <a:solidFill>
                  <a:srgbClr val="000000"/>
                </a:solidFill>
              </a:rPr>
              <a:t>selection</a:t>
            </a:r>
            <a:r>
              <a:rPr lang="it-IT" sz="1400" dirty="0">
                <a:solidFill>
                  <a:srgbClr val="000000"/>
                </a:solidFill>
              </a:rPr>
              <a:t> in </a:t>
            </a:r>
            <a:r>
              <a:rPr lang="it-IT" sz="1400" dirty="0" err="1">
                <a:solidFill>
                  <a:srgbClr val="000000"/>
                </a:solidFill>
              </a:rPr>
              <a:t>which</a:t>
            </a:r>
            <a:r>
              <a:rPr lang="it-IT" sz="1400" dirty="0">
                <a:solidFill>
                  <a:srgbClr val="000000"/>
                </a:solidFill>
              </a:rPr>
              <a:t> </a:t>
            </a:r>
            <a:r>
              <a:rPr lang="it-IT" sz="1400" dirty="0" err="1">
                <a:solidFill>
                  <a:srgbClr val="000000"/>
                </a:solidFill>
              </a:rPr>
              <a:t>about</a:t>
            </a:r>
            <a:r>
              <a:rPr lang="it-IT" sz="1400" dirty="0">
                <a:solidFill>
                  <a:srgbClr val="000000"/>
                </a:solidFill>
              </a:rPr>
              <a:t> 8500 </a:t>
            </a:r>
            <a:r>
              <a:rPr lang="it-IT" sz="1400" dirty="0" err="1">
                <a:solidFill>
                  <a:srgbClr val="000000"/>
                </a:solidFill>
              </a:rPr>
              <a:t>people</a:t>
            </a:r>
            <a:r>
              <a:rPr lang="it-IT" sz="1400" dirty="0">
                <a:solidFill>
                  <a:srgbClr val="000000"/>
                </a:solidFill>
              </a:rPr>
              <a:t> </a:t>
            </a:r>
            <a:r>
              <a:rPr lang="it-IT" sz="1400" dirty="0" err="1">
                <a:solidFill>
                  <a:srgbClr val="000000"/>
                </a:solidFill>
              </a:rPr>
              <a:t>participate</a:t>
            </a:r>
            <a:r>
              <a:rPr lang="it-IT" sz="1400" dirty="0">
                <a:solidFill>
                  <a:srgbClr val="000000"/>
                </a:solidFill>
              </a:rPr>
              <a:t>. </a:t>
            </a:r>
            <a:r>
              <a:rPr lang="it-IT" sz="1400" dirty="0" err="1">
                <a:solidFill>
                  <a:srgbClr val="000000"/>
                </a:solidFill>
              </a:rPr>
              <a:t>She</a:t>
            </a:r>
            <a:r>
              <a:rPr lang="it-IT" sz="1400" dirty="0">
                <a:solidFill>
                  <a:srgbClr val="000000"/>
                </a:solidFill>
              </a:rPr>
              <a:t> </a:t>
            </a:r>
            <a:r>
              <a:rPr lang="it-IT" sz="1400" dirty="0" err="1">
                <a:solidFill>
                  <a:srgbClr val="000000"/>
                </a:solidFill>
              </a:rPr>
              <a:t>joined</a:t>
            </a:r>
            <a:r>
              <a:rPr lang="it-IT" sz="1400" dirty="0">
                <a:solidFill>
                  <a:srgbClr val="000000"/>
                </a:solidFill>
              </a:rPr>
              <a:t> ESA in </a:t>
            </a:r>
            <a:r>
              <a:rPr lang="it-IT" sz="1400" dirty="0" err="1">
                <a:solidFill>
                  <a:srgbClr val="000000"/>
                </a:solidFill>
              </a:rPr>
              <a:t>September</a:t>
            </a:r>
            <a:r>
              <a:rPr lang="it-IT" sz="1400" dirty="0">
                <a:solidFill>
                  <a:srgbClr val="000000"/>
                </a:solidFill>
              </a:rPr>
              <a:t> 2009 and </a:t>
            </a:r>
            <a:r>
              <a:rPr lang="it-IT" sz="1400" dirty="0" err="1">
                <a:solidFill>
                  <a:srgbClr val="000000"/>
                </a:solidFill>
              </a:rPr>
              <a:t>completed</a:t>
            </a:r>
            <a:r>
              <a:rPr lang="it-IT" sz="1400" dirty="0">
                <a:solidFill>
                  <a:srgbClr val="000000"/>
                </a:solidFill>
              </a:rPr>
              <a:t> </a:t>
            </a:r>
            <a:r>
              <a:rPr lang="it-IT" sz="1400" dirty="0" err="1">
                <a:solidFill>
                  <a:srgbClr val="000000"/>
                </a:solidFill>
              </a:rPr>
              <a:t>her</a:t>
            </a:r>
            <a:r>
              <a:rPr lang="it-IT" sz="1400" dirty="0">
                <a:solidFill>
                  <a:srgbClr val="000000"/>
                </a:solidFill>
              </a:rPr>
              <a:t> </a:t>
            </a:r>
            <a:r>
              <a:rPr lang="it-IT" sz="1400" dirty="0" err="1">
                <a:solidFill>
                  <a:srgbClr val="000000"/>
                </a:solidFill>
              </a:rPr>
              <a:t>basic</a:t>
            </a:r>
            <a:r>
              <a:rPr lang="it-IT" sz="1400" dirty="0">
                <a:solidFill>
                  <a:srgbClr val="000000"/>
                </a:solidFill>
              </a:rPr>
              <a:t> </a:t>
            </a:r>
            <a:r>
              <a:rPr lang="it-IT" sz="1400" dirty="0" err="1">
                <a:solidFill>
                  <a:srgbClr val="000000"/>
                </a:solidFill>
              </a:rPr>
              <a:t>astronaut</a:t>
            </a:r>
            <a:r>
              <a:rPr lang="it-IT" sz="1400" dirty="0">
                <a:solidFill>
                  <a:srgbClr val="000000"/>
                </a:solidFill>
              </a:rPr>
              <a:t> training in </a:t>
            </a:r>
            <a:r>
              <a:rPr lang="it-IT" sz="1400" dirty="0" err="1">
                <a:solidFill>
                  <a:srgbClr val="000000"/>
                </a:solidFill>
              </a:rPr>
              <a:t>November</a:t>
            </a:r>
            <a:r>
              <a:rPr lang="it-IT" sz="1400" dirty="0">
                <a:solidFill>
                  <a:srgbClr val="000000"/>
                </a:solidFill>
              </a:rPr>
              <a:t> 2010. </a:t>
            </a:r>
            <a:r>
              <a:rPr lang="it-IT" sz="1400" dirty="0" err="1">
                <a:solidFill>
                  <a:srgbClr val="000000"/>
                </a:solidFill>
              </a:rPr>
              <a:t>She</a:t>
            </a:r>
            <a:r>
              <a:rPr lang="it-IT" sz="1400" dirty="0">
                <a:solidFill>
                  <a:srgbClr val="000000"/>
                </a:solidFill>
              </a:rPr>
              <a:t> </a:t>
            </a:r>
            <a:r>
              <a:rPr lang="it-IT" sz="1400" dirty="0" err="1">
                <a:solidFill>
                  <a:srgbClr val="000000"/>
                </a:solidFill>
              </a:rPr>
              <a:t>was</a:t>
            </a:r>
            <a:r>
              <a:rPr lang="it-IT" sz="1400" dirty="0">
                <a:solidFill>
                  <a:srgbClr val="000000"/>
                </a:solidFill>
              </a:rPr>
              <a:t> </a:t>
            </a:r>
            <a:r>
              <a:rPr lang="it-IT" sz="1400" dirty="0" err="1">
                <a:solidFill>
                  <a:srgbClr val="000000"/>
                </a:solidFill>
              </a:rPr>
              <a:t>then</a:t>
            </a:r>
            <a:r>
              <a:rPr lang="it-IT" sz="1400" dirty="0">
                <a:solidFill>
                  <a:srgbClr val="000000"/>
                </a:solidFill>
              </a:rPr>
              <a:t> </a:t>
            </a:r>
            <a:r>
              <a:rPr lang="it-IT" sz="1400" dirty="0" err="1">
                <a:solidFill>
                  <a:srgbClr val="000000"/>
                </a:solidFill>
              </a:rPr>
              <a:t>assigned</a:t>
            </a:r>
            <a:r>
              <a:rPr lang="it-IT" sz="1400" dirty="0">
                <a:solidFill>
                  <a:srgbClr val="000000"/>
                </a:solidFill>
              </a:rPr>
              <a:t> to the </a:t>
            </a:r>
            <a:r>
              <a:rPr lang="it-IT" sz="1400" dirty="0" err="1">
                <a:solidFill>
                  <a:srgbClr val="000000"/>
                </a:solidFill>
              </a:rPr>
              <a:t>role</a:t>
            </a:r>
            <a:r>
              <a:rPr lang="it-IT" sz="1400" dirty="0">
                <a:solidFill>
                  <a:srgbClr val="000000"/>
                </a:solidFill>
              </a:rPr>
              <a:t> of ESA </a:t>
            </a:r>
            <a:r>
              <a:rPr lang="it-IT" sz="1400" dirty="0" err="1">
                <a:solidFill>
                  <a:srgbClr val="000000"/>
                </a:solidFill>
              </a:rPr>
              <a:t>reserve</a:t>
            </a:r>
            <a:r>
              <a:rPr lang="it-IT" sz="1400" dirty="0">
                <a:solidFill>
                  <a:srgbClr val="000000"/>
                </a:solidFill>
              </a:rPr>
              <a:t> </a:t>
            </a:r>
            <a:r>
              <a:rPr lang="it-IT" sz="1400" dirty="0" err="1">
                <a:solidFill>
                  <a:srgbClr val="000000"/>
                </a:solidFill>
              </a:rPr>
              <a:t>astronaut</a:t>
            </a:r>
            <a:r>
              <a:rPr lang="it-IT" sz="1400" dirty="0">
                <a:solidFill>
                  <a:srgbClr val="000000"/>
                </a:solidFill>
              </a:rPr>
              <a:t>, </a:t>
            </a:r>
            <a:r>
              <a:rPr lang="it-IT" sz="1400" dirty="0" err="1">
                <a:solidFill>
                  <a:srgbClr val="000000"/>
                </a:solidFill>
              </a:rPr>
              <a:t>which</a:t>
            </a:r>
            <a:r>
              <a:rPr lang="it-IT" sz="1400" dirty="0">
                <a:solidFill>
                  <a:srgbClr val="000000"/>
                </a:solidFill>
              </a:rPr>
              <a:t> </a:t>
            </a:r>
            <a:r>
              <a:rPr lang="it-IT" sz="1400" dirty="0" err="1">
                <a:solidFill>
                  <a:srgbClr val="000000"/>
                </a:solidFill>
              </a:rPr>
              <a:t>allowed</a:t>
            </a:r>
            <a:r>
              <a:rPr lang="it-IT" sz="1400" dirty="0">
                <a:solidFill>
                  <a:srgbClr val="000000"/>
                </a:solidFill>
              </a:rPr>
              <a:t> </a:t>
            </a:r>
            <a:r>
              <a:rPr lang="it-IT" sz="1400" dirty="0" err="1">
                <a:solidFill>
                  <a:srgbClr val="000000"/>
                </a:solidFill>
              </a:rPr>
              <a:t>her</a:t>
            </a:r>
            <a:r>
              <a:rPr lang="it-IT" sz="1400" dirty="0">
                <a:solidFill>
                  <a:srgbClr val="000000"/>
                </a:solidFill>
              </a:rPr>
              <a:t> to </a:t>
            </a:r>
            <a:r>
              <a:rPr lang="it-IT" sz="1400" dirty="0" err="1">
                <a:solidFill>
                  <a:srgbClr val="000000"/>
                </a:solidFill>
              </a:rPr>
              <a:t>earn</a:t>
            </a:r>
            <a:r>
              <a:rPr lang="it-IT" sz="1400" dirty="0">
                <a:solidFill>
                  <a:srgbClr val="000000"/>
                </a:solidFill>
              </a:rPr>
              <a:t> </a:t>
            </a:r>
            <a:r>
              <a:rPr lang="it-IT" sz="1400" dirty="0" err="1">
                <a:solidFill>
                  <a:srgbClr val="000000"/>
                </a:solidFill>
              </a:rPr>
              <a:t>her</a:t>
            </a:r>
            <a:r>
              <a:rPr lang="it-IT" sz="1400" dirty="0">
                <a:solidFill>
                  <a:srgbClr val="000000"/>
                </a:solidFill>
              </a:rPr>
              <a:t> </a:t>
            </a:r>
            <a:r>
              <a:rPr lang="it-IT" sz="1400" dirty="0" err="1">
                <a:solidFill>
                  <a:srgbClr val="000000"/>
                </a:solidFill>
              </a:rPr>
              <a:t>initial</a:t>
            </a:r>
            <a:r>
              <a:rPr lang="it-IT" sz="1400" dirty="0">
                <a:solidFill>
                  <a:srgbClr val="000000"/>
                </a:solidFill>
              </a:rPr>
              <a:t> </a:t>
            </a:r>
            <a:r>
              <a:rPr lang="it-IT" sz="1400" dirty="0" err="1">
                <a:solidFill>
                  <a:srgbClr val="000000"/>
                </a:solidFill>
              </a:rPr>
              <a:t>qualifications</a:t>
            </a:r>
            <a:r>
              <a:rPr lang="it-IT" sz="1400" dirty="0">
                <a:solidFill>
                  <a:srgbClr val="000000"/>
                </a:solidFill>
              </a:rPr>
              <a:t> in EVA and </a:t>
            </a:r>
            <a:r>
              <a:rPr lang="it-IT" sz="1400" dirty="0" err="1">
                <a:solidFill>
                  <a:srgbClr val="000000"/>
                </a:solidFill>
              </a:rPr>
              <a:t>robotics</a:t>
            </a:r>
            <a:r>
              <a:rPr lang="it-IT" sz="1400" dirty="0">
                <a:solidFill>
                  <a:srgbClr val="000000"/>
                </a:solidFill>
              </a:rPr>
              <a:t>, </a:t>
            </a:r>
            <a:r>
              <a:rPr lang="it-IT" sz="1400" dirty="0" err="1">
                <a:solidFill>
                  <a:srgbClr val="000000"/>
                </a:solidFill>
              </a:rPr>
              <a:t>as</a:t>
            </a:r>
            <a:r>
              <a:rPr lang="it-IT" sz="1400" dirty="0">
                <a:solidFill>
                  <a:srgbClr val="000000"/>
                </a:solidFill>
              </a:rPr>
              <a:t> </a:t>
            </a:r>
            <a:r>
              <a:rPr lang="it-IT" sz="1400" dirty="0" err="1">
                <a:solidFill>
                  <a:srgbClr val="000000"/>
                </a:solidFill>
              </a:rPr>
              <a:t>well</a:t>
            </a:r>
            <a:r>
              <a:rPr lang="it-IT" sz="1400" dirty="0">
                <a:solidFill>
                  <a:srgbClr val="000000"/>
                </a:solidFill>
              </a:rPr>
              <a:t> </a:t>
            </a:r>
            <a:r>
              <a:rPr lang="it-IT" sz="1400" dirty="0" err="1">
                <a:solidFill>
                  <a:srgbClr val="000000"/>
                </a:solidFill>
              </a:rPr>
              <a:t>as</a:t>
            </a:r>
            <a:r>
              <a:rPr lang="it-IT" sz="1400" dirty="0">
                <a:solidFill>
                  <a:srgbClr val="000000"/>
                </a:solidFill>
              </a:rPr>
              <a:t> the </a:t>
            </a:r>
            <a:r>
              <a:rPr lang="it-IT" sz="1400" dirty="0" err="1">
                <a:solidFill>
                  <a:srgbClr val="000000"/>
                </a:solidFill>
              </a:rPr>
              <a:t>certification</a:t>
            </a:r>
            <a:r>
              <a:rPr lang="it-IT" sz="1400" dirty="0">
                <a:solidFill>
                  <a:srgbClr val="000000"/>
                </a:solidFill>
              </a:rPr>
              <a:t> </a:t>
            </a:r>
            <a:r>
              <a:rPr lang="it-IT" sz="1400" dirty="0" err="1">
                <a:solidFill>
                  <a:srgbClr val="000000"/>
                </a:solidFill>
              </a:rPr>
              <a:t>as</a:t>
            </a:r>
            <a:r>
              <a:rPr lang="it-IT" sz="1400" dirty="0">
                <a:solidFill>
                  <a:srgbClr val="000000"/>
                </a:solidFill>
              </a:rPr>
              <a:t> </a:t>
            </a:r>
            <a:r>
              <a:rPr lang="it-IT" sz="1400" dirty="0" err="1">
                <a:solidFill>
                  <a:srgbClr val="000000"/>
                </a:solidFill>
              </a:rPr>
              <a:t>flight</a:t>
            </a:r>
            <a:r>
              <a:rPr lang="it-IT" sz="1400" dirty="0">
                <a:solidFill>
                  <a:srgbClr val="000000"/>
                </a:solidFill>
              </a:rPr>
              <a:t> </a:t>
            </a:r>
            <a:r>
              <a:rPr lang="it-IT" sz="1400" dirty="0" err="1">
                <a:solidFill>
                  <a:srgbClr val="000000"/>
                </a:solidFill>
              </a:rPr>
              <a:t>engineer</a:t>
            </a:r>
            <a:r>
              <a:rPr lang="it-IT" sz="1400" dirty="0">
                <a:solidFill>
                  <a:srgbClr val="000000"/>
                </a:solidFill>
              </a:rPr>
              <a:t> of the Russian </a:t>
            </a:r>
            <a:r>
              <a:rPr lang="it-IT" sz="1400" dirty="0" err="1">
                <a:solidFill>
                  <a:srgbClr val="000000"/>
                </a:solidFill>
              </a:rPr>
              <a:t>spacecraft</a:t>
            </a:r>
            <a:r>
              <a:rPr lang="it-IT" sz="1400" dirty="0">
                <a:solidFill>
                  <a:srgbClr val="000000"/>
                </a:solidFill>
              </a:rPr>
              <a:t> </a:t>
            </a:r>
            <a:r>
              <a:rPr lang="it-IT" sz="1400" dirty="0" err="1">
                <a:solidFill>
                  <a:srgbClr val="000000"/>
                </a:solidFill>
              </a:rPr>
              <a:t>Soyuz</a:t>
            </a:r>
            <a:r>
              <a:rPr lang="it-IT" sz="1400" dirty="0">
                <a:solidFill>
                  <a:srgbClr val="000000"/>
                </a:solidFill>
              </a:rPr>
              <a:t>.</a:t>
            </a:r>
            <a:br>
              <a:rPr lang="it-IT" sz="1400" dirty="0">
                <a:solidFill>
                  <a:srgbClr val="000000"/>
                </a:solidFill>
              </a:rPr>
            </a:br>
            <a:r>
              <a:rPr lang="it-IT" sz="1400" dirty="0">
                <a:solidFill>
                  <a:srgbClr val="000000"/>
                </a:solidFill>
              </a:rPr>
              <a:t>On </a:t>
            </a:r>
            <a:r>
              <a:rPr lang="it-IT" sz="1400" dirty="0" err="1">
                <a:solidFill>
                  <a:srgbClr val="000000"/>
                </a:solidFill>
              </a:rPr>
              <a:t>July</a:t>
            </a:r>
            <a:r>
              <a:rPr lang="it-IT" sz="1400" dirty="0">
                <a:solidFill>
                  <a:srgbClr val="000000"/>
                </a:solidFill>
              </a:rPr>
              <a:t> 3, 2012, the </a:t>
            </a:r>
            <a:r>
              <a:rPr lang="it-IT" sz="1400" dirty="0" err="1">
                <a:solidFill>
                  <a:srgbClr val="000000"/>
                </a:solidFill>
              </a:rPr>
              <a:t>European</a:t>
            </a:r>
            <a:r>
              <a:rPr lang="it-IT" sz="1400" dirty="0">
                <a:solidFill>
                  <a:srgbClr val="000000"/>
                </a:solidFill>
              </a:rPr>
              <a:t> Space Agency </a:t>
            </a:r>
            <a:r>
              <a:rPr lang="it-IT" sz="1400" dirty="0" err="1">
                <a:solidFill>
                  <a:srgbClr val="000000"/>
                </a:solidFill>
              </a:rPr>
              <a:t>announced</a:t>
            </a:r>
            <a:r>
              <a:rPr lang="it-IT" sz="1400" dirty="0">
                <a:solidFill>
                  <a:srgbClr val="000000"/>
                </a:solidFill>
              </a:rPr>
              <a:t> </a:t>
            </a:r>
            <a:r>
              <a:rPr lang="it-IT" sz="1400" dirty="0" err="1">
                <a:solidFill>
                  <a:srgbClr val="000000"/>
                </a:solidFill>
              </a:rPr>
              <a:t>that</a:t>
            </a:r>
            <a:r>
              <a:rPr lang="it-IT" sz="1400" dirty="0">
                <a:solidFill>
                  <a:srgbClr val="000000"/>
                </a:solidFill>
              </a:rPr>
              <a:t> Cristoforetti </a:t>
            </a:r>
            <a:r>
              <a:rPr lang="it-IT" sz="1400" dirty="0" err="1">
                <a:solidFill>
                  <a:srgbClr val="000000"/>
                </a:solidFill>
              </a:rPr>
              <a:t>was</a:t>
            </a:r>
            <a:r>
              <a:rPr lang="it-IT" sz="1400" dirty="0">
                <a:solidFill>
                  <a:srgbClr val="000000"/>
                </a:solidFill>
              </a:rPr>
              <a:t> set for a long-</a:t>
            </a:r>
            <a:r>
              <a:rPr lang="it-IT" sz="1400" dirty="0" err="1">
                <a:solidFill>
                  <a:srgbClr val="000000"/>
                </a:solidFill>
              </a:rPr>
              <a:t>duration</a:t>
            </a:r>
            <a:r>
              <a:rPr lang="it-IT" sz="1400" dirty="0">
                <a:solidFill>
                  <a:srgbClr val="000000"/>
                </a:solidFill>
              </a:rPr>
              <a:t> </a:t>
            </a:r>
            <a:r>
              <a:rPr lang="it-IT" sz="1400" dirty="0" err="1">
                <a:solidFill>
                  <a:srgbClr val="000000"/>
                </a:solidFill>
              </a:rPr>
              <a:t>mission</a:t>
            </a:r>
            <a:r>
              <a:rPr lang="it-IT" sz="1400" dirty="0">
                <a:solidFill>
                  <a:srgbClr val="000000"/>
                </a:solidFill>
              </a:rPr>
              <a:t> to the ISS in 2014. </a:t>
            </a:r>
            <a:br>
              <a:rPr lang="it-IT" sz="1400" dirty="0">
                <a:solidFill>
                  <a:srgbClr val="000000"/>
                </a:solidFill>
              </a:rPr>
            </a:br>
            <a:br>
              <a:rPr lang="it-IT" sz="1400" dirty="0">
                <a:solidFill>
                  <a:srgbClr val="000000"/>
                </a:solidFill>
              </a:rPr>
            </a:br>
            <a:r>
              <a:rPr lang="it-IT" sz="1400" dirty="0">
                <a:solidFill>
                  <a:srgbClr val="000000"/>
                </a:solidFill>
              </a:rPr>
              <a:t>The training </a:t>
            </a:r>
            <a:r>
              <a:rPr lang="it-IT" sz="1400" dirty="0" err="1">
                <a:solidFill>
                  <a:srgbClr val="000000"/>
                </a:solidFill>
              </a:rPr>
              <a:t>was</a:t>
            </a:r>
            <a:r>
              <a:rPr lang="it-IT" sz="1400" dirty="0">
                <a:solidFill>
                  <a:srgbClr val="000000"/>
                </a:solidFill>
              </a:rPr>
              <a:t> </a:t>
            </a:r>
            <a:r>
              <a:rPr lang="it-IT" sz="1400" dirty="0" err="1">
                <a:solidFill>
                  <a:srgbClr val="000000"/>
                </a:solidFill>
              </a:rPr>
              <a:t>followed</a:t>
            </a:r>
            <a:r>
              <a:rPr lang="it-IT" sz="1400" dirty="0">
                <a:solidFill>
                  <a:srgbClr val="000000"/>
                </a:solidFill>
              </a:rPr>
              <a:t> </a:t>
            </a:r>
            <a:r>
              <a:rPr lang="it-IT" sz="1400" dirty="0" err="1">
                <a:solidFill>
                  <a:srgbClr val="000000"/>
                </a:solidFill>
              </a:rPr>
              <a:t>very</a:t>
            </a:r>
            <a:r>
              <a:rPr lang="it-IT" sz="1400" dirty="0">
                <a:solidFill>
                  <a:srgbClr val="000000"/>
                </a:solidFill>
              </a:rPr>
              <a:t> </a:t>
            </a:r>
            <a:r>
              <a:rPr lang="it-IT" sz="1400" dirty="0" err="1">
                <a:solidFill>
                  <a:srgbClr val="000000"/>
                </a:solidFill>
              </a:rPr>
              <a:t>much</a:t>
            </a:r>
            <a:r>
              <a:rPr lang="it-IT" sz="1400" dirty="0">
                <a:solidFill>
                  <a:srgbClr val="000000"/>
                </a:solidFill>
              </a:rPr>
              <a:t> online </a:t>
            </a:r>
            <a:r>
              <a:rPr lang="it-IT" sz="1400" dirty="0" err="1">
                <a:solidFill>
                  <a:srgbClr val="000000"/>
                </a:solidFill>
              </a:rPr>
              <a:t>thanks</a:t>
            </a:r>
            <a:r>
              <a:rPr lang="it-IT" sz="1400" dirty="0">
                <a:solidFill>
                  <a:srgbClr val="000000"/>
                </a:solidFill>
              </a:rPr>
              <a:t> to a </a:t>
            </a:r>
            <a:r>
              <a:rPr lang="it-IT" sz="1400" dirty="0" err="1">
                <a:solidFill>
                  <a:srgbClr val="000000"/>
                </a:solidFill>
              </a:rPr>
              <a:t>daily</a:t>
            </a:r>
            <a:r>
              <a:rPr lang="it-IT" sz="1400" dirty="0">
                <a:solidFill>
                  <a:srgbClr val="000000"/>
                </a:solidFill>
              </a:rPr>
              <a:t> </a:t>
            </a:r>
            <a:r>
              <a:rPr lang="it-IT" sz="1400" dirty="0" err="1">
                <a:solidFill>
                  <a:srgbClr val="000000"/>
                </a:solidFill>
              </a:rPr>
              <a:t>diary</a:t>
            </a:r>
            <a:r>
              <a:rPr lang="it-IT" sz="1400" dirty="0">
                <a:solidFill>
                  <a:srgbClr val="000000"/>
                </a:solidFill>
              </a:rPr>
              <a:t> </a:t>
            </a:r>
            <a:r>
              <a:rPr lang="it-IT" sz="1400" dirty="0" err="1">
                <a:solidFill>
                  <a:srgbClr val="000000"/>
                </a:solidFill>
              </a:rPr>
              <a:t>starting</a:t>
            </a:r>
            <a:r>
              <a:rPr lang="it-IT" sz="1400" dirty="0">
                <a:solidFill>
                  <a:srgbClr val="000000"/>
                </a:solidFill>
              </a:rPr>
              <a:t> from 500 </a:t>
            </a:r>
            <a:r>
              <a:rPr lang="it-IT" sz="1400" dirty="0" err="1">
                <a:solidFill>
                  <a:srgbClr val="000000"/>
                </a:solidFill>
              </a:rPr>
              <a:t>days</a:t>
            </a:r>
            <a:r>
              <a:rPr lang="it-IT" sz="1400" dirty="0">
                <a:solidFill>
                  <a:srgbClr val="000000"/>
                </a:solidFill>
              </a:rPr>
              <a:t> </a:t>
            </a:r>
            <a:r>
              <a:rPr lang="it-IT" sz="1400" dirty="0" err="1">
                <a:solidFill>
                  <a:srgbClr val="000000"/>
                </a:solidFill>
              </a:rPr>
              <a:t>before</a:t>
            </a:r>
            <a:r>
              <a:rPr lang="it-IT" sz="1400" dirty="0">
                <a:solidFill>
                  <a:srgbClr val="000000"/>
                </a:solidFill>
              </a:rPr>
              <a:t> </a:t>
            </a:r>
            <a:r>
              <a:rPr lang="it-IT" sz="1400" dirty="0" err="1">
                <a:solidFill>
                  <a:srgbClr val="000000"/>
                </a:solidFill>
              </a:rPr>
              <a:t>departure</a:t>
            </a:r>
            <a:r>
              <a:rPr lang="it-IT" sz="1400" dirty="0">
                <a:solidFill>
                  <a:srgbClr val="000000"/>
                </a:solidFill>
              </a:rPr>
              <a:t>, </a:t>
            </a:r>
            <a:r>
              <a:rPr lang="it-IT" sz="1400" dirty="0" err="1">
                <a:solidFill>
                  <a:srgbClr val="000000"/>
                </a:solidFill>
              </a:rPr>
              <a:t>which</a:t>
            </a:r>
            <a:r>
              <a:rPr lang="it-IT" sz="1400" dirty="0">
                <a:solidFill>
                  <a:srgbClr val="000000"/>
                </a:solidFill>
              </a:rPr>
              <a:t> </a:t>
            </a:r>
            <a:r>
              <a:rPr lang="it-IT" sz="1400" dirty="0" err="1">
                <a:solidFill>
                  <a:srgbClr val="000000"/>
                </a:solidFill>
              </a:rPr>
              <a:t>was</a:t>
            </a:r>
            <a:r>
              <a:rPr lang="it-IT" sz="1400" dirty="0">
                <a:solidFill>
                  <a:srgbClr val="000000"/>
                </a:solidFill>
              </a:rPr>
              <a:t> </a:t>
            </a:r>
            <a:r>
              <a:rPr lang="it-IT" sz="1400" dirty="0" err="1">
                <a:solidFill>
                  <a:srgbClr val="000000"/>
                </a:solidFill>
              </a:rPr>
              <a:t>initially</a:t>
            </a:r>
            <a:r>
              <a:rPr lang="it-IT" sz="1400" dirty="0">
                <a:solidFill>
                  <a:srgbClr val="000000"/>
                </a:solidFill>
              </a:rPr>
              <a:t> set in </a:t>
            </a:r>
            <a:r>
              <a:rPr lang="it-IT" sz="1400" dirty="0" err="1">
                <a:solidFill>
                  <a:srgbClr val="000000"/>
                </a:solidFill>
              </a:rPr>
              <a:t>December</a:t>
            </a:r>
            <a:r>
              <a:rPr lang="it-IT" sz="1400" dirty="0">
                <a:solidFill>
                  <a:srgbClr val="000000"/>
                </a:solidFill>
              </a:rPr>
              <a:t> 2014, </a:t>
            </a:r>
            <a:r>
              <a:rPr lang="it-IT" sz="1400" dirty="0" err="1">
                <a:solidFill>
                  <a:srgbClr val="000000"/>
                </a:solidFill>
              </a:rPr>
              <a:t>held</a:t>
            </a:r>
            <a:r>
              <a:rPr lang="it-IT" sz="1400" dirty="0">
                <a:solidFill>
                  <a:srgbClr val="000000"/>
                </a:solidFill>
              </a:rPr>
              <a:t> by the </a:t>
            </a:r>
            <a:r>
              <a:rPr lang="it-IT" sz="1400" dirty="0" err="1">
                <a:solidFill>
                  <a:srgbClr val="000000"/>
                </a:solidFill>
              </a:rPr>
              <a:t>astronaut</a:t>
            </a:r>
            <a:r>
              <a:rPr lang="it-IT" sz="1400" dirty="0">
                <a:solidFill>
                  <a:srgbClr val="000000"/>
                </a:solidFill>
              </a:rPr>
              <a:t> </a:t>
            </a:r>
            <a:r>
              <a:rPr lang="it-IT" sz="1400" dirty="0" err="1">
                <a:solidFill>
                  <a:srgbClr val="000000"/>
                </a:solidFill>
              </a:rPr>
              <a:t>herself</a:t>
            </a:r>
            <a:r>
              <a:rPr lang="it-IT" sz="1400" dirty="0">
                <a:solidFill>
                  <a:srgbClr val="000000"/>
                </a:solidFill>
              </a:rPr>
              <a:t> in English and </a:t>
            </a:r>
            <a:r>
              <a:rPr lang="it-IT" sz="1400" dirty="0" err="1">
                <a:solidFill>
                  <a:srgbClr val="000000"/>
                </a:solidFill>
              </a:rPr>
              <a:t>translated</a:t>
            </a:r>
            <a:r>
              <a:rPr lang="it-IT" sz="1400" dirty="0">
                <a:solidFill>
                  <a:srgbClr val="000000"/>
                </a:solidFill>
              </a:rPr>
              <a:t> </a:t>
            </a:r>
            <a:r>
              <a:rPr lang="it-IT" sz="1400" dirty="0" err="1">
                <a:solidFill>
                  <a:srgbClr val="000000"/>
                </a:solidFill>
              </a:rPr>
              <a:t>almost</a:t>
            </a:r>
            <a:r>
              <a:rPr lang="it-IT" sz="1400" dirty="0">
                <a:solidFill>
                  <a:srgbClr val="000000"/>
                </a:solidFill>
              </a:rPr>
              <a:t> </a:t>
            </a:r>
            <a:r>
              <a:rPr lang="it-IT" sz="1400" dirty="0" err="1">
                <a:solidFill>
                  <a:srgbClr val="000000"/>
                </a:solidFill>
              </a:rPr>
              <a:t>instantly</a:t>
            </a:r>
            <a:r>
              <a:rPr lang="it-IT" sz="1400" dirty="0">
                <a:solidFill>
                  <a:srgbClr val="000000"/>
                </a:solidFill>
              </a:rPr>
              <a:t> </a:t>
            </a:r>
            <a:r>
              <a:rPr lang="it-IT" sz="1400" dirty="0" err="1">
                <a:solidFill>
                  <a:srgbClr val="000000"/>
                </a:solidFill>
              </a:rPr>
              <a:t>into</a:t>
            </a:r>
            <a:r>
              <a:rPr lang="it-IT" sz="1400" dirty="0">
                <a:solidFill>
                  <a:srgbClr val="000000"/>
                </a:solidFill>
              </a:rPr>
              <a:t> </a:t>
            </a:r>
            <a:r>
              <a:rPr lang="it-IT" sz="1400" dirty="0" err="1">
                <a:solidFill>
                  <a:srgbClr val="000000"/>
                </a:solidFill>
              </a:rPr>
              <a:t>Italian</a:t>
            </a:r>
            <a:r>
              <a:rPr lang="it-IT" sz="1400" dirty="0">
                <a:solidFill>
                  <a:srgbClr val="000000"/>
                </a:solidFill>
              </a:rPr>
              <a:t>, French and Spanish. Samantha </a:t>
            </a:r>
            <a:r>
              <a:rPr lang="it-IT" sz="1400" dirty="0" err="1">
                <a:solidFill>
                  <a:srgbClr val="000000"/>
                </a:solidFill>
              </a:rPr>
              <a:t>promised</a:t>
            </a:r>
            <a:r>
              <a:rPr lang="it-IT" sz="1400" dirty="0">
                <a:solidFill>
                  <a:srgbClr val="000000"/>
                </a:solidFill>
              </a:rPr>
              <a:t>:”I </a:t>
            </a:r>
            <a:r>
              <a:rPr lang="it-IT" sz="1400" dirty="0" err="1">
                <a:solidFill>
                  <a:srgbClr val="000000"/>
                </a:solidFill>
              </a:rPr>
              <a:t>will</a:t>
            </a:r>
            <a:r>
              <a:rPr lang="it-IT" sz="1400" dirty="0">
                <a:solidFill>
                  <a:srgbClr val="000000"/>
                </a:solidFill>
              </a:rPr>
              <a:t> take </a:t>
            </a:r>
            <a:r>
              <a:rPr lang="it-IT" sz="1400" dirty="0" err="1">
                <a:solidFill>
                  <a:srgbClr val="000000"/>
                </a:solidFill>
              </a:rPr>
              <a:t>virtually</a:t>
            </a:r>
            <a:r>
              <a:rPr lang="it-IT" sz="1400" dirty="0">
                <a:solidFill>
                  <a:srgbClr val="000000"/>
                </a:solidFill>
              </a:rPr>
              <a:t> </a:t>
            </a:r>
            <a:r>
              <a:rPr lang="it-IT" sz="1400" dirty="0" err="1">
                <a:solidFill>
                  <a:srgbClr val="000000"/>
                </a:solidFill>
              </a:rPr>
              <a:t>anyone</a:t>
            </a:r>
            <a:r>
              <a:rPr lang="it-IT" sz="1400" dirty="0">
                <a:solidFill>
                  <a:srgbClr val="000000"/>
                </a:solidFill>
              </a:rPr>
              <a:t> </a:t>
            </a:r>
            <a:r>
              <a:rPr lang="it-IT" sz="1400" dirty="0" err="1">
                <a:solidFill>
                  <a:srgbClr val="000000"/>
                </a:solidFill>
              </a:rPr>
              <a:t>who</a:t>
            </a:r>
            <a:r>
              <a:rPr lang="it-IT" sz="1400" dirty="0">
                <a:solidFill>
                  <a:srgbClr val="000000"/>
                </a:solidFill>
              </a:rPr>
              <a:t> </a:t>
            </a:r>
            <a:r>
              <a:rPr lang="it-IT" sz="1400" dirty="0" err="1">
                <a:solidFill>
                  <a:srgbClr val="000000"/>
                </a:solidFill>
              </a:rPr>
              <a:t>wants</a:t>
            </a:r>
            <a:r>
              <a:rPr lang="it-IT" sz="1400" dirty="0">
                <a:solidFill>
                  <a:srgbClr val="000000"/>
                </a:solidFill>
              </a:rPr>
              <a:t> to take part in </a:t>
            </a:r>
            <a:r>
              <a:rPr lang="it-IT" sz="1400" dirty="0" err="1">
                <a:solidFill>
                  <a:srgbClr val="000000"/>
                </a:solidFill>
              </a:rPr>
              <a:t>this</a:t>
            </a:r>
            <a:r>
              <a:rPr lang="it-IT" sz="1400" dirty="0">
                <a:solidFill>
                  <a:srgbClr val="000000"/>
                </a:solidFill>
              </a:rPr>
              <a:t> </a:t>
            </a:r>
            <a:r>
              <a:rPr lang="it-IT" sz="1400" dirty="0" err="1">
                <a:solidFill>
                  <a:srgbClr val="000000"/>
                </a:solidFill>
              </a:rPr>
              <a:t>journey</a:t>
            </a:r>
            <a:r>
              <a:rPr lang="it-IT" sz="1400" dirty="0">
                <a:solidFill>
                  <a:srgbClr val="000000"/>
                </a:solidFill>
              </a:rPr>
              <a:t> </a:t>
            </a:r>
            <a:r>
              <a:rPr lang="it-IT" sz="1400" dirty="0" err="1">
                <a:solidFill>
                  <a:srgbClr val="000000"/>
                </a:solidFill>
              </a:rPr>
              <a:t>into</a:t>
            </a:r>
            <a:r>
              <a:rPr lang="it-IT" sz="1400" dirty="0">
                <a:solidFill>
                  <a:srgbClr val="000000"/>
                </a:solidFill>
              </a:rPr>
              <a:t> </a:t>
            </a:r>
            <a:r>
              <a:rPr lang="it-IT" sz="1400" dirty="0" err="1">
                <a:solidFill>
                  <a:srgbClr val="000000"/>
                </a:solidFill>
              </a:rPr>
              <a:t>space</a:t>
            </a:r>
            <a:r>
              <a:rPr lang="it-IT" sz="1400" dirty="0">
                <a:solidFill>
                  <a:srgbClr val="000000"/>
                </a:solidFill>
              </a:rPr>
              <a:t>."</a:t>
            </a:r>
            <a:br>
              <a:rPr lang="it-IT" sz="1400" dirty="0">
                <a:solidFill>
                  <a:srgbClr val="000000"/>
                </a:solidFill>
              </a:rPr>
            </a:br>
            <a:endParaRPr lang="it-IT" sz="1400" dirty="0">
              <a:solidFill>
                <a:srgbClr val="000000"/>
              </a:solidFill>
            </a:endParaRPr>
          </a:p>
        </p:txBody>
      </p:sp>
    </p:spTree>
    <p:extLst>
      <p:ext uri="{BB962C8B-B14F-4D97-AF65-F5344CB8AC3E}">
        <p14:creationId xmlns:p14="http://schemas.microsoft.com/office/powerpoint/2010/main" val="2376987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1EA2893-4F34-6E4B-A8C1-E3658D665556}"/>
              </a:ext>
            </a:extLst>
          </p:cNvPr>
          <p:cNvPicPr>
            <a:picLocks noChangeAspect="1"/>
          </p:cNvPicPr>
          <p:nvPr/>
        </p:nvPicPr>
        <p:blipFill rotWithShape="1">
          <a:blip r:embed="rId2">
            <a:extLst>
              <a:ext uri="{28A0092B-C50C-407E-A947-70E740481C1C}">
                <a14:useLocalDpi xmlns:a14="http://schemas.microsoft.com/office/drawing/2010/main" val="0"/>
              </a:ext>
            </a:extLst>
          </a:blip>
          <a:srcRect l="14711" r="23961"/>
          <a:stretch/>
        </p:blipFill>
        <p:spPr>
          <a:xfrm>
            <a:off x="-11909" y="10"/>
            <a:ext cx="6324601" cy="6857990"/>
          </a:xfrm>
          <a:prstGeom prst="rect">
            <a:avLst/>
          </a:prstGeom>
        </p:spPr>
      </p:pic>
      <p:pic>
        <p:nvPicPr>
          <p:cNvPr id="119" name="Picture 118">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51321" y="1382165"/>
            <a:ext cx="4869179" cy="3047946"/>
          </a:xfrm>
        </p:spPr>
        <p:txBody>
          <a:bodyPr anchor="b">
            <a:normAutofit/>
          </a:bodyPr>
          <a:lstStyle/>
          <a:p>
            <a:pPr marL="0" indent="0">
              <a:buNone/>
            </a:pPr>
            <a:r>
              <a:rPr lang="it-IT" sz="1500">
                <a:solidFill>
                  <a:srgbClr val="000000"/>
                </a:solidFill>
              </a:rPr>
              <a:t>On November 23, 2014, Soyuz TMA-15M carrying Cristoforetti and two other astronauts launched from the Baikonur Cosmodrome, Kazakhstan. It successfully docked at the International Space Station roughly six</a:t>
            </a:r>
            <a:br>
              <a:rPr lang="it-IT" sz="1500">
                <a:solidFill>
                  <a:srgbClr val="000000"/>
                </a:solidFill>
              </a:rPr>
            </a:br>
            <a:br>
              <a:rPr lang="it-IT" sz="1500">
                <a:solidFill>
                  <a:srgbClr val="000000"/>
                </a:solidFill>
              </a:rPr>
            </a:br>
            <a:r>
              <a:rPr lang="it-IT" sz="1500">
                <a:solidFill>
                  <a:srgbClr val="000000"/>
                </a:solidFill>
              </a:rPr>
              <a:t>She returned to Earth on 11 June, 2015 after spending 200 days in space, currently the longest spaceflight of a European. The mission, which was given the name Futura, was the second long-duration flight opportunity for the Italian Space Agency, the eighth for an ESA astronaut.</a:t>
            </a:r>
            <a:br>
              <a:rPr lang="it-IT" sz="1500">
                <a:solidFill>
                  <a:srgbClr val="000000"/>
                </a:solidFill>
              </a:rPr>
            </a:br>
            <a:endParaRPr lang="it-IT" sz="1500">
              <a:solidFill>
                <a:srgbClr val="000000"/>
              </a:solidFill>
            </a:endParaRPr>
          </a:p>
        </p:txBody>
      </p:sp>
    </p:spTree>
    <p:extLst>
      <p:ext uri="{BB962C8B-B14F-4D97-AF65-F5344CB8AC3E}">
        <p14:creationId xmlns:p14="http://schemas.microsoft.com/office/powerpoint/2010/main" val="133910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descr="Immagine che contiene interni, uomo, donna, inpiedi&#10;&#10;Descrizione generata automaticamente">
            <a:extLst>
              <a:ext uri="{FF2B5EF4-FFF2-40B4-BE49-F238E27FC236}">
                <a16:creationId xmlns:a16="http://schemas.microsoft.com/office/drawing/2014/main" id="{ACD85F4B-0E55-A74C-B62E-1A656261F82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7237" r="30527" b="-1"/>
          <a:stretch/>
        </p:blipFill>
        <p:spPr>
          <a:xfrm>
            <a:off x="5797543" y="10"/>
            <a:ext cx="6394152" cy="6857990"/>
          </a:xfrm>
          <a:prstGeom prst="rect">
            <a:avLst/>
          </a:prstGeom>
        </p:spPr>
      </p:pic>
      <p:pic>
        <p:nvPicPr>
          <p:cNvPr id="30" name="Picture 2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p:cNvSpPr>
            <a:spLocks noGrp="1"/>
          </p:cNvSpPr>
          <p:nvPr>
            <p:ph idx="1"/>
          </p:nvPr>
        </p:nvSpPr>
        <p:spPr>
          <a:xfrm>
            <a:off x="732425" y="1534585"/>
            <a:ext cx="4706803" cy="3788830"/>
          </a:xfrm>
        </p:spPr>
        <p:txBody>
          <a:bodyPr anchor="ctr">
            <a:normAutofit/>
          </a:bodyPr>
          <a:lstStyle/>
          <a:p>
            <a:pPr marL="0" indent="0">
              <a:buNone/>
            </a:pPr>
            <a:r>
              <a:rPr lang="it-IT" sz="1400">
                <a:solidFill>
                  <a:srgbClr val="000000"/>
                </a:solidFill>
              </a:rPr>
              <a:t>The Italian astronaut has set a record of consecutive stay in space for a woman thanks to the Futura mission, designed and organized by the Italian Space Agency (ASI) in collaboration with the European Space Agency (ESA). During the mission (which assumes the international name of "ISS 42/43") important experiments were carried out concerning nanotechnology, as well as the possibility of making prints with 3-dimensional (3D) technology, indispensable for the continuation of exploration space. </a:t>
            </a:r>
            <a:br>
              <a:rPr lang="it-IT" sz="1400">
                <a:solidFill>
                  <a:srgbClr val="000000"/>
                </a:solidFill>
              </a:rPr>
            </a:br>
            <a:r>
              <a:rPr lang="it-IT" sz="1400">
                <a:solidFill>
                  <a:srgbClr val="000000"/>
                </a:solidFill>
              </a:rPr>
              <a:t>Another important experiment saw the monitoring of diseases such as osteoporosis or the natural dysfunction of the sleep / wake cycle, all pathologies that in case of frequent stays in the absence of gravity could alter the psycho-physical perception of astronauts. The "Futura" mission, due to its particular shape and the experiments that have been carried out, has certainly placed itself at the forefront of long-term missions</a:t>
            </a:r>
            <a:br>
              <a:rPr lang="it-IT" sz="1400">
                <a:solidFill>
                  <a:srgbClr val="000000"/>
                </a:solidFill>
              </a:rPr>
            </a:br>
            <a:endParaRPr lang="it-IT" sz="1400">
              <a:solidFill>
                <a:srgbClr val="000000"/>
              </a:solidFill>
            </a:endParaRPr>
          </a:p>
        </p:txBody>
      </p:sp>
    </p:spTree>
    <p:extLst>
      <p:ext uri="{BB962C8B-B14F-4D97-AF65-F5344CB8AC3E}">
        <p14:creationId xmlns:p14="http://schemas.microsoft.com/office/powerpoint/2010/main" val="390205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79018"/>
            <a:ext cx="5314543" cy="3375920"/>
          </a:xfrm>
        </p:spPr>
        <p:txBody>
          <a:bodyPr anchor="t">
            <a:normAutofit/>
          </a:bodyPr>
          <a:lstStyle/>
          <a:p>
            <a:pPr marL="0" indent="0">
              <a:buNone/>
            </a:pPr>
            <a:r>
              <a:rPr lang="it-IT" sz="1500" dirty="0" err="1"/>
              <a:t>After</a:t>
            </a:r>
            <a:r>
              <a:rPr lang="it-IT" sz="1500" dirty="0"/>
              <a:t> </a:t>
            </a:r>
            <a:r>
              <a:rPr lang="it-IT" sz="1500" dirty="0" err="1"/>
              <a:t>completing</a:t>
            </a:r>
            <a:r>
              <a:rPr lang="it-IT" sz="1500" dirty="0"/>
              <a:t> </a:t>
            </a:r>
            <a:r>
              <a:rPr lang="it-IT" sz="1500" dirty="0" err="1"/>
              <a:t>her</a:t>
            </a:r>
            <a:r>
              <a:rPr lang="it-IT" sz="1500" dirty="0"/>
              <a:t> post-</a:t>
            </a:r>
            <a:r>
              <a:rPr lang="it-IT" sz="1500" dirty="0" err="1"/>
              <a:t>flight</a:t>
            </a:r>
            <a:r>
              <a:rPr lang="it-IT" sz="1500" dirty="0"/>
              <a:t> </a:t>
            </a:r>
            <a:r>
              <a:rPr lang="it-IT" sz="1500" dirty="0" err="1"/>
              <a:t>tasks</a:t>
            </a:r>
            <a:r>
              <a:rPr lang="it-IT" sz="1500" dirty="0"/>
              <a:t>, </a:t>
            </a:r>
            <a:r>
              <a:rPr lang="it-IT" sz="1500" dirty="0" err="1"/>
              <a:t>while</a:t>
            </a:r>
            <a:r>
              <a:rPr lang="it-IT" sz="1500" dirty="0"/>
              <a:t> </a:t>
            </a:r>
            <a:r>
              <a:rPr lang="it-IT" sz="1500" dirty="0" err="1"/>
              <a:t>waiting</a:t>
            </a:r>
            <a:r>
              <a:rPr lang="it-IT" sz="1500" dirty="0"/>
              <a:t> for </a:t>
            </a:r>
            <a:r>
              <a:rPr lang="it-IT" sz="1500" dirty="0" err="1"/>
              <a:t>assignment</a:t>
            </a:r>
            <a:r>
              <a:rPr lang="it-IT" sz="1500" dirty="0"/>
              <a:t> to a </a:t>
            </a:r>
            <a:r>
              <a:rPr lang="it-IT" sz="1500" dirty="0" err="1"/>
              <a:t>second</a:t>
            </a:r>
            <a:r>
              <a:rPr lang="it-IT" sz="1500" dirty="0"/>
              <a:t> </a:t>
            </a:r>
            <a:r>
              <a:rPr lang="it-IT" sz="1500" dirty="0" err="1"/>
              <a:t>spaceflight</a:t>
            </a:r>
            <a:r>
              <a:rPr lang="it-IT" sz="1500" dirty="0"/>
              <a:t>, Samantha </a:t>
            </a:r>
            <a:r>
              <a:rPr lang="it-IT" sz="1500" dirty="0" err="1"/>
              <a:t>has</a:t>
            </a:r>
            <a:r>
              <a:rPr lang="it-IT" sz="1500" dirty="0"/>
              <a:t> </a:t>
            </a:r>
            <a:r>
              <a:rPr lang="it-IT" sz="1500" dirty="0" err="1"/>
              <a:t>been</a:t>
            </a:r>
            <a:r>
              <a:rPr lang="it-IT" sz="1500" dirty="0"/>
              <a:t> </a:t>
            </a:r>
            <a:r>
              <a:rPr lang="it-IT" sz="1500" dirty="0" err="1"/>
              <a:t>given</a:t>
            </a:r>
            <a:r>
              <a:rPr lang="it-IT" sz="1500" dirty="0"/>
              <a:t> </a:t>
            </a:r>
            <a:r>
              <a:rPr lang="it-IT" sz="1500" dirty="0" err="1"/>
              <a:t>technical</a:t>
            </a:r>
            <a:r>
              <a:rPr lang="it-IT" sz="1500" dirty="0"/>
              <a:t> and management </a:t>
            </a:r>
            <a:r>
              <a:rPr lang="it-IT" sz="1500" dirty="0" err="1"/>
              <a:t>duties</a:t>
            </a:r>
            <a:r>
              <a:rPr lang="it-IT" sz="1500" dirty="0"/>
              <a:t> </a:t>
            </a:r>
            <a:r>
              <a:rPr lang="it-IT" sz="1500" dirty="0" err="1"/>
              <a:t>at</a:t>
            </a:r>
            <a:r>
              <a:rPr lang="it-IT" sz="1500" dirty="0"/>
              <a:t> the </a:t>
            </a:r>
            <a:r>
              <a:rPr lang="it-IT" sz="1500" dirty="0" err="1"/>
              <a:t>European</a:t>
            </a:r>
            <a:r>
              <a:rPr lang="it-IT" sz="1500" dirty="0"/>
              <a:t> </a:t>
            </a:r>
            <a:r>
              <a:rPr lang="it-IT" sz="1500" dirty="0" err="1"/>
              <a:t>Astronaut</a:t>
            </a:r>
            <a:r>
              <a:rPr lang="it-IT" sz="1500" dirty="0"/>
              <a:t> Centre. For </a:t>
            </a:r>
            <a:r>
              <a:rPr lang="it-IT" sz="1500" dirty="0" err="1"/>
              <a:t>several</a:t>
            </a:r>
            <a:r>
              <a:rPr lang="it-IT" sz="1500" dirty="0"/>
              <a:t> </a:t>
            </a:r>
            <a:r>
              <a:rPr lang="it-IT" sz="1500" dirty="0" err="1"/>
              <a:t>years</a:t>
            </a:r>
            <a:r>
              <a:rPr lang="it-IT" sz="1500" dirty="0"/>
              <a:t> </a:t>
            </a:r>
            <a:r>
              <a:rPr lang="it-IT" sz="1500" dirty="0" err="1"/>
              <a:t>she</a:t>
            </a:r>
            <a:r>
              <a:rPr lang="it-IT" sz="1500" dirty="0"/>
              <a:t> led the </a:t>
            </a:r>
            <a:r>
              <a:rPr lang="it-IT" sz="1500" dirty="0" err="1"/>
              <a:t>Spaceship</a:t>
            </a:r>
            <a:r>
              <a:rPr lang="it-IT" sz="1500" dirty="0"/>
              <a:t> EAC </a:t>
            </a:r>
            <a:r>
              <a:rPr lang="it-IT" sz="1500" dirty="0" err="1"/>
              <a:t>initiative</a:t>
            </a:r>
            <a:r>
              <a:rPr lang="it-IT" sz="1500" dirty="0"/>
              <a:t>, a </a:t>
            </a:r>
            <a:r>
              <a:rPr lang="it-IT" sz="1500" dirty="0" err="1"/>
              <a:t>student-centred</a:t>
            </a:r>
            <a:r>
              <a:rPr lang="it-IT" sz="1500" dirty="0"/>
              <a:t> team </a:t>
            </a:r>
            <a:r>
              <a:rPr lang="it-IT" sz="1500" dirty="0" err="1"/>
              <a:t>working</a:t>
            </a:r>
            <a:r>
              <a:rPr lang="it-IT" sz="1500" dirty="0"/>
              <a:t> on the </a:t>
            </a:r>
            <a:r>
              <a:rPr lang="it-IT" sz="1500" dirty="0" err="1"/>
              <a:t>technological</a:t>
            </a:r>
            <a:r>
              <a:rPr lang="it-IT" sz="1500" dirty="0"/>
              <a:t> </a:t>
            </a:r>
            <a:r>
              <a:rPr lang="it-IT" sz="1500" dirty="0" err="1"/>
              <a:t>challenges</a:t>
            </a:r>
            <a:r>
              <a:rPr lang="it-IT" sz="1500" dirty="0"/>
              <a:t> of future </a:t>
            </a:r>
            <a:r>
              <a:rPr lang="it-IT" sz="1500" dirty="0" err="1"/>
              <a:t>missions</a:t>
            </a:r>
            <a:r>
              <a:rPr lang="it-IT" sz="1500" dirty="0"/>
              <a:t> to the Moon. </a:t>
            </a:r>
            <a:r>
              <a:rPr lang="it-IT" sz="1500" dirty="0" err="1"/>
              <a:t>She</a:t>
            </a:r>
            <a:r>
              <a:rPr lang="it-IT" sz="1500" dirty="0"/>
              <a:t> </a:t>
            </a:r>
            <a:r>
              <a:rPr lang="it-IT" sz="1500" dirty="0" err="1"/>
              <a:t>is</a:t>
            </a:r>
            <a:r>
              <a:rPr lang="it-IT" sz="1500" dirty="0"/>
              <a:t> </a:t>
            </a:r>
            <a:r>
              <a:rPr lang="it-IT" sz="1500" dirty="0" err="1"/>
              <a:t>now</a:t>
            </a:r>
            <a:r>
              <a:rPr lang="it-IT" sz="1500" dirty="0"/>
              <a:t> </a:t>
            </a:r>
            <a:r>
              <a:rPr lang="it-IT" sz="1500" dirty="0" err="1"/>
              <a:t>crew</a:t>
            </a:r>
            <a:r>
              <a:rPr lang="it-IT" sz="1500" dirty="0"/>
              <a:t> </a:t>
            </a:r>
            <a:r>
              <a:rPr lang="it-IT" sz="1500" dirty="0" err="1"/>
              <a:t>representative</a:t>
            </a:r>
            <a:r>
              <a:rPr lang="it-IT" sz="1500" dirty="0"/>
              <a:t> for ESA in the </a:t>
            </a:r>
            <a:r>
              <a:rPr lang="it-IT" sz="1500" dirty="0" err="1"/>
              <a:t>Lunar</a:t>
            </a:r>
            <a:r>
              <a:rPr lang="it-IT" sz="1500" dirty="0"/>
              <a:t> </a:t>
            </a:r>
            <a:r>
              <a:rPr lang="it-IT" sz="1500" dirty="0" err="1"/>
              <a:t>Orbital</a:t>
            </a:r>
            <a:r>
              <a:rPr lang="it-IT" sz="1500" dirty="0"/>
              <a:t> Platform – Gateway </a:t>
            </a:r>
            <a:r>
              <a:rPr lang="it-IT" sz="1500" dirty="0" err="1"/>
              <a:t>project</a:t>
            </a:r>
            <a:r>
              <a:rPr lang="it-IT" sz="1500" dirty="0"/>
              <a:t>.</a:t>
            </a:r>
            <a:br>
              <a:rPr lang="it-IT" sz="1500" dirty="0"/>
            </a:br>
            <a:r>
              <a:rPr lang="it-IT" sz="1500" dirty="0"/>
              <a:t>Samantha </a:t>
            </a:r>
            <a:r>
              <a:rPr lang="it-IT" sz="1500" dirty="0" err="1"/>
              <a:t>is</a:t>
            </a:r>
            <a:r>
              <a:rPr lang="it-IT" sz="1500" dirty="0"/>
              <a:t> </a:t>
            </a:r>
            <a:r>
              <a:rPr lang="it-IT" sz="1500" dirty="0" err="1"/>
              <a:t>also</a:t>
            </a:r>
            <a:r>
              <a:rPr lang="it-IT" sz="1500" dirty="0"/>
              <a:t> part of a </a:t>
            </a:r>
            <a:r>
              <a:rPr lang="it-IT" sz="1500" dirty="0" err="1"/>
              <a:t>working</a:t>
            </a:r>
            <a:r>
              <a:rPr lang="it-IT" sz="1500" dirty="0"/>
              <a:t> </a:t>
            </a:r>
            <a:r>
              <a:rPr lang="it-IT" sz="1500" dirty="0" err="1"/>
              <a:t>group</a:t>
            </a:r>
            <a:r>
              <a:rPr lang="it-IT" sz="1500" dirty="0"/>
              <a:t> </a:t>
            </a:r>
            <a:r>
              <a:rPr lang="it-IT" sz="1500" dirty="0" err="1"/>
              <a:t>tasked</a:t>
            </a:r>
            <a:r>
              <a:rPr lang="it-IT" sz="1500" dirty="0"/>
              <a:t> with </a:t>
            </a:r>
            <a:r>
              <a:rPr lang="it-IT" sz="1500" dirty="0" err="1"/>
              <a:t>working</a:t>
            </a:r>
            <a:r>
              <a:rPr lang="it-IT" sz="1500" dirty="0"/>
              <a:t> with </a:t>
            </a:r>
            <a:r>
              <a:rPr lang="it-IT" sz="1500" dirty="0" err="1"/>
              <a:t>Chinese</a:t>
            </a:r>
            <a:r>
              <a:rPr lang="it-IT" sz="1500" dirty="0"/>
              <a:t> </a:t>
            </a:r>
            <a:r>
              <a:rPr lang="it-IT" sz="1500" dirty="0" err="1"/>
              <a:t>counterparts</a:t>
            </a:r>
            <a:r>
              <a:rPr lang="it-IT" sz="1500" dirty="0"/>
              <a:t> to </a:t>
            </a:r>
            <a:r>
              <a:rPr lang="it-IT" sz="1500" dirty="0" err="1"/>
              <a:t>define</a:t>
            </a:r>
            <a:r>
              <a:rPr lang="it-IT" sz="1500" dirty="0"/>
              <a:t> and </a:t>
            </a:r>
            <a:r>
              <a:rPr lang="it-IT" sz="1500" dirty="0" err="1"/>
              <a:t>implement</a:t>
            </a:r>
            <a:r>
              <a:rPr lang="it-IT" sz="1500" dirty="0"/>
              <a:t> </a:t>
            </a:r>
            <a:r>
              <a:rPr lang="it-IT" sz="1500" dirty="0" err="1"/>
              <a:t>cooperation</a:t>
            </a:r>
            <a:r>
              <a:rPr lang="it-IT" sz="1500" dirty="0"/>
              <a:t> in the </a:t>
            </a:r>
            <a:r>
              <a:rPr lang="it-IT" sz="1500" dirty="0" err="1"/>
              <a:t>field</a:t>
            </a:r>
            <a:r>
              <a:rPr lang="it-IT" sz="1500" dirty="0"/>
              <a:t> of </a:t>
            </a:r>
            <a:r>
              <a:rPr lang="it-IT" sz="1500" dirty="0" err="1"/>
              <a:t>astronaut</a:t>
            </a:r>
            <a:r>
              <a:rPr lang="it-IT" sz="1500" dirty="0"/>
              <a:t> </a:t>
            </a:r>
            <a:r>
              <a:rPr lang="it-IT" sz="1500" dirty="0" err="1"/>
              <a:t>operations</a:t>
            </a:r>
            <a:r>
              <a:rPr lang="it-IT" sz="1500" dirty="0"/>
              <a:t>. </a:t>
            </a:r>
            <a:br>
              <a:rPr lang="it-IT" sz="1500" dirty="0"/>
            </a:br>
            <a:r>
              <a:rPr lang="it-IT" sz="1500" dirty="0"/>
              <a:t>In </a:t>
            </a:r>
            <a:r>
              <a:rPr lang="it-IT" sz="1500" dirty="0" err="1"/>
              <a:t>July</a:t>
            </a:r>
            <a:r>
              <a:rPr lang="it-IT" sz="1500" dirty="0"/>
              <a:t> 2015 Samantha </a:t>
            </a:r>
            <a:r>
              <a:rPr lang="it-IT" sz="1500" dirty="0" err="1"/>
              <a:t>was</a:t>
            </a:r>
            <a:r>
              <a:rPr lang="it-IT" sz="1500" dirty="0"/>
              <a:t> </a:t>
            </a:r>
            <a:r>
              <a:rPr lang="it-IT" sz="1500" dirty="0" err="1"/>
              <a:t>awarded</a:t>
            </a:r>
            <a:r>
              <a:rPr lang="it-IT" sz="1500" dirty="0"/>
              <a:t> the Knight </a:t>
            </a:r>
            <a:r>
              <a:rPr lang="it-IT" sz="1500" dirty="0" err="1"/>
              <a:t>Grand</a:t>
            </a:r>
            <a:r>
              <a:rPr lang="it-IT" sz="1500" dirty="0"/>
              <a:t> Cross of the Order of </a:t>
            </a:r>
            <a:r>
              <a:rPr lang="it-IT" sz="1500" dirty="0" err="1"/>
              <a:t>Merit</a:t>
            </a:r>
            <a:r>
              <a:rPr lang="it-IT" sz="1500" dirty="0"/>
              <a:t> of the </a:t>
            </a:r>
            <a:r>
              <a:rPr lang="it-IT" sz="1500" dirty="0" err="1"/>
              <a:t>Italian</a:t>
            </a:r>
            <a:r>
              <a:rPr lang="it-IT" sz="1500" dirty="0"/>
              <a:t> Republic by the </a:t>
            </a:r>
            <a:r>
              <a:rPr lang="it-IT" sz="1500" dirty="0" err="1"/>
              <a:t>Italian</a:t>
            </a:r>
            <a:r>
              <a:rPr lang="it-IT" sz="1500" dirty="0"/>
              <a:t> </a:t>
            </a:r>
            <a:r>
              <a:rPr lang="it-IT" sz="1500" dirty="0" err="1"/>
              <a:t>President</a:t>
            </a:r>
            <a:br>
              <a:rPr lang="it-IT" sz="1500" dirty="0"/>
            </a:br>
            <a:endParaRPr lang="it-IT" sz="1500" dirty="0"/>
          </a:p>
        </p:txBody>
      </p:sp>
      <p:sp>
        <p:nvSpPr>
          <p:cNvPr id="33" name="Freeform: Shape 3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descr="Immagine che contiene persona, uomo, donna, facciata&#10;&#10;Descrizione generata automaticamente">
            <a:extLst>
              <a:ext uri="{FF2B5EF4-FFF2-40B4-BE49-F238E27FC236}">
                <a16:creationId xmlns:a16="http://schemas.microsoft.com/office/drawing/2014/main" id="{9151E9A9-D759-2243-BAE2-B9F035E4D0F8}"/>
              </a:ext>
            </a:extLst>
          </p:cNvPr>
          <p:cNvPicPr>
            <a:picLocks noChangeAspect="1"/>
          </p:cNvPicPr>
          <p:nvPr/>
        </p:nvPicPr>
        <p:blipFill rotWithShape="1">
          <a:blip r:embed="rId2">
            <a:extLst>
              <a:ext uri="{28A0092B-C50C-407E-A947-70E740481C1C}">
                <a14:useLocalDpi xmlns:a14="http://schemas.microsoft.com/office/drawing/2010/main" val="0"/>
              </a:ext>
            </a:extLst>
          </a:blip>
          <a:srcRect l="8908" r="1915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32405457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2" name="Straight Connector 42">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7" name="Immagine 16" descr="Immagine che contiene persona, esterni, sedendo, panca&#10;&#10;Descrizione generata automaticamente">
            <a:extLst>
              <a:ext uri="{FF2B5EF4-FFF2-40B4-BE49-F238E27FC236}">
                <a16:creationId xmlns:a16="http://schemas.microsoft.com/office/drawing/2014/main" id="{C5E744C3-1456-424A-8964-24C96459065B}"/>
              </a:ext>
            </a:extLst>
          </p:cNvPr>
          <p:cNvPicPr>
            <a:picLocks noChangeAspect="1"/>
          </p:cNvPicPr>
          <p:nvPr/>
        </p:nvPicPr>
        <p:blipFill rotWithShape="1">
          <a:blip r:embed="rId3">
            <a:extLst>
              <a:ext uri="{28A0092B-C50C-407E-A947-70E740481C1C}">
                <a14:useLocalDpi xmlns:a14="http://schemas.microsoft.com/office/drawing/2010/main" val="0"/>
              </a:ext>
            </a:extLst>
          </a:blip>
          <a:srcRect t="573" r="-4" b="-4"/>
          <a:stretch/>
        </p:blipFill>
        <p:spPr>
          <a:xfrm>
            <a:off x="6256859" y="431053"/>
            <a:ext cx="2648371" cy="3750992"/>
          </a:xfrm>
          <a:prstGeom prst="rect">
            <a:avLst/>
          </a:prstGeom>
        </p:spPr>
      </p:pic>
      <p:sp>
        <p:nvSpPr>
          <p:cNvPr id="53" name="Rectangle 44">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Newspapers and books</a:t>
            </a:r>
          </a:p>
        </p:txBody>
      </p:sp>
      <p:pic>
        <p:nvPicPr>
          <p:cNvPr id="9" name="Immagine 8" descr="Immagine che contiene persona, uomo, fotografia, tenendo&#10;&#10;Descrizione generata automaticamente">
            <a:extLst>
              <a:ext uri="{FF2B5EF4-FFF2-40B4-BE49-F238E27FC236}">
                <a16:creationId xmlns:a16="http://schemas.microsoft.com/office/drawing/2014/main" id="{FA2638BF-FCC2-3D43-B82D-4EB7AB814BA3}"/>
              </a:ext>
            </a:extLst>
          </p:cNvPr>
          <p:cNvPicPr>
            <a:picLocks noChangeAspect="1"/>
          </p:cNvPicPr>
          <p:nvPr/>
        </p:nvPicPr>
        <p:blipFill rotWithShape="1">
          <a:blip r:embed="rId4">
            <a:extLst>
              <a:ext uri="{28A0092B-C50C-407E-A947-70E740481C1C}">
                <a14:useLocalDpi xmlns:a14="http://schemas.microsoft.com/office/drawing/2010/main" val="0"/>
              </a:ext>
            </a:extLst>
          </a:blip>
          <a:srcRect l="8613" r="-1" b="-1"/>
          <a:stretch/>
        </p:blipFill>
        <p:spPr>
          <a:xfrm>
            <a:off x="320041" y="423097"/>
            <a:ext cx="2659472" cy="3766904"/>
          </a:xfrm>
          <a:prstGeom prst="rect">
            <a:avLst/>
          </a:prstGeom>
        </p:spPr>
      </p:pic>
      <p:pic>
        <p:nvPicPr>
          <p:cNvPr id="12" name="Immagine 11" descr="Immagine che contiene testo, persona, quotidiano, fotografia&#10;&#10;Descrizione generata automaticamente">
            <a:extLst>
              <a:ext uri="{FF2B5EF4-FFF2-40B4-BE49-F238E27FC236}">
                <a16:creationId xmlns:a16="http://schemas.microsoft.com/office/drawing/2014/main" id="{E3C58C3B-F7C2-3845-9E5A-492CEB684CF1}"/>
              </a:ext>
            </a:extLst>
          </p:cNvPr>
          <p:cNvPicPr>
            <a:picLocks noChangeAspect="1"/>
          </p:cNvPicPr>
          <p:nvPr/>
        </p:nvPicPr>
        <p:blipFill rotWithShape="1">
          <a:blip r:embed="rId5">
            <a:extLst>
              <a:ext uri="{28A0092B-C50C-407E-A947-70E740481C1C}">
                <a14:useLocalDpi xmlns:a14="http://schemas.microsoft.com/office/drawing/2010/main" val="0"/>
              </a:ext>
            </a:extLst>
          </a:blip>
          <a:srcRect r="-1" b="4391"/>
          <a:stretch/>
        </p:blipFill>
        <p:spPr>
          <a:xfrm>
            <a:off x="3290143" y="432153"/>
            <a:ext cx="2646677" cy="3748793"/>
          </a:xfrm>
          <a:prstGeom prst="rect">
            <a:avLst/>
          </a:prstGeom>
        </p:spPr>
      </p:pic>
      <p:cxnSp>
        <p:nvCxnSpPr>
          <p:cNvPr id="54" name="Straight Connector 46">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55" name="Straight Connector 48">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5" name="Immagine 14" descr="Immagine che contiene persona, tenendo, giovane, donna&#10;&#10;Descrizione generata automaticamente">
            <a:extLst>
              <a:ext uri="{FF2B5EF4-FFF2-40B4-BE49-F238E27FC236}">
                <a16:creationId xmlns:a16="http://schemas.microsoft.com/office/drawing/2014/main" id="{7085A8C0-E8A1-0F4E-91F9-2C713A3B71C5}"/>
              </a:ext>
            </a:extLst>
          </p:cNvPr>
          <p:cNvPicPr>
            <a:picLocks noChangeAspect="1"/>
          </p:cNvPicPr>
          <p:nvPr/>
        </p:nvPicPr>
        <p:blipFill rotWithShape="1">
          <a:blip r:embed="rId6">
            <a:extLst>
              <a:ext uri="{28A0092B-C50C-407E-A947-70E740481C1C}">
                <a14:useLocalDpi xmlns:a14="http://schemas.microsoft.com/office/drawing/2010/main" val="0"/>
              </a:ext>
            </a:extLst>
          </a:blip>
          <a:srcRect l="118" r="-4" b="-4"/>
          <a:stretch/>
        </p:blipFill>
        <p:spPr>
          <a:xfrm>
            <a:off x="9225269" y="455012"/>
            <a:ext cx="2648372" cy="3747703"/>
          </a:xfrm>
          <a:prstGeom prst="rect">
            <a:avLst/>
          </a:prstGeom>
        </p:spPr>
      </p:pic>
      <p:cxnSp>
        <p:nvCxnSpPr>
          <p:cNvPr id="51" name="Straight Connector 50">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40748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895</Words>
  <Application>Microsoft Macintosh PowerPoint</Application>
  <PresentationFormat>Widescreen</PresentationFormat>
  <Paragraphs>14</Paragraphs>
  <Slides>7</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Calibri</vt:lpstr>
      <vt:lpstr>Calibri Light</vt:lpstr>
      <vt:lpstr>Tema di Office</vt:lpstr>
      <vt:lpstr>Samantha Cristoforetti</vt:lpstr>
      <vt:lpstr>Biography</vt:lpstr>
      <vt:lpstr>Presentazione standard di PowerPoint</vt:lpstr>
      <vt:lpstr>Presentazione standard di PowerPoint</vt:lpstr>
      <vt:lpstr>Presentazione standard di PowerPoint</vt:lpstr>
      <vt:lpstr>Presentazione standard di PowerPoint</vt:lpstr>
      <vt:lpstr>Newspapers and books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Samantha Cristoforetti</dc:title>
  <dc:creator>Silvia De Vita</dc:creator>
  <cp:lastModifiedBy>Silvia De Vita</cp:lastModifiedBy>
  <cp:revision>2</cp:revision>
  <dcterms:created xsi:type="dcterms:W3CDTF">2020-02-14T11:44:29Z</dcterms:created>
  <dcterms:modified xsi:type="dcterms:W3CDTF">2020-03-04T11:19:27Z</dcterms:modified>
</cp:coreProperties>
</file>