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2049172502227"/>
          <c:y val="4.0240237385715347E-2"/>
          <c:w val="0.82464710547724129"/>
          <c:h val="0.862650683054265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&lt; 1000</c:v>
                </c:pt>
                <c:pt idx="1">
                  <c:v>1001 - 2000</c:v>
                </c:pt>
                <c:pt idx="2">
                  <c:v>2001 - 2500</c:v>
                </c:pt>
                <c:pt idx="3">
                  <c:v>3001 - 4000</c:v>
                </c:pt>
                <c:pt idx="4">
                  <c:v>4001 - 5000</c:v>
                </c:pt>
                <c:pt idx="5">
                  <c:v>5001 - 6000</c:v>
                </c:pt>
                <c:pt idx="6">
                  <c:v>&gt; 6000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0.15</c:v>
                </c:pt>
                <c:pt idx="1">
                  <c:v>0.36099999999999999</c:v>
                </c:pt>
                <c:pt idx="2">
                  <c:v>0.27900000000000003</c:v>
                </c:pt>
                <c:pt idx="3">
                  <c:v>0.10100000000000001</c:v>
                </c:pt>
                <c:pt idx="4">
                  <c:v>5.5E-2</c:v>
                </c:pt>
                <c:pt idx="5">
                  <c:v>2.5999999999999999E-2</c:v>
                </c:pt>
                <c:pt idx="6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1-47C3-A603-D748BA813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7454424"/>
        <c:axId val="327454096"/>
      </c:barChart>
      <c:catAx>
        <c:axId val="327454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pl-PL"/>
          </a:p>
        </c:txPr>
        <c:crossAx val="327454096"/>
        <c:crosses val="autoZero"/>
        <c:auto val="1"/>
        <c:lblAlgn val="ctr"/>
        <c:lblOffset val="100"/>
        <c:noMultiLvlLbl val="0"/>
      </c:catAx>
      <c:valAx>
        <c:axId val="32745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pl-PL"/>
          </a:p>
        </c:txPr>
        <c:crossAx val="3274544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15855122163234E-2"/>
          <c:y val="9.3170990133006712E-2"/>
          <c:w val="0.89700415387061183"/>
          <c:h val="0.666370020466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Arkusz1!$A$6:$A$17</c:f>
              <c:strCache>
                <c:ptCount val="12"/>
                <c:pt idx="0">
                  <c:v>May. 2021</c:v>
                </c:pt>
                <c:pt idx="1">
                  <c:v>Jun. 2021</c:v>
                </c:pt>
                <c:pt idx="2">
                  <c:v>Jul. 2021</c:v>
                </c:pt>
                <c:pt idx="3">
                  <c:v>Aug. 2021</c:v>
                </c:pt>
                <c:pt idx="4">
                  <c:v>Sep. 2021</c:v>
                </c:pt>
                <c:pt idx="5">
                  <c:v>Oct. 2021</c:v>
                </c:pt>
                <c:pt idx="6">
                  <c:v>Nov. 2021</c:v>
                </c:pt>
                <c:pt idx="7">
                  <c:v>Dec. 2021</c:v>
                </c:pt>
                <c:pt idx="8">
                  <c:v>Jan. 2022</c:v>
                </c:pt>
                <c:pt idx="9">
                  <c:v>Feb. 2022</c:v>
                </c:pt>
                <c:pt idx="10">
                  <c:v>Mar.2022</c:v>
                </c:pt>
                <c:pt idx="11">
                  <c:v>Apr. 2022</c:v>
                </c:pt>
              </c:strCache>
            </c:strRef>
          </c:cat>
          <c:val>
            <c:numRef>
              <c:f>Arkusz1!$B$6:$B$17</c:f>
              <c:numCache>
                <c:formatCode>General</c:formatCode>
                <c:ptCount val="12"/>
                <c:pt idx="0">
                  <c:v>323</c:v>
                </c:pt>
                <c:pt idx="1">
                  <c:v>298</c:v>
                </c:pt>
                <c:pt idx="2">
                  <c:v>154</c:v>
                </c:pt>
                <c:pt idx="3">
                  <c:v>163</c:v>
                </c:pt>
                <c:pt idx="4">
                  <c:v>227</c:v>
                </c:pt>
                <c:pt idx="5">
                  <c:v>256</c:v>
                </c:pt>
                <c:pt idx="6">
                  <c:v>289</c:v>
                </c:pt>
                <c:pt idx="7">
                  <c:v>324</c:v>
                </c:pt>
                <c:pt idx="8">
                  <c:v>304</c:v>
                </c:pt>
                <c:pt idx="9">
                  <c:v>271</c:v>
                </c:pt>
                <c:pt idx="10">
                  <c:v>256</c:v>
                </c:pt>
                <c:pt idx="11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D-498B-AE6E-C8C195CC535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Arkusz1!$A$6:$A$17</c:f>
              <c:strCache>
                <c:ptCount val="12"/>
                <c:pt idx="0">
                  <c:v>May. 2021</c:v>
                </c:pt>
                <c:pt idx="1">
                  <c:v>Jun. 2021</c:v>
                </c:pt>
                <c:pt idx="2">
                  <c:v>Jul. 2021</c:v>
                </c:pt>
                <c:pt idx="3">
                  <c:v>Aug. 2021</c:v>
                </c:pt>
                <c:pt idx="4">
                  <c:v>Sep. 2021</c:v>
                </c:pt>
                <c:pt idx="5">
                  <c:v>Oct. 2021</c:v>
                </c:pt>
                <c:pt idx="6">
                  <c:v>Nov. 2021</c:v>
                </c:pt>
                <c:pt idx="7">
                  <c:v>Dec. 2021</c:v>
                </c:pt>
                <c:pt idx="8">
                  <c:v>Jan. 2022</c:v>
                </c:pt>
                <c:pt idx="9">
                  <c:v>Feb. 2022</c:v>
                </c:pt>
                <c:pt idx="10">
                  <c:v>Mar.2022</c:v>
                </c:pt>
                <c:pt idx="11">
                  <c:v>Apr. 2022</c:v>
                </c:pt>
              </c:strCache>
            </c:strRef>
          </c:cat>
          <c:val>
            <c:numRef>
              <c:f>Arkusz1!$C$6:$C$17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AE4D-498B-AE6E-C8C195CC535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Arkusz1!$A$6:$A$17</c:f>
              <c:strCache>
                <c:ptCount val="12"/>
                <c:pt idx="0">
                  <c:v>May. 2021</c:v>
                </c:pt>
                <c:pt idx="1">
                  <c:v>Jun. 2021</c:v>
                </c:pt>
                <c:pt idx="2">
                  <c:v>Jul. 2021</c:v>
                </c:pt>
                <c:pt idx="3">
                  <c:v>Aug. 2021</c:v>
                </c:pt>
                <c:pt idx="4">
                  <c:v>Sep. 2021</c:v>
                </c:pt>
                <c:pt idx="5">
                  <c:v>Oct. 2021</c:v>
                </c:pt>
                <c:pt idx="6">
                  <c:v>Nov. 2021</c:v>
                </c:pt>
                <c:pt idx="7">
                  <c:v>Dec. 2021</c:v>
                </c:pt>
                <c:pt idx="8">
                  <c:v>Jan. 2022</c:v>
                </c:pt>
                <c:pt idx="9">
                  <c:v>Feb. 2022</c:v>
                </c:pt>
                <c:pt idx="10">
                  <c:v>Mar.2022</c:v>
                </c:pt>
                <c:pt idx="11">
                  <c:v>Apr. 2022</c:v>
                </c:pt>
              </c:strCache>
            </c:strRef>
          </c:cat>
          <c:val>
            <c:numRef>
              <c:f>Arkusz1!$D$6:$D$17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AE4D-498B-AE6E-C8C195CC5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725176"/>
        <c:axId val="323727144"/>
      </c:barChart>
      <c:catAx>
        <c:axId val="32372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pl-PL"/>
          </a:p>
        </c:txPr>
        <c:crossAx val="323727144"/>
        <c:crosses val="autoZero"/>
        <c:auto val="1"/>
        <c:lblAlgn val="ctr"/>
        <c:lblOffset val="100"/>
        <c:noMultiLvlLbl val="0"/>
      </c:catAx>
      <c:valAx>
        <c:axId val="32372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pl-PL"/>
          </a:p>
        </c:txPr>
        <c:crossAx val="323725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C7F0A-3A83-4A50-96D0-78905432AA5D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06716-F7B2-4403-A26A-401420B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pl-PL" sz="1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06716-F7B2-4403-A26A-401420B5614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13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06716-F7B2-4403-A26A-401420B561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3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50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55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69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34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8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3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85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13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20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11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43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D20C69B-599B-4CA6-AF1D-92E2FD65C9E3}" type="datetimeFigureOut">
              <a:rPr lang="pl-PL" smtClean="0"/>
              <a:t>13.05.2022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CFC533B-1D8C-4897-923F-68E655E0E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52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150044-6A43-E3CB-96E3-F2DD30F124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Autofit/>
          </a:bodyPr>
          <a:lstStyle/>
          <a:p>
            <a:r>
              <a:rPr lang="en-GB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Electricity consumption </a:t>
            </a:r>
            <a:br>
              <a:rPr lang="pl-PL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6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 a polish household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7CE860D-5917-099E-4C96-D4F22C0FF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212" y="4078568"/>
            <a:ext cx="7343440" cy="2050026"/>
          </a:xfrm>
        </p:spPr>
        <p:txBody>
          <a:bodyPr anchor="ctr" anchorCtr="0">
            <a:normAutofit/>
          </a:bodyPr>
          <a:lstStyle/>
          <a:p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Polish Team</a:t>
            </a:r>
          </a:p>
          <a:p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Hanna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Mateusiak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Nikolaj Olsen,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Weronika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Siepsiak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b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Wiktoria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Wołkowska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Nadia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Zera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&amp; Hanna </a:t>
            </a:r>
            <a:r>
              <a:rPr lang="en-GB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Żak</a:t>
            </a:r>
            <a:endParaRPr lang="pl-P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kumimoji="0" lang="pl-PL" altLang="pl-PL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Primary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School No. 2 in Olsztyn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AB7FDB55-05E1-5E21-3DA1-03810AD65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039" y="3970689"/>
            <a:ext cx="4061749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76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F54A11F-34A8-429A-66F7-57A1C918A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43" y="1147727"/>
            <a:ext cx="6773447" cy="4562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0" tIns="180000" rIns="180000" bIns="180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35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handful of facts:</a:t>
            </a:r>
            <a:endParaRPr kumimoji="0" lang="pl-PL" altLang="pl-PL" sz="35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 average Polish apartment is about 50 m</a:t>
            </a:r>
            <a:r>
              <a:rPr kumimoji="0" lang="en-GB" altLang="pl-PL" sz="2500" b="0" i="0" u="none" strike="noStrike" cap="none" normalizeH="0" baseline="3000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pl-PL" altLang="pl-PL" sz="25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by the </a:t>
            </a: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most Polish apartments are located </a:t>
            </a:r>
            <a:br>
              <a:rPr kumimoji="0" lang="pl-PL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 multi-family buildings,</a:t>
            </a:r>
            <a:endParaRPr kumimoji="0" lang="pl-PL" altLang="pl-PL" sz="25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85% of Polish apartments are insulated,</a:t>
            </a:r>
            <a:endParaRPr kumimoji="0" lang="pl-PL" altLang="pl-PL" sz="25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the average number of people in a household in Poland is almost 3</a:t>
            </a:r>
            <a:r>
              <a:rPr lang="pl-PL" altLang="pl-PL" sz="2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kumimoji="0" lang="en-GB" altLang="pl-PL" sz="25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EA068AE4-07EF-BBD9-2DF0-2963C173B1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b="5269"/>
          <a:stretch/>
        </p:blipFill>
        <p:spPr bwMode="auto">
          <a:xfrm>
            <a:off x="7134952" y="729000"/>
            <a:ext cx="4689902" cy="54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1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954113BC-8A58-1A78-357A-9657917DD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806758"/>
              </p:ext>
            </p:extLst>
          </p:nvPr>
        </p:nvGraphicFramePr>
        <p:xfrm>
          <a:off x="433137" y="849683"/>
          <a:ext cx="11277600" cy="504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A087DFAC-8DBB-D3C8-26D9-5B764F7E8A82}"/>
              </a:ext>
            </a:extLst>
          </p:cNvPr>
          <p:cNvSpPr txBox="1"/>
          <p:nvPr/>
        </p:nvSpPr>
        <p:spPr>
          <a:xfrm>
            <a:off x="263236" y="295685"/>
            <a:ext cx="116655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GB" sz="3000" b="1" i="0" u="none" strike="noStrike" baseline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istribution of electricity consumption in Polish household </a:t>
            </a:r>
            <a:br>
              <a:rPr lang="pl-PL" sz="3000" b="1" i="0" u="none" strike="noStrike" baseline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000" b="1" i="0" u="none" strike="noStrike" baseline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(in kWh)</a:t>
            </a:r>
            <a:endParaRPr lang="en-GB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967A1B0-429B-15A4-53C8-73AABE774691}"/>
              </a:ext>
            </a:extLst>
          </p:cNvPr>
          <p:cNvSpPr txBox="1"/>
          <p:nvPr/>
        </p:nvSpPr>
        <p:spPr>
          <a:xfrm>
            <a:off x="7813964" y="6239150"/>
            <a:ext cx="41148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0" i="1" dirty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data comes from the 2018 statistical yearbook</a:t>
            </a:r>
            <a:endParaRPr lang="en-GB" sz="1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217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9D360E-C0AA-60E5-264A-DE4CCE777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65" y="561062"/>
            <a:ext cx="11459496" cy="20233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0" tIns="180000" rIns="180000" bIns="180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Most households were in the consumption range of 1501–2000 kWh. The smallest number of households was in the groups of the smallest and the largest consumption: less than 500 kWh, 5001–6000 kWh and over 6000 kWh. 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4999941-71F3-0E18-E0EF-67EAD5716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00" y="2667066"/>
            <a:ext cx="7200000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1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4224479-81CC-B87F-FA93-556AA5A19FF1}"/>
              </a:ext>
            </a:extLst>
          </p:cNvPr>
          <p:cNvSpPr txBox="1"/>
          <p:nvPr/>
        </p:nvSpPr>
        <p:spPr>
          <a:xfrm>
            <a:off x="398205" y="590989"/>
            <a:ext cx="11434916" cy="2023394"/>
          </a:xfrm>
          <a:prstGeom prst="rect">
            <a:avLst/>
          </a:prstGeom>
          <a:noFill/>
        </p:spPr>
        <p:txBody>
          <a:bodyPr wrap="square" lIns="180000" tIns="180000" rIns="180000" bIns="18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2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We asked our school mates to complete at home a survey about the annual energy consumption of their households (based on their bills). </a:t>
            </a: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We got 56 sheets back. The data shows the energy consumption.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7C6598E-9D23-4972-0AE2-F8E6E1A12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72" y="2161889"/>
            <a:ext cx="43008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F4E9D898-A700-D236-6960-A6DBE4988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05" y="2881889"/>
            <a:ext cx="6375000" cy="36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41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411DAA0A-9CBE-0387-328F-7CFE6BE5B0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342501"/>
              </p:ext>
            </p:extLst>
          </p:nvPr>
        </p:nvGraphicFramePr>
        <p:xfrm>
          <a:off x="401053" y="1092674"/>
          <a:ext cx="11438022" cy="553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DBAB577-AE16-419B-8A66-9B94F699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516" y="294968"/>
            <a:ext cx="11724968" cy="888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Average electricity consumption in households of students </a:t>
            </a:r>
            <a:endParaRPr kumimoji="0" lang="pl-PL" altLang="pl-PL" sz="30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our school </a:t>
            </a:r>
          </a:p>
        </p:txBody>
      </p:sp>
    </p:spTree>
    <p:extLst>
      <p:ext uri="{BB962C8B-B14F-4D97-AF65-F5344CB8AC3E}">
        <p14:creationId xmlns:p14="http://schemas.microsoft.com/office/powerpoint/2010/main" val="267556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0897746-A647-F954-AA21-D4F9F86F8184}"/>
              </a:ext>
            </a:extLst>
          </p:cNvPr>
          <p:cNvSpPr txBox="1"/>
          <p:nvPr/>
        </p:nvSpPr>
        <p:spPr>
          <a:xfrm>
            <a:off x="356460" y="1534571"/>
            <a:ext cx="11530739" cy="4072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The lowest energy consumption occurs in the holiday months, which is caused by our holidays trips. The highest consumption is in the winter months, especially in December.</a:t>
            </a:r>
          </a:p>
          <a:p>
            <a:pPr algn="just">
              <a:lnSpc>
                <a:spcPct val="150000"/>
              </a:lnSpc>
            </a:pPr>
            <a:r>
              <a:rPr lang="en-GB" sz="2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In winter months in our country temperature at night often drops below zero,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5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so we turn on the heating. In addition, the sun sets then around 4:00 p.m. so we have to turn on the light earlier. In 2021, energy consumption during the school months was much higher than it is now. We spent this year on distance learning.</a:t>
            </a:r>
          </a:p>
        </p:txBody>
      </p:sp>
    </p:spTree>
    <p:extLst>
      <p:ext uri="{BB962C8B-B14F-4D97-AF65-F5344CB8AC3E}">
        <p14:creationId xmlns:p14="http://schemas.microsoft.com/office/powerpoint/2010/main" val="154829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9CFFF63-1362-6C09-E222-F95F0ED8F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03" y="210496"/>
            <a:ext cx="11488994" cy="2600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0" tIns="180000" rIns="180000" bIns="18000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We were unable to collect detailed data on the energy consumption of our students' homes. However, researchers in Poland say that the most electricity is consumed by heating </a:t>
            </a:r>
            <a:r>
              <a:rPr kumimoji="0" lang="pl-PL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kumimoji="0" lang="pl-PL" altLang="pl-PL" sz="25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cooking</a:t>
            </a:r>
            <a:r>
              <a:rPr kumimoji="0" lang="pl-PL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GB" altLang="pl-PL" sz="25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(24%), then lighting (20%) and finally household appliances and audio / video devices (15%).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4ED6A8B-EA9D-22DC-E804-C1E7DC1DD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11" y="2914207"/>
            <a:ext cx="2837692" cy="306000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D5EEFA1-B172-C565-6687-46F9EFC83E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001" y="2914207"/>
            <a:ext cx="2975586" cy="30600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00B8464-9FBD-61CC-5510-4E0190216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6785" y="2707732"/>
            <a:ext cx="3656104" cy="3060000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7218640-5324-5C35-AEB5-7EFB883AD7B2}"/>
              </a:ext>
            </a:extLst>
          </p:cNvPr>
          <p:cNvSpPr txBox="1"/>
          <p:nvPr/>
        </p:nvSpPr>
        <p:spPr>
          <a:xfrm>
            <a:off x="512848" y="6077443"/>
            <a:ext cx="3170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heating and cooking – 24%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77C7798-DC4E-3950-FFF3-D83331E2C38A}"/>
              </a:ext>
            </a:extLst>
          </p:cNvPr>
          <p:cNvSpPr txBox="1"/>
          <p:nvPr/>
        </p:nvSpPr>
        <p:spPr>
          <a:xfrm>
            <a:off x="4004369" y="6013137"/>
            <a:ext cx="3170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 i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lighting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– 20%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A481EBA-A2E0-2355-54BF-3F32EB71DDA7}"/>
              </a:ext>
            </a:extLst>
          </p:cNvPr>
          <p:cNvSpPr txBox="1"/>
          <p:nvPr/>
        </p:nvSpPr>
        <p:spPr>
          <a:xfrm>
            <a:off x="8099728" y="5859249"/>
            <a:ext cx="3170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pl-PL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kumimoji="0" lang="en-GB" altLang="pl-PL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ousehold appliances </a:t>
            </a:r>
            <a:br>
              <a:rPr kumimoji="0" lang="en-GB" altLang="pl-PL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kumimoji="0" lang="en-GB" altLang="pl-PL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electronics – 15%</a:t>
            </a:r>
          </a:p>
        </p:txBody>
      </p:sp>
    </p:spTree>
    <p:extLst>
      <p:ext uri="{BB962C8B-B14F-4D97-AF65-F5344CB8AC3E}">
        <p14:creationId xmlns:p14="http://schemas.microsoft.com/office/powerpoint/2010/main" val="16606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984F92-3D25-FD56-0118-527D9EE3A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011" y="4249816"/>
            <a:ext cx="8486274" cy="22730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75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Thank you </a:t>
            </a:r>
            <a:br>
              <a:rPr kumimoji="0" lang="en-GB" altLang="pl-PL" sz="75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kumimoji="0" lang="en-GB" altLang="pl-PL" sz="75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 your attention 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893EC5AD-64DA-749A-D8A6-D5CFB3A0D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8" y="335115"/>
            <a:ext cx="5727031" cy="3847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896641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Podstawa</Template>
  <TotalTime>1268</TotalTime>
  <Words>376</Words>
  <Application>Microsoft Office PowerPoint</Application>
  <PresentationFormat>Panoramiczny</PresentationFormat>
  <Paragraphs>25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Corbel</vt:lpstr>
      <vt:lpstr>Podstawa</vt:lpstr>
      <vt:lpstr>Electricity consumption  in a polish household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consumption  in a polish household</dc:title>
  <dc:creator>Grochowska-Pirog Marta</dc:creator>
  <cp:lastModifiedBy>Grochowska-Pirog Marta</cp:lastModifiedBy>
  <cp:revision>3</cp:revision>
  <dcterms:created xsi:type="dcterms:W3CDTF">2022-05-13T18:52:43Z</dcterms:created>
  <dcterms:modified xsi:type="dcterms:W3CDTF">2022-05-14T16:00:46Z</dcterms:modified>
</cp:coreProperties>
</file>