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12192000" cy="6597650"/>
          </a:xfrm>
          <a:prstGeom prst="rect">
            <a:avLst/>
          </a:prstGeom>
          <a:noFill/>
          <a:ln w="9525">
            <a:noFill/>
          </a:ln>
        </p:spPr>
      </p:pic>
      <p:sp>
        <p:nvSpPr>
          <p:cNvPr id="2051" name="Rectangle 3"/>
          <p:cNvSpPr>
            <a:spLocks noGrp="1" noChangeArrowheads="1"/>
          </p:cNvSpPr>
          <p:nvPr>
            <p:ph type="ctrTitle"/>
          </p:nvPr>
        </p:nvSpPr>
        <p:spPr>
          <a:xfrm>
            <a:off x="624417" y="620713"/>
            <a:ext cx="10943167" cy="1082675"/>
          </a:xfrm>
        </p:spPr>
        <p:txBody>
          <a:bodyPr/>
          <a:lstStyle>
            <a:lvl1pP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1843088"/>
            <a:ext cx="10949517" cy="981075"/>
          </a:xfrm>
        </p:spPr>
        <p:txBody>
          <a:bodyPr/>
          <a:lstStyle>
            <a:lvl1pPr marL="0" indent="0">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8544C22-EC13-4D2B-BB53-07ACC9C2DCD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8544C22-EC13-4D2B-BB53-07ACC9C2DCD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2"/>
          <p:cNvPicPr>
            <a:picLocks noChangeAspect="1"/>
          </p:cNvPicPr>
          <p:nvPr/>
        </p:nvPicPr>
        <p:blipFill>
          <a:blip r:embed="rId12"/>
          <a:stretch>
            <a:fillRect/>
          </a:stretch>
        </p:blipFill>
        <p:spPr>
          <a:xfrm>
            <a:off x="0" y="0"/>
            <a:ext cx="12192000"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pPr algn="ctr"/>
            <a:r>
              <a:rPr lang="en-US"/>
              <a:t>Father Antonios</a:t>
            </a:r>
            <a:endParaRPr lang="en-US"/>
          </a:p>
        </p:txBody>
      </p:sp>
      <p:sp>
        <p:nvSpPr>
          <p:cNvPr id="3" name="Subtitle 2"/>
          <p:cNvSpPr>
            <a:spLocks noGrp="1"/>
          </p:cNvSpPr>
          <p:nvPr>
            <p:ph type="subTitle" idx="1"/>
          </p:nvPr>
        </p:nvSpPr>
        <p:spPr>
          <a:xfrm>
            <a:off x="623993" y="1621473"/>
            <a:ext cx="10949517" cy="981075"/>
          </a:xfrm>
        </p:spPr>
        <p:txBody>
          <a:bodyPr/>
          <a:p>
            <a:pPr algn="ctr"/>
            <a:r>
              <a:rPr lang="en-US" sz="5400">
                <a:solidFill>
                  <a:schemeClr val="accent2"/>
                </a:solidFill>
              </a:rPr>
              <a:t>A Today's Hero!</a:t>
            </a:r>
            <a:endParaRPr lang="en-US" sz="5400">
              <a:solidFill>
                <a:schemeClr val="accent2"/>
              </a:solidFill>
            </a:endParaRPr>
          </a:p>
        </p:txBody>
      </p:sp>
      <p:sp>
        <p:nvSpPr>
          <p:cNvPr id="4" name="Text Box 3"/>
          <p:cNvSpPr txBox="1"/>
          <p:nvPr/>
        </p:nvSpPr>
        <p:spPr>
          <a:xfrm>
            <a:off x="1463675" y="6024245"/>
            <a:ext cx="8925560" cy="368300"/>
          </a:xfrm>
          <a:prstGeom prst="rect">
            <a:avLst/>
          </a:prstGeom>
          <a:noFill/>
        </p:spPr>
        <p:txBody>
          <a:bodyPr wrap="square" rtlCol="0">
            <a:spAutoFit/>
          </a:bodyPr>
          <a:p>
            <a:r>
              <a:rPr lang="en-US"/>
              <a:t>1st Kindergarten of N. Redestos</a:t>
            </a:r>
            <a:endParaRPr lang="en-US"/>
          </a:p>
        </p:txBody>
      </p:sp>
      <p:pic>
        <p:nvPicPr>
          <p:cNvPr id="5" name="Picture 4" descr="1428723_patir-antonios-vraveio-evropaiou-politi.jpg"/>
          <p:cNvPicPr>
            <a:picLocks noChangeAspect="1"/>
          </p:cNvPicPr>
          <p:nvPr/>
        </p:nvPicPr>
        <p:blipFill>
          <a:blip r:embed="rId1"/>
          <a:stretch>
            <a:fillRect/>
          </a:stretch>
        </p:blipFill>
        <p:spPr>
          <a:xfrm>
            <a:off x="3375660" y="2781935"/>
            <a:ext cx="5714365" cy="299974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p:txBody>
          <a:bodyPr/>
          <a:p>
            <a:r>
              <a:rPr lang="en-US" sz="4400"/>
              <a:t>This year Father Antonios was chosen for the </a:t>
            </a:r>
            <a:r>
              <a:rPr lang="en-US" sz="4400">
                <a:solidFill>
                  <a:schemeClr val="accent2"/>
                </a:solidFill>
              </a:rPr>
              <a:t>Award of The European Citizen</a:t>
            </a:r>
            <a:r>
              <a:rPr lang="en-US" sz="4400"/>
              <a:t>.</a:t>
            </a:r>
            <a:endParaRPr lang="en-US" sz="4400"/>
          </a:p>
          <a:p>
            <a:r>
              <a:rPr lang="en-US" sz="4400"/>
              <a:t>We think that he deserves it!</a:t>
            </a:r>
            <a:endParaRPr lang="en-US" sz="4400"/>
          </a:p>
        </p:txBody>
      </p:sp>
      <p:pic>
        <p:nvPicPr>
          <p:cNvPr id="5" name="Content Placeholder 4" descr="europeancitizen2018sk91018"/>
          <p:cNvPicPr>
            <a:picLocks noChangeAspect="1"/>
          </p:cNvPicPr>
          <p:nvPr>
            <p:ph sz="half" idx="2"/>
          </p:nvPr>
        </p:nvPicPr>
        <p:blipFill>
          <a:blip r:embed="rId1"/>
          <a:stretch>
            <a:fillRect/>
          </a:stretch>
        </p:blipFill>
        <p:spPr>
          <a:xfrm>
            <a:off x="6197600" y="2096770"/>
            <a:ext cx="5384800" cy="37769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548640" y="845820"/>
            <a:ext cx="5384800" cy="4953000"/>
          </a:xfrm>
        </p:spPr>
        <p:txBody>
          <a:bodyPr/>
          <a:p>
            <a:pPr marL="0" indent="0">
              <a:buNone/>
            </a:pPr>
            <a:r>
              <a:rPr lang="en-US" altLang="el-GR"/>
              <a:t>Father Antonios was born in </a:t>
            </a:r>
            <a:r>
              <a:rPr lang="el-GR" altLang="en-US"/>
              <a:t>1971 </a:t>
            </a:r>
            <a:r>
              <a:rPr lang="en-US" altLang="el-GR"/>
              <a:t>and grew up in</a:t>
            </a:r>
            <a:r>
              <a:rPr lang="el-GR" altLang="en-US"/>
              <a:t> </a:t>
            </a:r>
            <a:r>
              <a:rPr lang="en-US" altLang="el-GR"/>
              <a:t>a poor neighborhood of Pireas. </a:t>
            </a:r>
            <a:r>
              <a:rPr lang="el-GR" altLang="en-US"/>
              <a:t>Α</a:t>
            </a:r>
            <a:r>
              <a:rPr lang="en-US" altLang="el-GR"/>
              <a:t>s h</a:t>
            </a:r>
            <a:r>
              <a:rPr lang="en-US" altLang="el-GR"/>
              <a:t>e was part  of a large family he learnt to share, so very soon he presented  a will to help, and care about the others. He became a priest in a very degraded neighborhood.</a:t>
            </a:r>
            <a:endParaRPr lang="en-US" altLang="el-GR"/>
          </a:p>
          <a:p>
            <a:pPr marL="0" indent="0">
              <a:buNone/>
            </a:pPr>
            <a:endParaRPr lang="en-US" altLang="el-GR"/>
          </a:p>
        </p:txBody>
      </p:sp>
      <p:pic>
        <p:nvPicPr>
          <p:cNvPr id="4" name="Content Placeholder 3" descr="1457469_1456703_kivotos-lifo"/>
          <p:cNvPicPr>
            <a:picLocks noChangeAspect="1"/>
          </p:cNvPicPr>
          <p:nvPr>
            <p:ph sz="half" idx="2"/>
          </p:nvPr>
        </p:nvPicPr>
        <p:blipFill>
          <a:blip r:embed="rId1"/>
          <a:stretch>
            <a:fillRect/>
          </a:stretch>
        </p:blipFill>
        <p:spPr>
          <a:xfrm>
            <a:off x="7392035" y="625475"/>
            <a:ext cx="4079240" cy="5740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p:txBody>
          <a:bodyPr/>
          <a:p>
            <a:r>
              <a:rPr lang="en-US"/>
              <a:t>He tried to get close to the teenagers of this neighborhood, teenagers with drugs, delinquency and family problems. He gained their confidence and became the one that listened to their problems, show to them another way of living.</a:t>
            </a:r>
            <a:endParaRPr lang="en-US"/>
          </a:p>
        </p:txBody>
      </p:sp>
      <p:pic>
        <p:nvPicPr>
          <p:cNvPr id="5" name="Content Placeholder 4" descr="1456708_kivotos-lifo-4"/>
          <p:cNvPicPr>
            <a:picLocks noChangeAspect="1"/>
          </p:cNvPicPr>
          <p:nvPr>
            <p:ph sz="half" idx="2"/>
          </p:nvPr>
        </p:nvPicPr>
        <p:blipFill>
          <a:blip r:embed="rId1"/>
          <a:stretch>
            <a:fillRect/>
          </a:stretch>
        </p:blipFill>
        <p:spPr>
          <a:xfrm>
            <a:off x="6328410" y="1847850"/>
            <a:ext cx="5620385" cy="316166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Title 5"/>
          <p:cNvSpPr>
            <a:spLocks noGrp="1"/>
          </p:cNvSpPr>
          <p:nvPr>
            <p:ph type="title"/>
          </p:nvPr>
        </p:nvSpPr>
        <p:spPr/>
        <p:txBody>
          <a:bodyPr/>
          <a:p>
            <a:endParaRPr lang="en-US"/>
          </a:p>
        </p:txBody>
      </p:sp>
      <p:sp>
        <p:nvSpPr>
          <p:cNvPr id="3" name="Content Placeholder 2"/>
          <p:cNvSpPr>
            <a:spLocks noGrp="1"/>
          </p:cNvSpPr>
          <p:nvPr>
            <p:ph sz="half" idx="1"/>
          </p:nvPr>
        </p:nvSpPr>
        <p:spPr/>
        <p:txBody>
          <a:bodyPr/>
          <a:p>
            <a:r>
              <a:rPr lang="en-US"/>
              <a:t>So, this is how the </a:t>
            </a:r>
            <a:r>
              <a:rPr lang="en-US">
                <a:solidFill>
                  <a:schemeClr val="accent2"/>
                </a:solidFill>
              </a:rPr>
              <a:t>“World's Ark”</a:t>
            </a:r>
            <a:r>
              <a:rPr lang="en-US"/>
              <a:t> established. In the beginning teenagers with Father Antonios used to gather in a place, like a cafe'. The name was chosen by the children because they felt like being in a safe place, a refuge. It was 1998. </a:t>
            </a:r>
            <a:endParaRPr lang="el-GR"/>
          </a:p>
        </p:txBody>
      </p:sp>
      <p:pic>
        <p:nvPicPr>
          <p:cNvPr id="5" name="Content Placeholder 4"/>
          <p:cNvPicPr>
            <a:picLocks noChangeAspect="1"/>
          </p:cNvPicPr>
          <p:nvPr>
            <p:ph sz="half" idx="2"/>
          </p:nvPr>
        </p:nvPicPr>
        <p:blipFill>
          <a:blip r:embed="rId1"/>
          <a:stretch>
            <a:fillRect/>
          </a:stretch>
        </p:blipFill>
        <p:spPr>
          <a:xfrm>
            <a:off x="6809105" y="1390015"/>
            <a:ext cx="4773295" cy="452247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Title 5"/>
          <p:cNvSpPr>
            <a:spLocks noGrp="1"/>
          </p:cNvSpPr>
          <p:nvPr>
            <p:ph type="title"/>
          </p:nvPr>
        </p:nvSpPr>
        <p:spPr/>
        <p:txBody>
          <a:bodyPr/>
          <a:p>
            <a:endParaRPr lang="en-US"/>
          </a:p>
        </p:txBody>
      </p:sp>
      <p:sp>
        <p:nvSpPr>
          <p:cNvPr id="3" name="Content Placeholder 2"/>
          <p:cNvSpPr>
            <a:spLocks noGrp="1"/>
          </p:cNvSpPr>
          <p:nvPr>
            <p:ph sz="half" idx="1"/>
          </p:nvPr>
        </p:nvSpPr>
        <p:spPr/>
        <p:txBody>
          <a:bodyPr/>
          <a:p>
            <a:r>
              <a:rPr lang="en-US" altLang="el-GR" sz="2400"/>
              <a:t>From </a:t>
            </a:r>
            <a:r>
              <a:rPr lang="el-GR" altLang="en-US" sz="2400"/>
              <a:t> 1998 </a:t>
            </a:r>
            <a:r>
              <a:rPr lang="en-US" altLang="el-GR" sz="2400"/>
              <a:t>till today, the “World's Ark” takes care of abandoned and unprotected children. It is a safe a warm home that provides food, clothes, education, medical care, love and a decent way of living. Children live there with their carers like a big family. Also in </a:t>
            </a:r>
            <a:r>
              <a:rPr lang="en-US" altLang="el-GR" sz="2400">
                <a:sym typeface="+mn-ea"/>
              </a:rPr>
              <a:t>“World's Ark” can  find help and support mothers with problems in order to be able to grow up and take care their children on their own. Women are supported not only by having a home but also by getting a job.</a:t>
            </a:r>
            <a:endParaRPr lang="en-US" altLang="el-GR" sz="2400"/>
          </a:p>
        </p:txBody>
      </p:sp>
      <p:pic>
        <p:nvPicPr>
          <p:cNvPr id="5" name="Content Placeholder 4" descr="images"/>
          <p:cNvPicPr>
            <a:picLocks noChangeAspect="1"/>
          </p:cNvPicPr>
          <p:nvPr>
            <p:ph sz="half" idx="2"/>
          </p:nvPr>
        </p:nvPicPr>
        <p:blipFill>
          <a:blip r:embed="rId1"/>
          <a:stretch>
            <a:fillRect/>
          </a:stretch>
        </p:blipFill>
        <p:spPr>
          <a:xfrm>
            <a:off x="6858635" y="1559560"/>
            <a:ext cx="4858385" cy="373888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378460" y="639445"/>
            <a:ext cx="5384800" cy="4953000"/>
          </a:xfrm>
        </p:spPr>
        <p:txBody>
          <a:bodyPr/>
          <a:p>
            <a:r>
              <a:rPr lang="en-US"/>
              <a:t>Father Antonios wants to make all the children of the Ark  realize that all the bad things that happened to them were caused by others. Children must live the magical moments of their chilhood. </a:t>
            </a:r>
            <a:endParaRPr lang="en-US"/>
          </a:p>
          <a:p>
            <a:r>
              <a:rPr lang="en-US"/>
              <a:t>His biggest dream is </a:t>
            </a:r>
            <a:r>
              <a:rPr lang="en-US" u="sng"/>
              <a:t>“a home, a family  for every child”</a:t>
            </a:r>
            <a:endParaRPr lang="en-US" u="sng"/>
          </a:p>
        </p:txBody>
      </p:sp>
      <p:pic>
        <p:nvPicPr>
          <p:cNvPr id="5" name="Content Placeholder 4" descr="images"/>
          <p:cNvPicPr>
            <a:picLocks noChangeAspect="1"/>
          </p:cNvPicPr>
          <p:nvPr>
            <p:ph sz="half" idx="2"/>
          </p:nvPr>
        </p:nvPicPr>
        <p:blipFill>
          <a:blip r:embed="rId1"/>
          <a:stretch>
            <a:fillRect/>
          </a:stretch>
        </p:blipFill>
        <p:spPr>
          <a:xfrm>
            <a:off x="7313930" y="1526540"/>
            <a:ext cx="4269105" cy="44259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p:txBody>
          <a:bodyPr/>
          <a:p>
            <a:r>
              <a:rPr lang="en-US" sz="2800"/>
              <a:t>“World's Ark” is a big family, with children carers, volunteers. In Athens 400 children live there and 200 children live in several Arks around Greece. Children, either greek ones, either from other countries live in peace</a:t>
            </a:r>
            <a:r>
              <a:rPr lang="el-GR" sz="2800"/>
              <a:t> </a:t>
            </a:r>
            <a:r>
              <a:rPr lang="en-US" altLang="el-GR" sz="2800"/>
              <a:t>and find love and affection far away from hunger, war, racism  and abandonment.</a:t>
            </a:r>
            <a:endParaRPr lang="en-US" altLang="el-GR" sz="2800"/>
          </a:p>
        </p:txBody>
      </p:sp>
      <p:pic>
        <p:nvPicPr>
          <p:cNvPr id="5" name="Content Placeholder 4" descr="images"/>
          <p:cNvPicPr>
            <a:picLocks noChangeAspect="1"/>
          </p:cNvPicPr>
          <p:nvPr>
            <p:ph sz="half" idx="2"/>
          </p:nvPr>
        </p:nvPicPr>
        <p:blipFill>
          <a:blip r:embed="rId1"/>
          <a:stretch>
            <a:fillRect/>
          </a:stretch>
        </p:blipFill>
        <p:spPr>
          <a:xfrm>
            <a:off x="6779260" y="1174750"/>
            <a:ext cx="4668520" cy="465391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p:txBody>
          <a:bodyPr/>
          <a:p>
            <a:r>
              <a:rPr lang="en-US" altLang="el-GR"/>
              <a:t>In World's Ark children learn  </a:t>
            </a:r>
            <a:r>
              <a:rPr lang="en-US" altLang="el-GR" i="1"/>
              <a:t>“if you don't have what you love, love what you have</a:t>
            </a:r>
            <a:r>
              <a:rPr lang="en-US" altLang="el-GR"/>
              <a:t>”. Nobody must feel sorry for these children, but encourage them to create a better life for themselves.</a:t>
            </a:r>
            <a:endParaRPr lang="en-US" altLang="el-GR"/>
          </a:p>
        </p:txBody>
      </p:sp>
      <p:pic>
        <p:nvPicPr>
          <p:cNvPr id="5" name="Content Placeholder 4" descr="images"/>
          <p:cNvPicPr>
            <a:picLocks noChangeAspect="1"/>
          </p:cNvPicPr>
          <p:nvPr>
            <p:ph sz="half" idx="2"/>
          </p:nvPr>
        </p:nvPicPr>
        <p:blipFill>
          <a:blip r:embed="rId1"/>
          <a:stretch>
            <a:fillRect/>
          </a:stretch>
        </p:blipFill>
        <p:spPr>
          <a:xfrm>
            <a:off x="7059930" y="1641475"/>
            <a:ext cx="4219575" cy="402018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p:txBody>
          <a:bodyPr/>
          <a:p>
            <a:r>
              <a:rPr lang="en-US"/>
              <a:t>From 1998 till 2019 the  World's Ark was  never subcidized </a:t>
            </a:r>
            <a:r>
              <a:rPr lang="en-US">
                <a:sym typeface="+mn-ea"/>
              </a:rPr>
              <a:t>by</a:t>
            </a:r>
            <a:r>
              <a:rPr lang="en-US"/>
              <a:t>  the  goverment. Volunteers are the only  responsible for this great work.</a:t>
            </a:r>
            <a:endParaRPr lang="el-GR" altLang="en-US"/>
          </a:p>
        </p:txBody>
      </p:sp>
      <p:pic>
        <p:nvPicPr>
          <p:cNvPr id="5" name="Content Placeholder 4" descr="1456707_kivotos-lifo-3"/>
          <p:cNvPicPr>
            <a:picLocks noChangeAspect="1"/>
          </p:cNvPicPr>
          <p:nvPr>
            <p:ph sz="half" idx="2"/>
          </p:nvPr>
        </p:nvPicPr>
        <p:blipFill>
          <a:blip r:embed="rId1"/>
          <a:stretch>
            <a:fillRect/>
          </a:stretch>
        </p:blipFill>
        <p:spPr>
          <a:xfrm>
            <a:off x="6379845" y="1491615"/>
            <a:ext cx="5384800" cy="3502660"/>
          </a:xfrm>
          <a:prstGeom prst="rect">
            <a:avLst/>
          </a:prstGeom>
        </p:spPr>
      </p:pic>
    </p:spTree>
  </p:cSld>
  <p:clrMapOvr>
    <a:masterClrMapping/>
  </p:clrMapOvr>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2242</Words>
  <Application>WPS Presentation</Application>
  <PresentationFormat>Widescreen</PresentationFormat>
  <Paragraphs>27</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SimSun</vt:lpstr>
      <vt:lpstr>Wingdings</vt:lpstr>
      <vt:lpstr/>
      <vt:lpstr>Arial Unicode MS</vt:lpstr>
      <vt:lpstr>Calibri Light</vt:lpstr>
      <vt:lpstr>Calibri</vt:lpstr>
      <vt:lpstr>Microsoft YaHei</vt:lpstr>
      <vt:lpstr>Segoe Print</vt:lpstr>
      <vt:lpstr>Orange Waves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Father Antonios</dc:title>
  <dc:creator>Κατερίνα Γουναρά</dc:creator>
  <cp:lastModifiedBy>Κατερίνα Γουναρά</cp:lastModifiedBy>
  <cp:revision>1</cp:revision>
  <dcterms:created xsi:type="dcterms:W3CDTF">2019-05-12T13:43:20Z</dcterms:created>
  <dcterms:modified xsi:type="dcterms:W3CDTF">2019-05-12T13:43:20Z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