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D1BE-631E-4DDE-A537-A41040BC2371}" type="datetimeFigureOut">
              <a:rPr lang="it-IT" smtClean="0"/>
              <a:pPr/>
              <a:t>24/02/2019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EA5-6D05-4885-8A2A-EBC4D7159B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D1BE-631E-4DDE-A537-A41040BC2371}" type="datetimeFigureOut">
              <a:rPr lang="it-IT" smtClean="0"/>
              <a:pPr/>
              <a:t>24/02/2019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EA5-6D05-4885-8A2A-EBC4D7159B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D1BE-631E-4DDE-A537-A41040BC2371}" type="datetimeFigureOut">
              <a:rPr lang="it-IT" smtClean="0"/>
              <a:pPr/>
              <a:t>24/02/2019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EA5-6D05-4885-8A2A-EBC4D7159B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D1BE-631E-4DDE-A537-A41040BC2371}" type="datetimeFigureOut">
              <a:rPr lang="it-IT" smtClean="0"/>
              <a:pPr/>
              <a:t>24/02/2019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EA5-6D05-4885-8A2A-EBC4D7159B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D1BE-631E-4DDE-A537-A41040BC2371}" type="datetimeFigureOut">
              <a:rPr lang="it-IT" smtClean="0"/>
              <a:pPr/>
              <a:t>24/02/2019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EA5-6D05-4885-8A2A-EBC4D7159B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D1BE-631E-4DDE-A537-A41040BC2371}" type="datetimeFigureOut">
              <a:rPr lang="it-IT" smtClean="0"/>
              <a:pPr/>
              <a:t>24/02/2019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EA5-6D05-4885-8A2A-EBC4D7159B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D1BE-631E-4DDE-A537-A41040BC2371}" type="datetimeFigureOut">
              <a:rPr lang="it-IT" smtClean="0"/>
              <a:pPr/>
              <a:t>24/02/2019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EA5-6D05-4885-8A2A-EBC4D7159B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D1BE-631E-4DDE-A537-A41040BC2371}" type="datetimeFigureOut">
              <a:rPr lang="it-IT" smtClean="0"/>
              <a:pPr/>
              <a:t>24/02/2019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EA5-6D05-4885-8A2A-EBC4D7159B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D1BE-631E-4DDE-A537-A41040BC2371}" type="datetimeFigureOut">
              <a:rPr lang="it-IT" smtClean="0"/>
              <a:pPr/>
              <a:t>24/02/2019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EA5-6D05-4885-8A2A-EBC4D7159B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D1BE-631E-4DDE-A537-A41040BC2371}" type="datetimeFigureOut">
              <a:rPr lang="it-IT" smtClean="0"/>
              <a:pPr/>
              <a:t>24/02/2019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EA5-6D05-4885-8A2A-EBC4D7159B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D1BE-631E-4DDE-A537-A41040BC2371}" type="datetimeFigureOut">
              <a:rPr lang="it-IT" smtClean="0"/>
              <a:pPr/>
              <a:t>24/02/2019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EA5-6D05-4885-8A2A-EBC4D7159B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BD1BE-631E-4DDE-A537-A41040BC2371}" type="datetimeFigureOut">
              <a:rPr lang="it-IT" smtClean="0"/>
              <a:pPr/>
              <a:t>24/02/2019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E8EA5-6D05-4885-8A2A-EBC4D7159BA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11560" y="548680"/>
            <a:ext cx="8156061" cy="550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it-IT" sz="3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3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200" dirty="0" err="1" smtClean="0"/>
              <a:t>Observation</a:t>
            </a:r>
            <a:endParaRPr lang="it-IT" sz="3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200" dirty="0" err="1" smtClean="0"/>
              <a:t>Questioning</a:t>
            </a:r>
            <a:r>
              <a:rPr lang="it-IT" sz="3200" dirty="0" smtClean="0"/>
              <a:t> the reality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200" dirty="0" err="1" smtClean="0"/>
              <a:t>Analysing</a:t>
            </a:r>
            <a:r>
              <a:rPr lang="it-IT" sz="3200" dirty="0" smtClean="0"/>
              <a:t> the </a:t>
            </a:r>
            <a:r>
              <a:rPr lang="it-IT" sz="3200" dirty="0" err="1" smtClean="0"/>
              <a:t>problem</a:t>
            </a:r>
            <a:endParaRPr lang="it-IT" sz="3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200" dirty="0" err="1"/>
              <a:t>Looking</a:t>
            </a:r>
            <a:r>
              <a:rPr lang="it-IT" sz="3200" dirty="0"/>
              <a:t> for a </a:t>
            </a:r>
            <a:r>
              <a:rPr lang="it-IT" sz="3200" dirty="0" err="1"/>
              <a:t>solution</a:t>
            </a:r>
            <a:endParaRPr lang="it-IT" sz="3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200" dirty="0"/>
              <a:t>Building </a:t>
            </a:r>
            <a:r>
              <a:rPr lang="it-IT" sz="3200" dirty="0" smtClean="0"/>
              <a:t>a new </a:t>
            </a:r>
            <a:r>
              <a:rPr lang="it-IT" sz="3200" dirty="0" err="1" smtClean="0"/>
              <a:t>knowledge</a:t>
            </a:r>
            <a:r>
              <a:rPr lang="it-IT" sz="3200" dirty="0" smtClean="0"/>
              <a:t> </a:t>
            </a:r>
            <a:r>
              <a:rPr lang="it-IT" sz="3200" dirty="0" err="1" smtClean="0"/>
              <a:t>as</a:t>
            </a:r>
            <a:r>
              <a:rPr lang="it-IT" sz="3200" dirty="0" smtClean="0"/>
              <a:t> a </a:t>
            </a:r>
            <a:r>
              <a:rPr lang="it-IT" sz="3200" dirty="0" err="1" smtClean="0"/>
              <a:t>starting</a:t>
            </a:r>
            <a:r>
              <a:rPr lang="it-IT" sz="3200" dirty="0" smtClean="0"/>
              <a:t> </a:t>
            </a:r>
            <a:r>
              <a:rPr lang="it-IT" sz="3200" dirty="0" err="1" smtClean="0"/>
              <a:t>point</a:t>
            </a:r>
            <a:endParaRPr lang="it-IT" sz="3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92696"/>
            <a:ext cx="2219110" cy="19564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13982" y="764704"/>
            <a:ext cx="5184576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APPROACHING PROBLEMS </a:t>
            </a:r>
            <a:r>
              <a:rPr lang="it-IT" sz="2800" dirty="0" smtClean="0"/>
              <a:t> IN LEONARDO’S WAY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316717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700" b="1" dirty="0" smtClean="0"/>
              <a:t>Draw the in progressive size. </a:t>
            </a:r>
            <a:br>
              <a:rPr lang="en-US" sz="2700" b="1" dirty="0" smtClean="0"/>
            </a:br>
            <a:r>
              <a:rPr lang="en-US" sz="2700" b="1" dirty="0" smtClean="0"/>
              <a:t>Indicate the size.</a:t>
            </a:r>
            <a:endParaRPr lang="it-IT" dirty="0"/>
          </a:p>
        </p:txBody>
      </p:sp>
      <p:pic>
        <p:nvPicPr>
          <p:cNvPr id="4" name="Segnaposto contenuto 3" descr="Screenshot (5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340" y="1340768"/>
            <a:ext cx="4205320" cy="49503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	</a:t>
            </a:r>
            <a:r>
              <a:rPr lang="it-IT" b="1" dirty="0"/>
              <a:t>Tornire il perno per decorarlo.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dirty="0"/>
              <a:t>	</a:t>
            </a:r>
            <a:r>
              <a:rPr lang="it-IT" b="1" dirty="0"/>
              <a:t>Tornire il perno per decorarlo.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dirty="0"/>
              <a:t> </a:t>
            </a:r>
            <a:r>
              <a:rPr lang="en-US" b="1" dirty="0" smtClean="0"/>
              <a:t> Turn the pin to decorate it</a:t>
            </a:r>
            <a:r>
              <a:rPr lang="it-IT" b="1" dirty="0" smtClean="0"/>
              <a:t>.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 descr="Screenshot (6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916832"/>
            <a:ext cx="3000396" cy="321471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en-US" b="1" dirty="0" smtClean="0"/>
              <a:t> Design a </a:t>
            </a:r>
            <a:r>
              <a:rPr lang="en-US" b="1" dirty="0" err="1" smtClean="0"/>
              <a:t>soinner</a:t>
            </a:r>
            <a:r>
              <a:rPr lang="en-US" b="1" dirty="0" smtClean="0"/>
              <a:t> to try</a:t>
            </a:r>
            <a:r>
              <a:rPr lang="it-IT" b="1" dirty="0" smtClean="0"/>
              <a:t>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 descr="IMG_9538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454" y="1600200"/>
            <a:ext cx="2963091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_788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33884" y="598675"/>
            <a:ext cx="2664296" cy="2708321"/>
          </a:xfrm>
          <a:prstGeom prst="rect">
            <a:avLst/>
          </a:prstGeom>
        </p:spPr>
      </p:pic>
      <p:pic>
        <p:nvPicPr>
          <p:cNvPr id="5" name="Immagine 4" descr="IMG_7886.jpg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875062" y="3618026"/>
            <a:ext cx="2381939" cy="2708321"/>
          </a:xfrm>
          <a:prstGeom prst="rect">
            <a:avLst/>
          </a:prstGeom>
        </p:spPr>
      </p:pic>
      <p:pic>
        <p:nvPicPr>
          <p:cNvPr id="6" name="Immagine 5" descr="IMG_9142.JPG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3542996" y="857604"/>
            <a:ext cx="5542468" cy="50686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3968" y="188640"/>
            <a:ext cx="4706266" cy="107157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sz="4000" b="1" dirty="0"/>
              <a:t/>
            </a:r>
            <a:br>
              <a:rPr lang="it-IT" sz="4000" b="1" dirty="0"/>
            </a:br>
            <a:r>
              <a:rPr lang="it-IT" sz="4000" b="1" dirty="0"/>
              <a:t>The Spinning top</a:t>
            </a:r>
            <a:br>
              <a:rPr lang="it-IT" sz="4000" b="1" dirty="0"/>
            </a:br>
            <a:endParaRPr lang="it-IT" sz="40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83968" y="1484784"/>
            <a:ext cx="4748019" cy="48245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OBSERVE AND DRAW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1-Choose an object and observe: </a:t>
            </a:r>
            <a:r>
              <a:rPr lang="en-US" sz="1600" dirty="0">
                <a:solidFill>
                  <a:schemeClr val="tx1"/>
                </a:solidFill>
              </a:rPr>
              <a:t>The Spinning top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2-Ask yourself some questions:</a:t>
            </a:r>
          </a:p>
          <a:p>
            <a:pPr lvl="1" algn="l"/>
            <a:r>
              <a:rPr lang="en-US" sz="1050" dirty="0" smtClean="0">
                <a:solidFill>
                  <a:schemeClr val="tx1"/>
                </a:solidFill>
              </a:rPr>
              <a:t>2a) What is it?</a:t>
            </a:r>
          </a:p>
          <a:p>
            <a:pPr lvl="1" algn="l"/>
            <a:r>
              <a:rPr lang="en-US" sz="1050" dirty="0" smtClean="0">
                <a:solidFill>
                  <a:schemeClr val="tx1"/>
                </a:solidFill>
              </a:rPr>
              <a:t>2b) How does it work?</a:t>
            </a:r>
          </a:p>
          <a:p>
            <a:pPr lvl="1" algn="l"/>
            <a:r>
              <a:rPr lang="en-US" sz="1050" dirty="0" smtClean="0">
                <a:solidFill>
                  <a:schemeClr val="tx1"/>
                </a:solidFill>
              </a:rPr>
              <a:t>2c) What are its components?</a:t>
            </a:r>
          </a:p>
          <a:p>
            <a:pPr lvl="1" algn="l"/>
            <a:r>
              <a:rPr lang="en-US" sz="1050" dirty="0" smtClean="0">
                <a:solidFill>
                  <a:schemeClr val="tx1"/>
                </a:solidFill>
              </a:rPr>
              <a:t>2d) Can you break it down?</a:t>
            </a:r>
          </a:p>
          <a:p>
            <a:pPr lvl="1" algn="l"/>
            <a:r>
              <a:rPr lang="en-US" sz="1050" dirty="0" smtClean="0">
                <a:solidFill>
                  <a:schemeClr val="tx1"/>
                </a:solidFill>
              </a:rPr>
              <a:t>2e) In how many parts?</a:t>
            </a:r>
          </a:p>
          <a:p>
            <a:pPr lvl="1" algn="l"/>
            <a:r>
              <a:rPr lang="en-US" sz="1050" dirty="0" smtClean="0">
                <a:solidFill>
                  <a:schemeClr val="tx1"/>
                </a:solidFill>
              </a:rPr>
              <a:t>2f) How are the parts joined together?</a:t>
            </a:r>
          </a:p>
          <a:p>
            <a:pPr lvl="1" algn="l"/>
            <a:r>
              <a:rPr lang="en-US" sz="1050" dirty="0" smtClean="0">
                <a:solidFill>
                  <a:schemeClr val="tx1"/>
                </a:solidFill>
              </a:rPr>
              <a:t>2g) is it reproducible?</a:t>
            </a:r>
          </a:p>
          <a:p>
            <a:pPr lvl="1" algn="l"/>
            <a:r>
              <a:rPr lang="en-US" sz="1050" dirty="0" smtClean="0">
                <a:solidFill>
                  <a:schemeClr val="tx1"/>
                </a:solidFill>
              </a:rPr>
              <a:t>2h) how?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ANSWERS</a:t>
            </a:r>
          </a:p>
          <a:p>
            <a:pPr lvl="1" algn="l"/>
            <a:r>
              <a:rPr lang="en-US" sz="1050" dirty="0" smtClean="0">
                <a:solidFill>
                  <a:schemeClr val="tx1"/>
                </a:solidFill>
              </a:rPr>
              <a:t>2a) A spinning top</a:t>
            </a:r>
          </a:p>
          <a:p>
            <a:pPr lvl="1" algn="l"/>
            <a:r>
              <a:rPr lang="en-US" sz="1050" dirty="0" smtClean="0">
                <a:solidFill>
                  <a:schemeClr val="tx1"/>
                </a:solidFill>
              </a:rPr>
              <a:t>2b) The hand gives a rotary force that allows the object to turn on itself.</a:t>
            </a:r>
          </a:p>
          <a:p>
            <a:pPr lvl="1" algn="l"/>
            <a:r>
              <a:rPr lang="en-US" sz="1050" dirty="0" smtClean="0">
                <a:solidFill>
                  <a:schemeClr val="tx1"/>
                </a:solidFill>
              </a:rPr>
              <a:t>2c) Grip, central body, 4 moving limbs, rotating pin.</a:t>
            </a:r>
          </a:p>
          <a:p>
            <a:pPr lvl="1" algn="l"/>
            <a:r>
              <a:rPr lang="en-US" sz="1050" dirty="0" smtClean="0">
                <a:solidFill>
                  <a:schemeClr val="tx1"/>
                </a:solidFill>
              </a:rPr>
              <a:t>2d) Yes, it can be broken down</a:t>
            </a:r>
          </a:p>
          <a:p>
            <a:pPr lvl="1" algn="l"/>
            <a:r>
              <a:rPr lang="en-US" sz="1050" dirty="0" smtClean="0">
                <a:solidFill>
                  <a:schemeClr val="tx1"/>
                </a:solidFill>
              </a:rPr>
              <a:t>2e) It can be broken down into 6 parts.</a:t>
            </a:r>
          </a:p>
          <a:p>
            <a:pPr lvl="1" algn="l"/>
            <a:r>
              <a:rPr lang="en-US" sz="1050" dirty="0" smtClean="0">
                <a:solidFill>
                  <a:schemeClr val="tx1"/>
                </a:solidFill>
              </a:rPr>
              <a:t>2f) The parts join together.</a:t>
            </a:r>
          </a:p>
          <a:p>
            <a:pPr lvl="1" algn="l"/>
            <a:r>
              <a:rPr lang="en-US" sz="1050" dirty="0" smtClean="0">
                <a:solidFill>
                  <a:schemeClr val="tx1"/>
                </a:solidFill>
              </a:rPr>
              <a:t>2g) Yes.</a:t>
            </a:r>
          </a:p>
          <a:p>
            <a:pPr lvl="1" algn="l"/>
            <a:r>
              <a:rPr lang="en-US" sz="1050" dirty="0" smtClean="0">
                <a:solidFill>
                  <a:schemeClr val="tx1"/>
                </a:solidFill>
              </a:rPr>
              <a:t>2h) Reproducing and assembling the components.</a:t>
            </a:r>
          </a:p>
          <a:p>
            <a:pPr lvl="1" algn="l"/>
            <a:r>
              <a:rPr lang="en-US" sz="1050" dirty="0" smtClean="0">
                <a:solidFill>
                  <a:schemeClr val="tx1"/>
                </a:solidFill>
              </a:rPr>
              <a:t>2h) Reproducing and assembling the components.</a:t>
            </a:r>
            <a:endParaRPr lang="it-IT" sz="1050" dirty="0">
              <a:solidFill>
                <a:schemeClr val="tx1"/>
              </a:solidFill>
            </a:endParaRPr>
          </a:p>
          <a:p>
            <a:pPr algn="l"/>
            <a:endParaRPr lang="it-IT" sz="105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3900752" cy="55172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263330" y="2348880"/>
            <a:ext cx="4752527" cy="4221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-1"/>
            <a:ext cx="6048672" cy="158837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sz="4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4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US" sz="4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40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US" sz="40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Using </a:t>
            </a:r>
            <a:r>
              <a:rPr lang="en-US" sz="4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40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40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US" sz="40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DOCUMENT </a:t>
            </a:r>
            <a:r>
              <a:rPr lang="en-US" sz="4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CAMERA </a:t>
            </a:r>
            <a:br>
              <a:rPr lang="en-US" sz="4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US" sz="4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4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4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endParaRPr lang="it-IT" sz="40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Segnaposto contenuto 3" descr="DOCUMENT CAMERA 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942358" y="2391830"/>
            <a:ext cx="3394472" cy="413518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84588" y="2348880"/>
            <a:ext cx="3624408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 smtClean="0"/>
              <a:t>Observing</a:t>
            </a:r>
            <a:r>
              <a:rPr lang="it-IT" dirty="0" smtClean="0"/>
              <a:t> the </a:t>
            </a:r>
            <a:r>
              <a:rPr lang="it-IT" dirty="0" err="1" smtClean="0"/>
              <a:t>toy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whole</a:t>
            </a:r>
            <a:endParaRPr lang="it-IT" dirty="0" smtClean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Breaking </a:t>
            </a:r>
            <a:r>
              <a:rPr lang="it-IT" dirty="0" err="1" smtClean="0"/>
              <a:t>it</a:t>
            </a:r>
            <a:r>
              <a:rPr lang="it-IT" dirty="0" smtClean="0"/>
              <a:t> down in </a:t>
            </a:r>
            <a:r>
              <a:rPr lang="it-IT" dirty="0" err="1" smtClean="0"/>
              <a:t>its</a:t>
            </a:r>
            <a:r>
              <a:rPr lang="it-IT" dirty="0" smtClean="0"/>
              <a:t> single </a:t>
            </a:r>
            <a:r>
              <a:rPr lang="it-IT" dirty="0" err="1" smtClean="0"/>
              <a:t>components</a:t>
            </a:r>
            <a:endParaRPr lang="it-IT" dirty="0" smtClean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 smtClean="0"/>
              <a:t>Studying</a:t>
            </a:r>
            <a:r>
              <a:rPr lang="it-IT" dirty="0" smtClean="0"/>
              <a:t> the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 to </a:t>
            </a:r>
            <a:r>
              <a:rPr lang="it-IT" dirty="0" err="1" smtClean="0"/>
              <a:t>comprehend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functions</a:t>
            </a:r>
            <a:endParaRPr lang="it-IT" dirty="0" smtClean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let’s design the object to be </a:t>
            </a:r>
            <a:r>
              <a:rPr lang="en-US" dirty="0" smtClean="0"/>
              <a:t>drawn</a:t>
            </a:r>
            <a:endParaRPr lang="it-IT" dirty="0" smtClean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11560" y="620688"/>
            <a:ext cx="8136903" cy="59046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3927" y="1077054"/>
            <a:ext cx="4477986" cy="908720"/>
          </a:xfrm>
        </p:spPr>
        <p:txBody>
          <a:bodyPr>
            <a:noAutofit/>
          </a:bodyPr>
          <a:lstStyle/>
          <a:p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 OBJECT: SPINNIG TOP</a:t>
            </a: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</p:txBody>
      </p:sp>
      <p:pic>
        <p:nvPicPr>
          <p:cNvPr id="4" name="Segnaposto contenuto 3" descr="20180201_12102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263945" y="2102123"/>
            <a:ext cx="3845928" cy="452596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22924" y="4365104"/>
            <a:ext cx="2901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Drawing</a:t>
            </a:r>
            <a:r>
              <a:rPr lang="it-IT" sz="2800" dirty="0" smtClean="0"/>
              <a:t> the </a:t>
            </a:r>
            <a:r>
              <a:rPr lang="it-IT" sz="2800" dirty="0" err="1" smtClean="0"/>
              <a:t>toy</a:t>
            </a:r>
            <a:endParaRPr lang="it-IT" sz="2800" dirty="0" smtClean="0"/>
          </a:p>
          <a:p>
            <a:r>
              <a:rPr lang="it-IT" sz="2800" dirty="0" smtClean="0"/>
              <a:t>… </a:t>
            </a:r>
            <a:r>
              <a:rPr lang="it-IT" sz="2800" dirty="0" err="1" smtClean="0"/>
              <a:t>as</a:t>
            </a:r>
            <a:r>
              <a:rPr lang="it-IT" sz="2800" dirty="0" smtClean="0"/>
              <a:t> a </a:t>
            </a:r>
            <a:r>
              <a:rPr lang="it-IT" sz="2800" dirty="0" err="1" smtClean="0"/>
              <a:t>whole</a:t>
            </a:r>
            <a:r>
              <a:rPr lang="it-IT" sz="2800" dirty="0" smtClean="0"/>
              <a:t>….</a:t>
            </a:r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1" y="1048309"/>
            <a:ext cx="2622931" cy="22262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722512" y="1656749"/>
            <a:ext cx="5698976" cy="50405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22512" y="374801"/>
            <a:ext cx="5698976" cy="11074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… and in </a:t>
            </a:r>
            <a:r>
              <a:rPr lang="it-IT" sz="3200" dirty="0" err="1" smtClean="0"/>
              <a:t>its</a:t>
            </a:r>
            <a:r>
              <a:rPr lang="it-IT" sz="3200" dirty="0" smtClean="0"/>
              <a:t> single  </a:t>
            </a:r>
            <a:r>
              <a:rPr lang="it-IT" sz="3200" dirty="0" err="1" smtClean="0"/>
              <a:t>parts</a:t>
            </a:r>
            <a:endParaRPr lang="it-IT" sz="3200" dirty="0"/>
          </a:p>
        </p:txBody>
      </p:sp>
      <p:pic>
        <p:nvPicPr>
          <p:cNvPr id="4" name="Segnaposto contenuto 3" descr="IMG_9531 (1)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808" y="1934136"/>
            <a:ext cx="4370383" cy="452596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076056" y="2492896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/>
              <a:t>handle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5076056" y="3966284"/>
            <a:ext cx="1482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/>
              <a:t>lower</a:t>
            </a:r>
            <a:r>
              <a:rPr lang="it-IT" sz="2400" dirty="0" smtClean="0"/>
              <a:t> part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5171370" y="5213191"/>
            <a:ext cx="851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/>
              <a:t>limbs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539552" y="374801"/>
            <a:ext cx="1089287" cy="63225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515161" y="400967"/>
            <a:ext cx="1089287" cy="63225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457200" y="1628800"/>
            <a:ext cx="4032448" cy="49866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2800" dirty="0" err="1" smtClean="0"/>
              <a:t>Understanding</a:t>
            </a:r>
            <a:r>
              <a:rPr lang="it-IT" sz="2800" dirty="0" smtClean="0"/>
              <a:t> the </a:t>
            </a:r>
            <a:r>
              <a:rPr lang="it-IT" sz="2800" dirty="0" err="1" smtClean="0"/>
              <a:t>assemblage</a:t>
            </a:r>
            <a:r>
              <a:rPr lang="it-IT" sz="2800" dirty="0" smtClean="0"/>
              <a:t> of the </a:t>
            </a:r>
            <a:r>
              <a:rPr lang="it-IT" sz="2800" dirty="0" err="1" smtClean="0"/>
              <a:t>toy</a:t>
            </a:r>
            <a:r>
              <a:rPr lang="it-IT" sz="2800" dirty="0" smtClean="0"/>
              <a:t> and </a:t>
            </a:r>
            <a:r>
              <a:rPr lang="it-IT" sz="2800" dirty="0" err="1"/>
              <a:t>its</a:t>
            </a:r>
            <a:r>
              <a:rPr lang="it-IT" sz="2800" dirty="0"/>
              <a:t> </a:t>
            </a:r>
            <a:r>
              <a:rPr lang="it-IT" sz="2800" dirty="0" err="1"/>
              <a:t>movements</a:t>
            </a:r>
            <a:endParaRPr lang="it-IT" sz="2800" dirty="0"/>
          </a:p>
        </p:txBody>
      </p:sp>
      <p:pic>
        <p:nvPicPr>
          <p:cNvPr id="4" name="Segnaposto contenuto 3" descr="IMG_9535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193" y="1943281"/>
            <a:ext cx="3500462" cy="435771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877717" y="2228508"/>
            <a:ext cx="332777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err="1"/>
              <a:t>T</a:t>
            </a:r>
            <a:r>
              <a:rPr lang="it-IT" dirty="0" err="1" smtClean="0"/>
              <a:t>wo</a:t>
            </a:r>
            <a:r>
              <a:rPr lang="it-IT" dirty="0" smtClean="0"/>
              <a:t> </a:t>
            </a:r>
            <a:r>
              <a:rPr lang="it-IT" dirty="0" err="1"/>
              <a:t>opposing</a:t>
            </a:r>
            <a:r>
              <a:rPr lang="it-IT" dirty="0"/>
              <a:t> </a:t>
            </a:r>
            <a:r>
              <a:rPr lang="it-IT" dirty="0" err="1" smtClean="0"/>
              <a:t>forces</a:t>
            </a:r>
            <a:r>
              <a:rPr lang="it-IT" dirty="0" smtClean="0"/>
              <a:t> are </a:t>
            </a:r>
            <a:r>
              <a:rPr lang="it-IT" dirty="0" err="1" smtClean="0"/>
              <a:t>needed</a:t>
            </a:r>
            <a:endParaRPr lang="it-IT" dirty="0"/>
          </a:p>
          <a:p>
            <a:r>
              <a:rPr lang="it-IT" dirty="0"/>
              <a:t>t</a:t>
            </a:r>
            <a:r>
              <a:rPr lang="it-IT" dirty="0" smtClean="0"/>
              <a:t>o </a:t>
            </a:r>
            <a:r>
              <a:rPr lang="it-IT" dirty="0" err="1" smtClean="0"/>
              <a:t>assemble</a:t>
            </a:r>
            <a:r>
              <a:rPr lang="it-IT" dirty="0" smtClean="0"/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877717" y="3616950"/>
            <a:ext cx="332777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You have to fit the central body …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895477" y="4797152"/>
            <a:ext cx="334553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and hook the limbs to the central body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781" y="3923978"/>
            <a:ext cx="2307538" cy="241332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b="1" cap="all" dirty="0" err="1" smtClean="0"/>
              <a:t>Something</a:t>
            </a:r>
            <a:r>
              <a:rPr lang="it-IT" b="1" cap="all" dirty="0" smtClean="0"/>
              <a:t> </a:t>
            </a:r>
            <a:r>
              <a:rPr lang="it-IT" b="1" cap="all" dirty="0" err="1" smtClean="0"/>
              <a:t>about</a:t>
            </a:r>
            <a:r>
              <a:rPr lang="it-IT" b="1" cap="all" dirty="0" smtClean="0"/>
              <a:t> </a:t>
            </a:r>
            <a:br>
              <a:rPr lang="it-IT" b="1" cap="all" dirty="0" smtClean="0"/>
            </a:br>
            <a:r>
              <a:rPr lang="it-IT" b="1" cap="all" dirty="0" err="1" smtClean="0"/>
              <a:t>leonardo's</a:t>
            </a:r>
            <a:r>
              <a:rPr lang="it-IT" b="1" cap="all" dirty="0" smtClean="0"/>
              <a:t> </a:t>
            </a:r>
            <a:r>
              <a:rPr lang="it-IT" b="1" cap="all" dirty="0" err="1" smtClean="0"/>
              <a:t>toys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54797" y="5332615"/>
            <a:ext cx="1279517" cy="904863"/>
          </a:xfr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KITE</a:t>
            </a:r>
          </a:p>
          <a:p>
            <a:pPr marL="0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57200" y="3861048"/>
            <a:ext cx="2674640" cy="24006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Leonardo has studied the physical laws of motion and flight through the help of these toys</a:t>
            </a: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30" y="1775480"/>
            <a:ext cx="1749779" cy="151980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843808" y="2166052"/>
            <a:ext cx="1663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The YO –YO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955511"/>
            <a:ext cx="1822096" cy="267955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399264" y="3149924"/>
            <a:ext cx="2585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The SPINNING TOP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 LET’S DESIGN LIKE LEONARDO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3800" b="1" dirty="0" smtClean="0"/>
              <a:t>MATERIAL:</a:t>
            </a:r>
          </a:p>
          <a:p>
            <a:endParaRPr lang="it-IT" sz="3800" b="1" dirty="0" smtClean="0"/>
          </a:p>
          <a:p>
            <a:r>
              <a:rPr lang="it-IT" sz="3800" b="1" dirty="0" smtClean="0"/>
              <a:t>Wood</a:t>
            </a:r>
          </a:p>
          <a:p>
            <a:r>
              <a:rPr lang="it-IT" sz="3800" b="1" dirty="0" err="1" smtClean="0"/>
              <a:t>vinyl</a:t>
            </a:r>
            <a:r>
              <a:rPr lang="it-IT" sz="3800" b="1" dirty="0" smtClean="0"/>
              <a:t> </a:t>
            </a:r>
            <a:r>
              <a:rPr lang="it-IT" sz="3800" b="1" dirty="0" err="1" smtClean="0"/>
              <a:t>glue</a:t>
            </a:r>
            <a:endParaRPr lang="it-IT" sz="3800" b="1" dirty="0" smtClean="0"/>
          </a:p>
          <a:p>
            <a:r>
              <a:rPr lang="it-IT" sz="3800" b="1" dirty="0" err="1" smtClean="0"/>
              <a:t>colours</a:t>
            </a:r>
            <a:endParaRPr lang="it-IT" sz="3800" b="1" dirty="0" smtClean="0"/>
          </a:p>
          <a:p>
            <a:r>
              <a:rPr lang="it-IT" sz="3800" b="1" dirty="0" smtClean="0"/>
              <a:t>pin</a:t>
            </a:r>
          </a:p>
          <a:p>
            <a:r>
              <a:rPr lang="it-IT" sz="3800" b="1" dirty="0" err="1" smtClean="0"/>
              <a:t>nail</a:t>
            </a:r>
            <a:endParaRPr lang="it-IT" sz="3800" b="1" dirty="0" smtClean="0"/>
          </a:p>
          <a:p>
            <a:r>
              <a:rPr lang="it-IT" sz="3800" b="1" dirty="0" err="1" smtClean="0"/>
              <a:t>geometric</a:t>
            </a:r>
            <a:r>
              <a:rPr lang="it-IT" sz="3800" b="1" dirty="0" smtClean="0"/>
              <a:t> </a:t>
            </a:r>
            <a:r>
              <a:rPr lang="it-IT" sz="3800" b="1" dirty="0" err="1" smtClean="0"/>
              <a:t>shapes</a:t>
            </a:r>
            <a:endParaRPr lang="it-IT" sz="3800" b="1" dirty="0" smtClean="0"/>
          </a:p>
          <a:p>
            <a:r>
              <a:rPr lang="it-IT" sz="3800" b="1" dirty="0" err="1" smtClean="0"/>
              <a:t>pencil</a:t>
            </a:r>
            <a:r>
              <a:rPr lang="it-IT" sz="3800" b="1" dirty="0" smtClean="0"/>
              <a:t>, </a:t>
            </a:r>
            <a:r>
              <a:rPr lang="it-IT" sz="3800" b="1" dirty="0" err="1" smtClean="0"/>
              <a:t>ruler</a:t>
            </a:r>
            <a:r>
              <a:rPr lang="it-IT" sz="3800" b="1" dirty="0" smtClean="0"/>
              <a:t> and </a:t>
            </a:r>
            <a:r>
              <a:rPr lang="it-IT" sz="3800" b="1" dirty="0" err="1" smtClean="0"/>
              <a:t>rubber</a:t>
            </a:r>
            <a:endParaRPr lang="it-IT" sz="3800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</p:txBody>
      </p:sp>
      <p:sp>
        <p:nvSpPr>
          <p:cNvPr id="4" name="Rettangolo 3"/>
          <p:cNvSpPr/>
          <p:nvPr/>
        </p:nvSpPr>
        <p:spPr>
          <a:xfrm>
            <a:off x="5004048" y="1567610"/>
            <a:ext cx="3682752" cy="45243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3200" b="1" dirty="0"/>
              <a:t>INSTRUMENTS</a:t>
            </a:r>
            <a:r>
              <a:rPr lang="it-IT" sz="3200" b="1" dirty="0" smtClean="0"/>
              <a:t>:</a:t>
            </a:r>
            <a:endParaRPr lang="it-IT" sz="3200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3200" b="1" dirty="0" err="1" smtClean="0"/>
              <a:t>electric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saw</a:t>
            </a:r>
            <a:endParaRPr lang="it-IT" sz="3200" b="1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3200" b="1" dirty="0" err="1" smtClean="0"/>
              <a:t>Lathe</a:t>
            </a:r>
            <a:endParaRPr lang="it-IT" sz="3200" b="1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3200" b="1" dirty="0" err="1" smtClean="0"/>
              <a:t>milling</a:t>
            </a:r>
            <a:r>
              <a:rPr lang="it-IT" sz="3200" b="1" dirty="0" smtClean="0"/>
              <a:t> cutter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3200" b="1" dirty="0" err="1" smtClean="0"/>
              <a:t>Hammer</a:t>
            </a:r>
            <a:endParaRPr lang="it-IT" sz="3200" b="1" dirty="0" smtClean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3200" b="1" dirty="0" err="1" smtClean="0"/>
              <a:t>drill</a:t>
            </a:r>
            <a:endParaRPr lang="it-IT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046" y="350443"/>
            <a:ext cx="4906888" cy="96110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err="1" smtClean="0"/>
              <a:t>Actions</a:t>
            </a:r>
            <a:r>
              <a:rPr lang="it-IT" b="1" dirty="0" smtClean="0"/>
              <a:t>: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Immagine 3" descr="Screenshot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4531073" cy="554287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035432" y="2923912"/>
            <a:ext cx="361836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ooden handle to give the rotation movement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035432" y="4383948"/>
            <a:ext cx="35826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Spinning top body.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035431" y="5805264"/>
            <a:ext cx="361836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Metal pin to hold the discs together and allow rotation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487282" y="1698987"/>
            <a:ext cx="4572000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dirty="0"/>
              <a:t>Draw the object as a whole and then in section specifying </a:t>
            </a:r>
            <a:r>
              <a:rPr lang="en-US" b="1" dirty="0" smtClean="0"/>
              <a:t>the details.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349</Words>
  <Application>Microsoft Office PowerPoint</Application>
  <PresentationFormat>Presentazione su schermo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di Office</vt:lpstr>
      <vt:lpstr>Presentazione standard di PowerPoint</vt:lpstr>
      <vt:lpstr> The Spinning top </vt:lpstr>
      <vt:lpstr>   Using the  DOCUMENT CAMERA    </vt:lpstr>
      <vt:lpstr>  OBJECT: SPINNIG TOP </vt:lpstr>
      <vt:lpstr>… and in its single  parts</vt:lpstr>
      <vt:lpstr>Understanding the assemblage of the toy and its movements</vt:lpstr>
      <vt:lpstr>Something about  leonardo's toys</vt:lpstr>
      <vt:lpstr>  LET’S DESIGN LIKE LEONARDO  </vt:lpstr>
      <vt:lpstr> Actions: </vt:lpstr>
      <vt:lpstr>Draw the in progressive size.  Indicate the size.</vt:lpstr>
      <vt:lpstr> Tornire il perno per decorarlo.        Tornire il perno per decorarlo.       Turn the pin to decorate it.             </vt:lpstr>
      <vt:lpstr>  Design a soinner to try.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PERCORSO DIDATTICO: LA TROTTOLA</dc:title>
  <dc:creator>simonetta de fabritiis</dc:creator>
  <cp:lastModifiedBy>Utente Windows</cp:lastModifiedBy>
  <cp:revision>23</cp:revision>
  <dcterms:created xsi:type="dcterms:W3CDTF">2019-01-25T09:06:18Z</dcterms:created>
  <dcterms:modified xsi:type="dcterms:W3CDTF">2019-02-24T15:46:04Z</dcterms:modified>
</cp:coreProperties>
</file>