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5" r:id="rId19"/>
    <p:sldId id="274"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4" d="100"/>
          <a:sy n="44" d="100"/>
        </p:scale>
        <p:origin x="-1266" y="-6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BF6199-2F63-4F9B-B0EB-691F7C55632F}" type="datetimeFigureOut">
              <a:rPr lang="it-IT" smtClean="0"/>
              <a:t>11/12/2018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6008E7-4EB2-4C03-9114-0DD7415869F4}" type="slidenum">
              <a:rPr lang="it-IT" smtClean="0"/>
              <a:t>‹N›</a:t>
            </a:fld>
            <a:endParaRPr lang="it-IT"/>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ADBB7-06BE-412B-8B34-6E5A80362A11}" type="datetimeFigureOut">
              <a:rPr lang="it-IT" smtClean="0"/>
              <a:pPr/>
              <a:t>11/12/2018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14877-3F45-4822-A336-D90C8B2E5818}" type="slidenum">
              <a:rPr lang="it-IT" smtClean="0"/>
              <a:pPr/>
              <a:t>‹N›</a:t>
            </a:fld>
            <a:endParaRPr lang="it-IT"/>
          </a:p>
        </p:txBody>
      </p:sp>
    </p:spTree>
    <p:extLst>
      <p:ext uri="{BB962C8B-B14F-4D97-AF65-F5344CB8AC3E}">
        <p14:creationId xmlns:p14="http://schemas.microsoft.com/office/powerpoint/2010/main" xmlns="" val="133835319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Erasmus</a:t>
            </a:r>
            <a:r>
              <a:rPr lang="it-IT" baseline="0" dirty="0" smtClean="0"/>
              <a:t>+</a:t>
            </a:r>
            <a:endParaRPr lang="it-IT" dirty="0"/>
          </a:p>
        </p:txBody>
      </p:sp>
      <p:sp>
        <p:nvSpPr>
          <p:cNvPr id="5" name="Segnaposto piè di pagina 4"/>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xmlns="" val="206898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smtClean="0"/>
          </a:p>
          <a:p>
            <a:r>
              <a:rPr lang="en-US" dirty="0" smtClean="0"/>
              <a:t>Two of his pictures are among the best-known paintings in the world: the Mona Lisa and The Last Supper. He did many drawings. The best-known drawing is Vitruvian Man. Leonardo was often thinking of new inventions. He kept notebooks with notes and drawings of these ideas. Most of his inventions were never made. Some of his ideas were a helicopter, a tank, a calculator, a parachute, a robot, a telephone, evolution, and solar power.</a:t>
            </a:r>
          </a:p>
          <a:p>
            <a:endParaRPr lang="it-IT" dirty="0"/>
          </a:p>
        </p:txBody>
      </p:sp>
      <p:sp>
        <p:nvSpPr>
          <p:cNvPr id="5" name="Segnaposto piè di pagina 4"/>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xmlns="" val="192226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FFE7E81-3EA1-4AFE-93F7-DDF34362A9DF}" type="datetime1">
              <a:rPr lang="it-IT" smtClean="0"/>
              <a:t>11/12/2018</a:t>
            </a:fld>
            <a:endParaRPr lang="it-IT"/>
          </a:p>
        </p:txBody>
      </p:sp>
      <p:sp>
        <p:nvSpPr>
          <p:cNvPr id="5" name="Segnaposto piè di pagina 4"/>
          <p:cNvSpPr>
            <a:spLocks noGrp="1"/>
          </p:cNvSpPr>
          <p:nvPr>
            <p:ph type="ftr" sz="quarter" idx="11"/>
          </p:nvPr>
        </p:nvSpPr>
        <p:spPr/>
        <p:txBody>
          <a:bodyPr/>
          <a:lstStyle/>
          <a:p>
            <a:r>
              <a:rPr lang="it-IT" smtClean="0"/>
              <a:t>Erasmus+</a:t>
            </a:r>
            <a:endParaRPr lang="it-IT"/>
          </a:p>
        </p:txBody>
      </p:sp>
      <p:sp>
        <p:nvSpPr>
          <p:cNvPr id="6" name="Segnaposto numero diapositiva 5"/>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33185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064D4F-BF1F-4762-A4EE-0E2B7FA1B905}" type="datetime1">
              <a:rPr lang="it-IT" smtClean="0"/>
              <a:t>11/12/2018</a:t>
            </a:fld>
            <a:endParaRPr lang="it-IT"/>
          </a:p>
        </p:txBody>
      </p:sp>
      <p:sp>
        <p:nvSpPr>
          <p:cNvPr id="5" name="Segnaposto piè di pagina 4"/>
          <p:cNvSpPr>
            <a:spLocks noGrp="1"/>
          </p:cNvSpPr>
          <p:nvPr>
            <p:ph type="ftr" sz="quarter" idx="11"/>
          </p:nvPr>
        </p:nvSpPr>
        <p:spPr/>
        <p:txBody>
          <a:bodyPr/>
          <a:lstStyle/>
          <a:p>
            <a:r>
              <a:rPr lang="it-IT" smtClean="0"/>
              <a:t>Erasmus+</a:t>
            </a:r>
            <a:endParaRPr lang="it-IT"/>
          </a:p>
        </p:txBody>
      </p:sp>
      <p:sp>
        <p:nvSpPr>
          <p:cNvPr id="6" name="Segnaposto numero diapositiva 5"/>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40439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C200C95-990F-4A7C-A0D0-2FE82E3D891C}" type="datetime1">
              <a:rPr lang="it-IT" smtClean="0"/>
              <a:t>11/12/2018</a:t>
            </a:fld>
            <a:endParaRPr lang="it-IT"/>
          </a:p>
        </p:txBody>
      </p:sp>
      <p:sp>
        <p:nvSpPr>
          <p:cNvPr id="5" name="Segnaposto piè di pagina 4"/>
          <p:cNvSpPr>
            <a:spLocks noGrp="1"/>
          </p:cNvSpPr>
          <p:nvPr>
            <p:ph type="ftr" sz="quarter" idx="11"/>
          </p:nvPr>
        </p:nvSpPr>
        <p:spPr/>
        <p:txBody>
          <a:bodyPr/>
          <a:lstStyle/>
          <a:p>
            <a:r>
              <a:rPr lang="it-IT" smtClean="0"/>
              <a:t>Erasmus+</a:t>
            </a:r>
            <a:endParaRPr lang="it-IT"/>
          </a:p>
        </p:txBody>
      </p:sp>
      <p:sp>
        <p:nvSpPr>
          <p:cNvPr id="6" name="Segnaposto numero diapositiva 5"/>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272167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6FC1914-43DD-401E-8541-E2D6EF37C95E}" type="datetime1">
              <a:rPr lang="it-IT" smtClean="0"/>
              <a:t>11/12/2018</a:t>
            </a:fld>
            <a:endParaRPr lang="it-IT"/>
          </a:p>
        </p:txBody>
      </p:sp>
      <p:sp>
        <p:nvSpPr>
          <p:cNvPr id="5" name="Segnaposto piè di pagina 4"/>
          <p:cNvSpPr>
            <a:spLocks noGrp="1"/>
          </p:cNvSpPr>
          <p:nvPr>
            <p:ph type="ftr" sz="quarter" idx="11"/>
          </p:nvPr>
        </p:nvSpPr>
        <p:spPr/>
        <p:txBody>
          <a:bodyPr/>
          <a:lstStyle/>
          <a:p>
            <a:r>
              <a:rPr lang="it-IT" smtClean="0"/>
              <a:t>Erasmus+</a:t>
            </a:r>
            <a:endParaRPr lang="it-IT"/>
          </a:p>
        </p:txBody>
      </p:sp>
      <p:sp>
        <p:nvSpPr>
          <p:cNvPr id="6" name="Segnaposto numero diapositiva 5"/>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41548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5D35824-0E4B-4298-9EFF-E8B8B344E704}" type="datetime1">
              <a:rPr lang="it-IT" smtClean="0"/>
              <a:t>11/12/2018</a:t>
            </a:fld>
            <a:endParaRPr lang="it-IT"/>
          </a:p>
        </p:txBody>
      </p:sp>
      <p:sp>
        <p:nvSpPr>
          <p:cNvPr id="5" name="Segnaposto piè di pagina 4"/>
          <p:cNvSpPr>
            <a:spLocks noGrp="1"/>
          </p:cNvSpPr>
          <p:nvPr>
            <p:ph type="ftr" sz="quarter" idx="11"/>
          </p:nvPr>
        </p:nvSpPr>
        <p:spPr/>
        <p:txBody>
          <a:bodyPr/>
          <a:lstStyle/>
          <a:p>
            <a:r>
              <a:rPr lang="it-IT" smtClean="0"/>
              <a:t>Erasmus+</a:t>
            </a:r>
            <a:endParaRPr lang="it-IT"/>
          </a:p>
        </p:txBody>
      </p:sp>
      <p:sp>
        <p:nvSpPr>
          <p:cNvPr id="6" name="Segnaposto numero diapositiva 5"/>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251881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6C74D5A-6419-49A8-92AE-11D06F11A78A}" type="datetime1">
              <a:rPr lang="it-IT" smtClean="0"/>
              <a:t>11/12/2018</a:t>
            </a:fld>
            <a:endParaRPr lang="it-IT"/>
          </a:p>
        </p:txBody>
      </p:sp>
      <p:sp>
        <p:nvSpPr>
          <p:cNvPr id="6" name="Segnaposto piè di pagina 5"/>
          <p:cNvSpPr>
            <a:spLocks noGrp="1"/>
          </p:cNvSpPr>
          <p:nvPr>
            <p:ph type="ftr" sz="quarter" idx="11"/>
          </p:nvPr>
        </p:nvSpPr>
        <p:spPr/>
        <p:txBody>
          <a:bodyPr/>
          <a:lstStyle/>
          <a:p>
            <a:r>
              <a:rPr lang="it-IT" smtClean="0"/>
              <a:t>Erasmus+</a:t>
            </a:r>
            <a:endParaRPr lang="it-IT"/>
          </a:p>
        </p:txBody>
      </p:sp>
      <p:sp>
        <p:nvSpPr>
          <p:cNvPr id="7" name="Segnaposto numero diapositiva 6"/>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84851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0438A1C-4A29-4788-ADEC-8630F4B29C16}" type="datetime1">
              <a:rPr lang="it-IT" smtClean="0"/>
              <a:t>11/12/2018</a:t>
            </a:fld>
            <a:endParaRPr lang="it-IT"/>
          </a:p>
        </p:txBody>
      </p:sp>
      <p:sp>
        <p:nvSpPr>
          <p:cNvPr id="8" name="Segnaposto piè di pagina 7"/>
          <p:cNvSpPr>
            <a:spLocks noGrp="1"/>
          </p:cNvSpPr>
          <p:nvPr>
            <p:ph type="ftr" sz="quarter" idx="11"/>
          </p:nvPr>
        </p:nvSpPr>
        <p:spPr/>
        <p:txBody>
          <a:bodyPr/>
          <a:lstStyle/>
          <a:p>
            <a:r>
              <a:rPr lang="it-IT" smtClean="0"/>
              <a:t>Erasmus+</a:t>
            </a:r>
            <a:endParaRPr lang="it-IT"/>
          </a:p>
        </p:txBody>
      </p:sp>
      <p:sp>
        <p:nvSpPr>
          <p:cNvPr id="9" name="Segnaposto numero diapositiva 8"/>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247362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F590E9-BDDD-4654-930C-19DF13ADAB77}" type="datetime1">
              <a:rPr lang="it-IT" smtClean="0"/>
              <a:t>11/12/2018</a:t>
            </a:fld>
            <a:endParaRPr lang="it-IT"/>
          </a:p>
        </p:txBody>
      </p:sp>
      <p:sp>
        <p:nvSpPr>
          <p:cNvPr id="4" name="Segnaposto piè di pagina 3"/>
          <p:cNvSpPr>
            <a:spLocks noGrp="1"/>
          </p:cNvSpPr>
          <p:nvPr>
            <p:ph type="ftr" sz="quarter" idx="11"/>
          </p:nvPr>
        </p:nvSpPr>
        <p:spPr/>
        <p:txBody>
          <a:bodyPr/>
          <a:lstStyle/>
          <a:p>
            <a:r>
              <a:rPr lang="it-IT" smtClean="0"/>
              <a:t>Erasmus+</a:t>
            </a:r>
            <a:endParaRPr lang="it-IT"/>
          </a:p>
        </p:txBody>
      </p:sp>
      <p:sp>
        <p:nvSpPr>
          <p:cNvPr id="5" name="Segnaposto numero diapositiva 4"/>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228877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0A34D1-043F-4D9F-8E36-D21D057777F9}" type="datetime1">
              <a:rPr lang="it-IT" smtClean="0"/>
              <a:t>11/12/2018</a:t>
            </a:fld>
            <a:endParaRPr lang="it-IT"/>
          </a:p>
        </p:txBody>
      </p:sp>
      <p:sp>
        <p:nvSpPr>
          <p:cNvPr id="3" name="Segnaposto piè di pagina 2"/>
          <p:cNvSpPr>
            <a:spLocks noGrp="1"/>
          </p:cNvSpPr>
          <p:nvPr>
            <p:ph type="ftr" sz="quarter" idx="11"/>
          </p:nvPr>
        </p:nvSpPr>
        <p:spPr/>
        <p:txBody>
          <a:bodyPr/>
          <a:lstStyle/>
          <a:p>
            <a:r>
              <a:rPr lang="it-IT" smtClean="0"/>
              <a:t>Erasmus+</a:t>
            </a:r>
            <a:endParaRPr lang="it-IT"/>
          </a:p>
        </p:txBody>
      </p:sp>
      <p:sp>
        <p:nvSpPr>
          <p:cNvPr id="4" name="Segnaposto numero diapositiva 3"/>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78413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9D7D2EA-B5BF-4A00-9056-AFA6BB4D04D1}" type="datetime1">
              <a:rPr lang="it-IT" smtClean="0"/>
              <a:t>11/12/2018</a:t>
            </a:fld>
            <a:endParaRPr lang="it-IT"/>
          </a:p>
        </p:txBody>
      </p:sp>
      <p:sp>
        <p:nvSpPr>
          <p:cNvPr id="6" name="Segnaposto piè di pagina 5"/>
          <p:cNvSpPr>
            <a:spLocks noGrp="1"/>
          </p:cNvSpPr>
          <p:nvPr>
            <p:ph type="ftr" sz="quarter" idx="11"/>
          </p:nvPr>
        </p:nvSpPr>
        <p:spPr/>
        <p:txBody>
          <a:bodyPr/>
          <a:lstStyle/>
          <a:p>
            <a:r>
              <a:rPr lang="it-IT" smtClean="0"/>
              <a:t>Erasmus+</a:t>
            </a:r>
            <a:endParaRPr lang="it-IT"/>
          </a:p>
        </p:txBody>
      </p:sp>
      <p:sp>
        <p:nvSpPr>
          <p:cNvPr id="7" name="Segnaposto numero diapositiva 6"/>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290014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C118AFA-FBE7-4A1C-9C66-1351DC3F9C98}" type="datetime1">
              <a:rPr lang="it-IT" smtClean="0"/>
              <a:t>11/12/2018</a:t>
            </a:fld>
            <a:endParaRPr lang="it-IT"/>
          </a:p>
        </p:txBody>
      </p:sp>
      <p:sp>
        <p:nvSpPr>
          <p:cNvPr id="6" name="Segnaposto piè di pagina 5"/>
          <p:cNvSpPr>
            <a:spLocks noGrp="1"/>
          </p:cNvSpPr>
          <p:nvPr>
            <p:ph type="ftr" sz="quarter" idx="11"/>
          </p:nvPr>
        </p:nvSpPr>
        <p:spPr/>
        <p:txBody>
          <a:bodyPr/>
          <a:lstStyle/>
          <a:p>
            <a:r>
              <a:rPr lang="it-IT" smtClean="0"/>
              <a:t>Erasmus+</a:t>
            </a:r>
            <a:endParaRPr lang="it-IT"/>
          </a:p>
        </p:txBody>
      </p:sp>
      <p:sp>
        <p:nvSpPr>
          <p:cNvPr id="7" name="Segnaposto numero diapositiva 6"/>
          <p:cNvSpPr>
            <a:spLocks noGrp="1"/>
          </p:cNvSpPr>
          <p:nvPr>
            <p:ph type="sldNum" sz="quarter" idx="12"/>
          </p:nvPr>
        </p:nvSpPr>
        <p:spPr/>
        <p:txBody>
          <a:body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58925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6F3A-395A-4383-BD8F-A67B302EFF12}" type="datetime1">
              <a:rPr lang="it-IT" smtClean="0"/>
              <a:t>11/12/2018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Erasmus+</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633EB-E0E7-4EF6-B43A-2C7A45E19EA2}" type="slidenum">
              <a:rPr lang="it-IT" smtClean="0"/>
              <a:pPr/>
              <a:t>‹N›</a:t>
            </a:fld>
            <a:endParaRPr lang="it-IT"/>
          </a:p>
        </p:txBody>
      </p:sp>
    </p:spTree>
    <p:extLst>
      <p:ext uri="{BB962C8B-B14F-4D97-AF65-F5344CB8AC3E}">
        <p14:creationId xmlns:p14="http://schemas.microsoft.com/office/powerpoint/2010/main" xmlns="" val="3706627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7471" y="2130425"/>
            <a:ext cx="8805009" cy="1802631"/>
          </a:xfrm>
        </p:spPr>
        <p:txBody>
          <a:bodyPr>
            <a:normAutofit/>
            <a:scene3d>
              <a:camera prst="perspectiveLeft"/>
              <a:lightRig rig="soft" dir="t"/>
            </a:scene3d>
            <a:sp3d prstMaterial="softEdge">
              <a:bevelT w="25400" h="25400"/>
            </a:sp3d>
          </a:bodyPr>
          <a:lstStyle/>
          <a:p>
            <a:r>
              <a:rPr lang="it-IT" sz="6000" b="1" dirty="0" smtClean="0">
                <a:ln w="10541" cmpd="sng">
                  <a:solidFill>
                    <a:schemeClr val="accent1">
                      <a:shade val="88000"/>
                      <a:satMod val="110000"/>
                    </a:schemeClr>
                  </a:solidFill>
                  <a:prstDash val="solid"/>
                </a:ln>
                <a:solidFill>
                  <a:schemeClr val="accent4">
                    <a:lumMod val="75000"/>
                  </a:schemeClr>
                </a:solidFill>
                <a:effectLst>
                  <a:outerShdw blurRad="50800" dist="38100" dir="2700000" algn="tl" rotWithShape="0">
                    <a:prstClr val="black">
                      <a:alpha val="40000"/>
                    </a:prstClr>
                  </a:outerShdw>
                  <a:reflection blurRad="6350" stA="60000" endA="900" endPos="58000" dir="5400000" sy="-100000" algn="bl" rotWithShape="0"/>
                </a:effectLst>
              </a:rPr>
              <a:t>I.D.E.A.L. PROJECT</a:t>
            </a:r>
            <a:endParaRPr lang="it-IT" sz="6000" b="1" dirty="0">
              <a:ln w="10541" cmpd="sng">
                <a:solidFill>
                  <a:schemeClr val="accent1">
                    <a:shade val="88000"/>
                    <a:satMod val="110000"/>
                  </a:schemeClr>
                </a:solidFill>
                <a:prstDash val="solid"/>
              </a:ln>
              <a:solidFill>
                <a:schemeClr val="accent4">
                  <a:lumMod val="75000"/>
                </a:schemeClr>
              </a:solidFill>
              <a:effectLst>
                <a:outerShdw blurRad="50800" dist="38100" dir="2700000" algn="tl" rotWithShape="0">
                  <a:prstClr val="black">
                    <a:alpha val="40000"/>
                  </a:prstClr>
                </a:outerShdw>
                <a:reflection blurRad="6350" stA="60000" endA="900" endPos="58000" dir="5400000" sy="-100000" algn="bl" rotWithShape="0"/>
              </a:effectLst>
            </a:endParaRPr>
          </a:p>
        </p:txBody>
      </p:sp>
      <p:sp>
        <p:nvSpPr>
          <p:cNvPr id="3" name="Sottotitolo 2"/>
          <p:cNvSpPr>
            <a:spLocks noGrp="1"/>
          </p:cNvSpPr>
          <p:nvPr>
            <p:ph type="subTitle" idx="1"/>
          </p:nvPr>
        </p:nvSpPr>
        <p:spPr>
          <a:xfrm>
            <a:off x="977133" y="3933056"/>
            <a:ext cx="7232848" cy="1991072"/>
          </a:xfrm>
        </p:spPr>
        <p:txBody>
          <a:bodyPr>
            <a:noAutofit/>
            <a:scene3d>
              <a:camera prst="perspectiveLeft"/>
              <a:lightRig rig="threePt" dir="t"/>
            </a:scene3d>
          </a:bodyPr>
          <a:lstStyle/>
          <a:p>
            <a:r>
              <a:rPr lang="it-IT" sz="6000" b="1" dirty="0" smtClean="0">
                <a:ln w="10541" cmpd="sng">
                  <a:solidFill>
                    <a:schemeClr val="accent1">
                      <a:shade val="88000"/>
                      <a:satMod val="110000"/>
                    </a:schemeClr>
                  </a:solidFill>
                  <a:prstDash val="solid"/>
                </a:ln>
                <a:solidFill>
                  <a:schemeClr val="accent4">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mj-lt"/>
                <a:ea typeface="+mj-ea"/>
                <a:cs typeface="+mj-cs"/>
              </a:rPr>
              <a:t>Leonardo Da Vinci</a:t>
            </a:r>
            <a:endParaRPr lang="it-IT" sz="6000" b="1" dirty="0">
              <a:ln w="10541" cmpd="sng">
                <a:solidFill>
                  <a:schemeClr val="accent1">
                    <a:shade val="88000"/>
                    <a:satMod val="110000"/>
                  </a:schemeClr>
                </a:solidFill>
                <a:prstDash val="solid"/>
              </a:ln>
              <a:solidFill>
                <a:schemeClr val="accent4">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mj-lt"/>
              <a:ea typeface="+mj-ea"/>
              <a:cs typeface="+mj-cs"/>
            </a:endParaRPr>
          </a:p>
        </p:txBody>
      </p:sp>
      <p:sp>
        <p:nvSpPr>
          <p:cNvPr id="4" name="Rettangolo 3"/>
          <p:cNvSpPr/>
          <p:nvPr/>
        </p:nvSpPr>
        <p:spPr>
          <a:xfrm>
            <a:off x="1418964" y="316758"/>
            <a:ext cx="6825444" cy="830997"/>
          </a:xfrm>
          <a:prstGeom prst="rect">
            <a:avLst/>
          </a:prstGeom>
        </p:spPr>
        <p:txBody>
          <a:bodyPr wrap="square">
            <a:spAutoFit/>
          </a:bodyPr>
          <a:lstStyle/>
          <a:p>
            <a:r>
              <a:rPr lang="it-IT" sz="4800" dirty="0" smtClean="0">
                <a:solidFill>
                  <a:srgbClr val="0070C0"/>
                </a:solidFill>
              </a:rPr>
              <a:t>Erasmus+</a:t>
            </a:r>
            <a:endParaRPr lang="it-IT" sz="4800" dirty="0">
              <a:solidFill>
                <a:srgbClr val="0070C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471" y="260648"/>
            <a:ext cx="1331493" cy="887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descr="F:\ic castel frentan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8304" y="404664"/>
            <a:ext cx="798695" cy="102180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egnaposto piè di pagina 6"/>
          <p:cNvSpPr>
            <a:spLocks noGrp="1"/>
          </p:cNvSpPr>
          <p:nvPr>
            <p:ph type="ftr" sz="quarter" idx="11"/>
          </p:nvPr>
        </p:nvSpPr>
        <p:spPr>
          <a:xfrm>
            <a:off x="3131840" y="6093296"/>
            <a:ext cx="2895600" cy="365125"/>
          </a:xfrm>
        </p:spPr>
        <p:txBody>
          <a:bodyPr/>
          <a:lstStyle/>
          <a:p>
            <a:r>
              <a:rPr lang="it-IT" sz="3600" b="1" dirty="0" smtClean="0">
                <a:solidFill>
                  <a:schemeClr val="tx2"/>
                </a:solidFill>
              </a:rPr>
              <a:t>Erasmus+</a:t>
            </a:r>
            <a:endParaRPr lang="it-IT" sz="3600" b="1" dirty="0">
              <a:solidFill>
                <a:schemeClr val="tx2"/>
              </a:solidFill>
            </a:endParaRPr>
          </a:p>
        </p:txBody>
      </p:sp>
    </p:spTree>
    <p:extLst>
      <p:ext uri="{BB962C8B-B14F-4D97-AF65-F5344CB8AC3E}">
        <p14:creationId xmlns:p14="http://schemas.microsoft.com/office/powerpoint/2010/main" xmlns="" val="437433356"/>
      </p:ext>
    </p:extLst>
  </p:cSld>
  <p:clrMapOvr>
    <a:masterClrMapping/>
  </p:clrMapOvr>
  <mc:AlternateContent xmlns:mc="http://schemas.openxmlformats.org/markup-compatibility/2006">
    <mc:Choice xmlns:p14="http://schemas.microsoft.com/office/powerpoint/2010/main" xmlns="" Requires="p14">
      <p:transition spd="slow" p14:dur="3000">
        <p14:shred/>
        <p:sndAc>
          <p:stSnd>
            <p:snd r:embed="rId6" name="drumroll.wav"/>
          </p:stSnd>
        </p:sndAc>
      </p:transition>
    </mc:Choice>
    <mc:Fallback>
      <p:transition spd="slow">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Risultati immagini per leonardo da vinci famous paintings"/>
          <p:cNvPicPr>
            <a:picLocks noChangeAspect="1" noChangeArrowheads="1"/>
          </p:cNvPicPr>
          <p:nvPr/>
        </p:nvPicPr>
        <p:blipFill>
          <a:blip r:embed="rId2" cstate="print"/>
          <a:srcRect/>
          <a:stretch>
            <a:fillRect/>
          </a:stretch>
        </p:blipFill>
        <p:spPr bwMode="auto">
          <a:xfrm>
            <a:off x="5715008" y="1643050"/>
            <a:ext cx="2857500" cy="4257675"/>
          </a:xfrm>
          <a:prstGeom prst="rect">
            <a:avLst/>
          </a:prstGeom>
          <a:noFill/>
        </p:spPr>
      </p:pic>
      <p:sp>
        <p:nvSpPr>
          <p:cNvPr id="2" name="Titolo 1"/>
          <p:cNvSpPr>
            <a:spLocks noGrp="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Monna lisa</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egnaposto contenuto 2"/>
          <p:cNvSpPr>
            <a:spLocks noGrp="1"/>
          </p:cNvSpPr>
          <p:nvPr>
            <p:ph idx="1"/>
          </p:nvPr>
        </p:nvSpPr>
        <p:spPr>
          <a:xfrm>
            <a:off x="304800" y="1554162"/>
            <a:ext cx="5267332" cy="4525963"/>
          </a:xfrm>
        </p:spPr>
        <p:txBody>
          <a:bodyPr>
            <a:normAutofit fontScale="77500" lnSpcReduction="20000"/>
          </a:bodyPr>
          <a:lstStyle/>
          <a:p>
            <a:r>
              <a:rPr lang="en-US" sz="2000" dirty="0" smtClean="0"/>
              <a:t>Portrait of </a:t>
            </a:r>
            <a:r>
              <a:rPr lang="en-US" sz="2000" b="1" dirty="0" smtClean="0"/>
              <a:t>Mona Lisa</a:t>
            </a:r>
            <a:r>
              <a:rPr lang="en-US" sz="2000" dirty="0" smtClean="0"/>
              <a:t>, also known as La </a:t>
            </a:r>
            <a:r>
              <a:rPr lang="en-US" sz="2000" dirty="0" err="1" smtClean="0"/>
              <a:t>Gioconda</a:t>
            </a:r>
            <a:r>
              <a:rPr lang="en-US" sz="2000" dirty="0" smtClean="0"/>
              <a:t>, the wife of Francesco del </a:t>
            </a:r>
            <a:r>
              <a:rPr lang="en-US" sz="2000" dirty="0" err="1" smtClean="0"/>
              <a:t>Giocondo</a:t>
            </a:r>
            <a:endParaRPr lang="en-US" sz="2000" dirty="0" smtClean="0"/>
          </a:p>
          <a:p>
            <a:endParaRPr lang="en-US" sz="2000" dirty="0" smtClean="0"/>
          </a:p>
          <a:p>
            <a:r>
              <a:rPr lang="en-US" sz="2000" dirty="0" smtClean="0"/>
              <a:t>This figure of a woman, dressed in the</a:t>
            </a:r>
          </a:p>
          <a:p>
            <a:endParaRPr lang="en-US" sz="2000" dirty="0" smtClean="0"/>
          </a:p>
          <a:p>
            <a:r>
              <a:rPr lang="en-US" sz="2000" dirty="0" smtClean="0"/>
              <a:t> Florentine fashion of her day and seated in a visionary, mountainous landscape, is a remarkable instance of Leonardo's </a:t>
            </a:r>
            <a:r>
              <a:rPr lang="en-US" sz="2000" dirty="0" err="1" smtClean="0"/>
              <a:t>sfumato</a:t>
            </a:r>
            <a:r>
              <a:rPr lang="en-US" sz="2000" dirty="0" smtClean="0"/>
              <a:t> technique of soft, heavily shaded modeling. </a:t>
            </a:r>
          </a:p>
          <a:p>
            <a:endParaRPr lang="en-US" sz="2000" dirty="0" smtClean="0"/>
          </a:p>
          <a:p>
            <a:r>
              <a:rPr lang="en-US" sz="2000" dirty="0" smtClean="0"/>
              <a:t>The Mona Lisa's enigmatic expression, which seems both alluring and aloof, has given the portrait universal fame.</a:t>
            </a:r>
          </a:p>
          <a:p>
            <a:endParaRPr lang="en-US" sz="2000" dirty="0" smtClean="0"/>
          </a:p>
          <a:p>
            <a:r>
              <a:rPr lang="en-US" sz="2000" dirty="0" smtClean="0"/>
              <a:t>The Mona Lisa's famous smile represents the sitter in the same way that the juniper branches represent </a:t>
            </a:r>
            <a:r>
              <a:rPr lang="en-US" sz="2000" dirty="0" err="1" smtClean="0"/>
              <a:t>Ginevra</a:t>
            </a:r>
            <a:r>
              <a:rPr lang="en-US" sz="2000" dirty="0" smtClean="0"/>
              <a:t> </a:t>
            </a:r>
            <a:r>
              <a:rPr lang="en-US" sz="2000" dirty="0" err="1" smtClean="0"/>
              <a:t>Benci</a:t>
            </a:r>
            <a:r>
              <a:rPr lang="en-US" sz="2000" dirty="0" smtClean="0"/>
              <a:t> and the ermine represents Cecilia </a:t>
            </a:r>
            <a:r>
              <a:rPr lang="en-US" sz="2000" dirty="0" err="1" smtClean="0"/>
              <a:t>Gallerani</a:t>
            </a:r>
            <a:r>
              <a:rPr lang="en-US" sz="2000" dirty="0" smtClean="0"/>
              <a:t> in their </a:t>
            </a:r>
            <a:r>
              <a:rPr lang="en-US" sz="2000" dirty="0" err="1" smtClean="0"/>
              <a:t>portraits,It</a:t>
            </a:r>
            <a:r>
              <a:rPr lang="en-US" sz="2000" dirty="0" smtClean="0"/>
              <a:t> is a visual representation of the idea of happiness suggested by the word "</a:t>
            </a:r>
            <a:r>
              <a:rPr lang="en-US" sz="2000" dirty="0" err="1" smtClean="0"/>
              <a:t>gioconda</a:t>
            </a:r>
            <a:r>
              <a:rPr lang="en-US" sz="2000" dirty="0" smtClean="0"/>
              <a:t>" in Italian.</a:t>
            </a:r>
            <a:endParaRPr lang="it-IT" sz="2000" dirty="0"/>
          </a:p>
        </p:txBody>
      </p:sp>
      <p:sp>
        <p:nvSpPr>
          <p:cNvPr id="5" name="Segnaposto piè di pagina 4"/>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last </a:t>
            </a:r>
            <a:r>
              <a:rPr lang="it-IT"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supper</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egnaposto contenuto 2"/>
          <p:cNvSpPr>
            <a:spLocks noGrp="1"/>
          </p:cNvSpPr>
          <p:nvPr>
            <p:ph idx="1"/>
          </p:nvPr>
        </p:nvSpPr>
        <p:spPr>
          <a:xfrm>
            <a:off x="304800" y="1554163"/>
            <a:ext cx="4124324" cy="4518044"/>
          </a:xfrm>
        </p:spPr>
        <p:txBody>
          <a:bodyPr>
            <a:normAutofit lnSpcReduction="10000"/>
          </a:bodyPr>
          <a:lstStyle/>
          <a:p>
            <a:r>
              <a:rPr lang="en-US" sz="1800" dirty="0" smtClean="0"/>
              <a:t>In 1495, Leonardo </a:t>
            </a:r>
            <a:r>
              <a:rPr lang="en-US" sz="1800" dirty="0" err="1" smtClean="0"/>
              <a:t>da</a:t>
            </a:r>
            <a:r>
              <a:rPr lang="en-US" sz="1800" dirty="0" smtClean="0"/>
              <a:t> Vinci began what would become one of history's most influential works of art - </a:t>
            </a:r>
            <a:r>
              <a:rPr lang="en-US" sz="1800" b="1" dirty="0" smtClean="0"/>
              <a:t>The Last Supper</a:t>
            </a:r>
            <a:r>
              <a:rPr lang="en-US" sz="1800" dirty="0" smtClean="0"/>
              <a:t> </a:t>
            </a:r>
          </a:p>
          <a:p>
            <a:endParaRPr lang="en-US" sz="1800" dirty="0" smtClean="0"/>
          </a:p>
          <a:p>
            <a:r>
              <a:rPr lang="en-US" sz="1800" b="1" dirty="0" smtClean="0"/>
              <a:t>The Last Supper is</a:t>
            </a:r>
            <a:r>
              <a:rPr lang="en-US" sz="1800" dirty="0" smtClean="0"/>
              <a:t> Leonardo's visual interpretation of an event chronicled in all four of the Gospels (books in the Christian New Testament).</a:t>
            </a:r>
          </a:p>
          <a:p>
            <a:endParaRPr lang="en-US" sz="1800" dirty="0" smtClean="0"/>
          </a:p>
          <a:p>
            <a:r>
              <a:rPr lang="en-US" sz="1800" dirty="0" smtClean="0"/>
              <a:t>The evening before Christ was betrayed by one of his disciples, he gathered them together to eat, tell them he knew what was coming and wash their feet (a gesture symbolizing that all were equal under the eyes of the Lord).</a:t>
            </a:r>
          </a:p>
          <a:p>
            <a:endParaRPr lang="it-IT" sz="1800" dirty="0"/>
          </a:p>
        </p:txBody>
      </p:sp>
      <p:pic>
        <p:nvPicPr>
          <p:cNvPr id="28674" name="Picture 2" descr="Risultati immagini per leonardo da vinci famous paintings"/>
          <p:cNvPicPr>
            <a:picLocks noChangeAspect="1" noChangeArrowheads="1"/>
          </p:cNvPicPr>
          <p:nvPr/>
        </p:nvPicPr>
        <p:blipFill>
          <a:blip r:embed="rId2" cstate="print"/>
          <a:srcRect/>
          <a:stretch>
            <a:fillRect/>
          </a:stretch>
        </p:blipFill>
        <p:spPr bwMode="auto">
          <a:xfrm>
            <a:off x="4572000" y="2643182"/>
            <a:ext cx="4191028" cy="1571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egnaposto piè di pagina 4"/>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SALVADOR </a:t>
            </a: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MUNDI</a:t>
            </a:r>
            <a:endParaRPr lang="it-IT" dirty="0"/>
          </a:p>
        </p:txBody>
      </p:sp>
      <p:sp>
        <p:nvSpPr>
          <p:cNvPr id="3" name="Segnaposto contenuto 2"/>
          <p:cNvSpPr>
            <a:spLocks noGrp="1"/>
          </p:cNvSpPr>
          <p:nvPr>
            <p:ph idx="1"/>
          </p:nvPr>
        </p:nvSpPr>
        <p:spPr>
          <a:xfrm>
            <a:off x="304800" y="1554162"/>
            <a:ext cx="4981580" cy="4525963"/>
          </a:xfrm>
        </p:spPr>
        <p:txBody>
          <a:bodyPr>
            <a:normAutofit fontScale="92500" lnSpcReduction="10000"/>
          </a:bodyPr>
          <a:lstStyle/>
          <a:p>
            <a:r>
              <a:rPr lang="en-US" sz="1800" dirty="0" smtClean="0"/>
              <a:t>Leonardo paints </a:t>
            </a:r>
            <a:r>
              <a:rPr lang="en-US" sz="1800" b="1" dirty="0" err="1" smtClean="0"/>
              <a:t>Salvator</a:t>
            </a:r>
            <a:r>
              <a:rPr lang="en-US" sz="1800" b="1" dirty="0" smtClean="0"/>
              <a:t> Mundi</a:t>
            </a:r>
            <a:r>
              <a:rPr lang="en-US" sz="1800" dirty="0" smtClean="0"/>
              <a:t> possibly for King Louis XII of France and his consort, Anne of Brittany. It is most likely commissioned soon after the conquests of Milan and Genoa.</a:t>
            </a:r>
          </a:p>
          <a:p>
            <a:endParaRPr lang="en-US" sz="1800" dirty="0" smtClean="0"/>
          </a:p>
          <a:p>
            <a:r>
              <a:rPr lang="en-US" sz="1800" dirty="0" smtClean="0"/>
              <a:t>The 26-inch haunting oil-on-panel painting depicts a half-length figure of Christ as Savior of the World, facing front and dressed in Renaissance-era robes.</a:t>
            </a:r>
          </a:p>
          <a:p>
            <a:endParaRPr lang="en-US" sz="1800" dirty="0" smtClean="0"/>
          </a:p>
          <a:p>
            <a:r>
              <a:rPr lang="en-US" sz="1800" b="1" dirty="0" err="1" smtClean="0"/>
              <a:t>Salvator</a:t>
            </a:r>
            <a:r>
              <a:rPr lang="en-US" sz="1800" b="1" dirty="0" smtClean="0"/>
              <a:t> Mundi</a:t>
            </a:r>
            <a:r>
              <a:rPr lang="en-US" sz="1800" dirty="0" smtClean="0"/>
              <a:t> was at once time believed to have been destroyed. The painting disappeared from 1763 until 1900, when it was bought by Sir Charles Robinson as a work by Bernardino </a:t>
            </a:r>
            <a:r>
              <a:rPr lang="en-US" sz="1800" dirty="0" err="1" smtClean="0"/>
              <a:t>Luini</a:t>
            </a:r>
            <a:r>
              <a:rPr lang="en-US" sz="1800" dirty="0" smtClean="0"/>
              <a:t>, a follower of Leonardo. It next appeared at a Sotheby's in England in 1958 where it sold for £45 - about $125 at the time. It then disappeared again until it was bought at a small U.S. auction house in 2005.</a:t>
            </a:r>
          </a:p>
          <a:p>
            <a:endParaRPr lang="it-IT" sz="1800" dirty="0"/>
          </a:p>
        </p:txBody>
      </p:sp>
      <p:pic>
        <p:nvPicPr>
          <p:cNvPr id="1026" name="Picture 2" descr="Salvador Mundi - by Leonardo Da Vinci"/>
          <p:cNvPicPr>
            <a:picLocks noChangeAspect="1" noChangeArrowheads="1"/>
          </p:cNvPicPr>
          <p:nvPr/>
        </p:nvPicPr>
        <p:blipFill>
          <a:blip r:embed="rId2" cstate="print"/>
          <a:srcRect/>
          <a:stretch>
            <a:fillRect/>
          </a:stretch>
        </p:blipFill>
        <p:spPr bwMode="auto">
          <a:xfrm>
            <a:off x="5286380" y="1428736"/>
            <a:ext cx="3500627" cy="4572032"/>
          </a:xfrm>
          <a:prstGeom prst="rect">
            <a:avLst/>
          </a:prstGeom>
          <a:noFill/>
        </p:spPr>
      </p:pic>
      <p:sp>
        <p:nvSpPr>
          <p:cNvPr id="5" name="Segnaposto piè di pagina 4"/>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LEONARDO AS AN ARTIST</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egnaposto contenuto 2"/>
          <p:cNvSpPr>
            <a:spLocks noGrp="1"/>
          </p:cNvSpPr>
          <p:nvPr>
            <p:ph idx="1"/>
          </p:nvPr>
        </p:nvSpPr>
        <p:spPr/>
        <p:txBody>
          <a:bodyPr>
            <a:normAutofit/>
          </a:bodyPr>
          <a:lstStyle/>
          <a:p>
            <a:r>
              <a:rPr lang="en-US" sz="1800" dirty="0" smtClean="0"/>
              <a:t>Leonardo was a polymath, someone whose level of genius encompassed many fields including invention, painting, sculpture, architecture, science, music, mathematics, engineering, literature, anatomy, geology, astronomy, botany, writing, history, and cartography. He is known to have said, "Learning never exhausts the mind.“</a:t>
            </a:r>
          </a:p>
          <a:p>
            <a:endParaRPr lang="en-US" sz="1800" dirty="0" smtClean="0"/>
          </a:p>
          <a:p>
            <a:r>
              <a:rPr lang="en-US" sz="1800" dirty="0" smtClean="0"/>
              <a:t>Despite his exhaustive explorations into multiple areas of expertise, Leonardo is primarily celebrated as a painter. Some of his works have consistently been regarded with a timeless, universal fame such as his enigmatic portrait </a:t>
            </a:r>
            <a:r>
              <a:rPr lang="en-US" sz="1800" i="1" dirty="0" smtClean="0"/>
              <a:t>The Mona Lisa</a:t>
            </a:r>
            <a:r>
              <a:rPr lang="en-US" sz="1800" dirty="0" smtClean="0"/>
              <a:t>, his most reproduced religious work of all time, </a:t>
            </a:r>
            <a:r>
              <a:rPr lang="en-US" sz="1800" i="1" dirty="0" smtClean="0"/>
              <a:t>The Last Supper</a:t>
            </a:r>
            <a:r>
              <a:rPr lang="en-US" sz="1800" dirty="0" smtClean="0"/>
              <a:t>, and his the </a:t>
            </a:r>
            <a:r>
              <a:rPr lang="en-US" sz="1800" i="1" dirty="0" err="1" smtClean="0"/>
              <a:t>Vitruvian</a:t>
            </a:r>
            <a:r>
              <a:rPr lang="en-US" sz="1800" i="1" dirty="0" smtClean="0"/>
              <a:t> Man</a:t>
            </a:r>
            <a:r>
              <a:rPr lang="en-US" sz="1800" dirty="0" smtClean="0"/>
              <a:t>, an early instructive drawing of precise spatial and anatomical symmetry.</a:t>
            </a:r>
            <a:endParaRPr lang="it-IT" sz="1800" dirty="0"/>
          </a:p>
        </p:txBody>
      </p:sp>
      <p:sp>
        <p:nvSpPr>
          <p:cNvPr id="5" name="Segnaposto piè di pagina 4"/>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060848"/>
            <a:ext cx="7772400" cy="1470025"/>
          </a:xfrm>
        </p:spPr>
        <p:txBody>
          <a:bodyPr>
            <a:normAutofit fontScale="90000"/>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Leonardo da </a:t>
            </a: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Vinci</a:t>
            </a:r>
            <a:b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b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-science-</a:t>
            </a:r>
            <a:r>
              <a:rPr lang="it-IT" sz="1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it-IT" sz="1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it-IT"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endParaRPr>
          </a:p>
        </p:txBody>
      </p:sp>
      <p:sp>
        <p:nvSpPr>
          <p:cNvPr id="3" name="Sottotitolo 2"/>
          <p:cNvSpPr>
            <a:spLocks noGrp="1"/>
          </p:cNvSpPr>
          <p:nvPr>
            <p:ph type="subTitle" idx="1"/>
          </p:nvPr>
        </p:nvSpPr>
        <p:spPr>
          <a:xfrm>
            <a:off x="1187624" y="3356992"/>
            <a:ext cx="6400800" cy="1752600"/>
          </a:xfrm>
        </p:spPr>
        <p:txBody>
          <a:bodyPr>
            <a:normAutofit/>
          </a:bodyPr>
          <a:lstStyle/>
          <a:p>
            <a:endParaRPr lang="it-IT"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Segnaposto piè di pagina 4"/>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Who is Leonardo da Vinci? </a:t>
            </a:r>
            <a:endParaRPr lang="it-IT" dirty="0"/>
          </a:p>
        </p:txBody>
      </p:sp>
      <p:sp>
        <p:nvSpPr>
          <p:cNvPr id="3" name="Segnaposto contenuto 2"/>
          <p:cNvSpPr>
            <a:spLocks noGrp="1"/>
          </p:cNvSpPr>
          <p:nvPr>
            <p:ph idx="1"/>
          </p:nvPr>
        </p:nvSpPr>
        <p:spPr/>
        <p:txBody>
          <a:bodyPr>
            <a:normAutofit fontScale="85000" lnSpcReduction="10000"/>
          </a:bodyPr>
          <a:lstStyle/>
          <a:p>
            <a:r>
              <a:rPr lang="it-IT" dirty="0"/>
              <a:t> </a:t>
            </a:r>
            <a:r>
              <a:rPr lang="it-IT" b="1" dirty="0"/>
              <a:t>Leonardo da Vinci</a:t>
            </a:r>
            <a:r>
              <a:rPr lang="it-IT" dirty="0"/>
              <a:t> or simply </a:t>
            </a:r>
            <a:r>
              <a:rPr lang="it-IT" b="1" dirty="0"/>
              <a:t>Leonardo</a:t>
            </a:r>
            <a:r>
              <a:rPr lang="it-IT" dirty="0"/>
              <a:t>, was an Italian polymath of the Renaissance whose areas of interest included invention, painting, sculpting, architecture, science, music, mathematics, engineering, literature, anatomy, geology, astronomy, botany, writing, history, and cartography. He has been variously called the father of palaeontology, ichnology, and architecture, and he is widely considered one of the greatest painters of all time. Sometimes credited with the inventions of the parachute, helicopter, and </a:t>
            </a:r>
            <a:r>
              <a:rPr lang="it-IT" dirty="0" smtClean="0"/>
              <a:t>tank,</a:t>
            </a:r>
            <a:r>
              <a:rPr lang="it-IT" dirty="0"/>
              <a:t> he epitomised the Renaissance </a:t>
            </a:r>
            <a:r>
              <a:rPr lang="it-IT" u="sng" dirty="0"/>
              <a:t>humanist</a:t>
            </a:r>
            <a:r>
              <a:rPr lang="it-IT" dirty="0"/>
              <a:t> ideal</a:t>
            </a:r>
          </a:p>
        </p:txBody>
      </p:sp>
      <p:sp>
        <p:nvSpPr>
          <p:cNvPr id="4" name="Segnaposto piè di pagina 3"/>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About </a:t>
            </a: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inventions</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On 25 November 1796 Leonardo's manuscripts removed from the Biblioteca Ambrosiana arrived in Paris and from their analysis the Italian physicist Giovanni Battista Venturi, then in France, drew an Essay sur les ouvrages physico-mathématiques de Leonard de Vinci, excluding from this the winning studies on the flight, judging them probably only a chimeric bizarre.</a:t>
            </a:r>
          </a:p>
          <a:p>
            <a:endParaRPr lang="it-IT" dirty="0" smtClean="0"/>
          </a:p>
          <a:p>
            <a:r>
              <a:rPr lang="it-IT" dirty="0" smtClean="0"/>
              <a:t>In 1486 Leonardo had expressed his faith in the possibility of human flight: "you will know the man with his congegnate and great alie, making force against the resistant air, winning, be able to subjugate and rise above her". From 14 March to 15 April 1505 writes part of what was supposed to be an organic treatise on birds, from which he wanted to extract the secret of flight, extending his studies to the anatomy of birds and air resistance in 1508. 1515, he adds the study of the fall of the grave and the movements of the air.</a:t>
            </a:r>
            <a:endParaRPr lang="it-IT" dirty="0"/>
          </a:p>
        </p:txBody>
      </p:sp>
      <p:sp>
        <p:nvSpPr>
          <p:cNvPr id="4" name="Segnaposto piè di pagina 3"/>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Photos</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Segnaposto contenuto 5"/>
          <p:cNvSpPr>
            <a:spLocks noGrp="1"/>
          </p:cNvSpPr>
          <p:nvPr>
            <p:ph sz="half" idx="2"/>
          </p:nvPr>
        </p:nvSpPr>
        <p:spPr>
          <a:xfrm>
            <a:off x="395536" y="2204864"/>
            <a:ext cx="4040188" cy="3951288"/>
          </a:xfrm>
        </p:spPr>
        <p:txBody>
          <a:bodyPr/>
          <a:lstStyle/>
          <a:p>
            <a:pPr>
              <a:buNone/>
            </a:pPr>
            <a:r>
              <a:rPr lang="it-IT" b="1" dirty="0"/>
              <a:t>A design for a flying machine (1488), Institut de France, Paris</a:t>
            </a:r>
          </a:p>
        </p:txBody>
      </p:sp>
      <p:pic>
        <p:nvPicPr>
          <p:cNvPr id="9" name="Segnaposto contenuto 8" descr="Design_for_a_Flying_Machine.jpg"/>
          <p:cNvPicPr>
            <a:picLocks noGrp="1" noChangeAspect="1"/>
          </p:cNvPicPr>
          <p:nvPr>
            <p:ph sz="quarter" idx="4"/>
          </p:nvPr>
        </p:nvPicPr>
        <p:blipFill>
          <a:blip r:embed="rId2" cstate="print"/>
          <a:stretch>
            <a:fillRect/>
          </a:stretch>
        </p:blipFill>
        <p:spPr>
          <a:xfrm>
            <a:off x="899592" y="3645024"/>
            <a:ext cx="2664296" cy="2241420"/>
          </a:xfrm>
        </p:spPr>
      </p:pic>
      <p:sp>
        <p:nvSpPr>
          <p:cNvPr id="11" name="Rettangolo 10"/>
          <p:cNvSpPr/>
          <p:nvPr/>
        </p:nvSpPr>
        <p:spPr>
          <a:xfrm>
            <a:off x="4644008" y="2204864"/>
            <a:ext cx="4067944" cy="1938992"/>
          </a:xfrm>
          <a:prstGeom prst="rect">
            <a:avLst/>
          </a:prstGeom>
        </p:spPr>
        <p:txBody>
          <a:bodyPr wrap="square">
            <a:spAutoFit/>
          </a:bodyPr>
          <a:lstStyle/>
          <a:p>
            <a:r>
              <a:rPr lang="it-IT" sz="2400" b="1" dirty="0" smtClean="0"/>
              <a:t>Model of cannon with 33 pipes exposed at the National Museum of Science and Technology Leonardo da Vinci of Milan</a:t>
            </a:r>
            <a:endParaRPr lang="it-IT" sz="2400" b="1" dirty="0"/>
          </a:p>
        </p:txBody>
      </p:sp>
      <p:pic>
        <p:nvPicPr>
          <p:cNvPr id="1026" name="Picture 2" descr="E:\Cannone_con_trentatrè_canne_-_Museo_scienza_tecnologia_Milano_00412_03.jpg"/>
          <p:cNvPicPr>
            <a:picLocks noChangeAspect="1" noChangeArrowheads="1"/>
          </p:cNvPicPr>
          <p:nvPr/>
        </p:nvPicPr>
        <p:blipFill>
          <a:blip r:embed="rId3" cstate="print"/>
          <a:srcRect/>
          <a:stretch>
            <a:fillRect/>
          </a:stretch>
        </p:blipFill>
        <p:spPr bwMode="auto">
          <a:xfrm>
            <a:off x="5076056" y="4221088"/>
            <a:ext cx="3028235" cy="1999778"/>
          </a:xfrm>
          <a:prstGeom prst="rect">
            <a:avLst/>
          </a:prstGeom>
          <a:noFill/>
        </p:spPr>
      </p:pic>
      <p:sp>
        <p:nvSpPr>
          <p:cNvPr id="7" name="Segnaposto piè di pagina 6"/>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descr="IMG_20181211_123800787.jpg"/>
          <p:cNvPicPr>
            <a:picLocks noGrp="1" noChangeAspect="1"/>
          </p:cNvPicPr>
          <p:nvPr>
            <p:ph sz="half" idx="2"/>
          </p:nvPr>
        </p:nvPicPr>
        <p:blipFill>
          <a:blip r:embed="rId2" cstate="print"/>
          <a:stretch>
            <a:fillRect/>
          </a:stretch>
        </p:blipFill>
        <p:spPr>
          <a:xfrm>
            <a:off x="1115616" y="548680"/>
            <a:ext cx="7272808" cy="5454606"/>
          </a:xfrm>
        </p:spPr>
      </p:pic>
      <p:sp>
        <p:nvSpPr>
          <p:cNvPr id="7" name="Segnaposto piè di pagina 6"/>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979712" y="1844824"/>
            <a:ext cx="4536504" cy="2308324"/>
          </a:xfrm>
          <a:prstGeom prst="rect">
            <a:avLst/>
          </a:prstGeom>
          <a:noFill/>
        </p:spPr>
        <p:txBody>
          <a:bodyPr wrap="square" lIns="91440" tIns="45720" rIns="91440" bIns="45720">
            <a:spAutoFit/>
          </a:bodyPr>
          <a:lstStyle/>
          <a:p>
            <a:pPr algn="ctr"/>
            <a:r>
              <a:rPr lang="it-IT" sz="3600" b="1" dirty="0" smtClean="0">
                <a:ln w="900" cmpd="sng">
                  <a:solidFill>
                    <a:schemeClr val="accent1">
                      <a:satMod val="19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rPr>
              <a:t>GREETINGS</a:t>
            </a:r>
            <a:r>
              <a:rPr lang="it-IT" sz="3600" b="1" cap="none" spc="0" dirty="0" smtClean="0">
                <a:ln w="900" cmpd="sng">
                  <a:solidFill>
                    <a:schemeClr val="accent1">
                      <a:satMod val="19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rPr>
              <a:t> FROM SANT’EUSANIO DEL SANGRO</a:t>
            </a:r>
          </a:p>
          <a:p>
            <a:pPr algn="ctr"/>
            <a:r>
              <a:rPr lang="it-IT" sz="3600" b="1" dirty="0" smtClean="0">
                <a:ln w="900" cmpd="sng">
                  <a:solidFill>
                    <a:schemeClr val="accent1">
                      <a:satMod val="19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rPr>
              <a:t>11 DICEMBRE 2018</a:t>
            </a:r>
            <a:endParaRPr lang="it-IT" sz="3600" b="1" cap="none" spc="0" dirty="0">
              <a:ln w="900" cmpd="sng">
                <a:solidFill>
                  <a:schemeClr val="accent1">
                    <a:satMod val="19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endParaRPr>
          </a:p>
        </p:txBody>
      </p:sp>
      <p:sp>
        <p:nvSpPr>
          <p:cNvPr id="4" name="Segnaposto piè di pagina 3"/>
          <p:cNvSpPr>
            <a:spLocks noGrp="1"/>
          </p:cNvSpPr>
          <p:nvPr>
            <p:ph type="ftr" sz="quarter" idx="11"/>
          </p:nvPr>
        </p:nvSpPr>
        <p:spPr>
          <a:xfrm>
            <a:off x="3131840" y="5661248"/>
            <a:ext cx="2895600" cy="365125"/>
          </a:xfrm>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Life </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Segnaposto contenuto 1"/>
          <p:cNvSpPr>
            <a:spLocks noGrp="1"/>
          </p:cNvSpPr>
          <p:nvPr>
            <p:ph idx="1"/>
          </p:nvPr>
        </p:nvSpPr>
        <p:spPr>
          <a:xfrm>
            <a:off x="467544" y="1273722"/>
            <a:ext cx="8229600" cy="4525963"/>
          </a:xfrm>
        </p:spPr>
        <p:txBody>
          <a:bodyPr>
            <a:normAutofit/>
          </a:bodyPr>
          <a:lstStyle/>
          <a:p>
            <a:pPr algn="ctr"/>
            <a:r>
              <a:rPr lang="en-US" sz="1800" dirty="0"/>
              <a:t>Leonardo da Vinci (15. April 1452 – 2. May 1519) was an Italian man who lived in the time of the Renaissance. He is famous for his </a:t>
            </a:r>
            <a:r>
              <a:rPr lang="en-US" sz="1800" dirty="0" smtClean="0"/>
              <a:t>paintings, but </a:t>
            </a:r>
            <a:r>
              <a:rPr lang="en-US" sz="1800" dirty="0"/>
              <a:t>he was also a scientist, mathematician, engineer, inventor, anatomist, sculptor, architect, botanist, musician, and a writer. Leonardo wanted to know everything about nature. He wanted to know how everything worked. He was very good at studying, designing and making all sorts of interesting things</a:t>
            </a:r>
            <a:r>
              <a:rPr lang="en-US" sz="1800" dirty="0" smtClean="0"/>
              <a:t>.</a:t>
            </a:r>
            <a:endParaRPr lang="en-US" sz="1800"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0372" y="3567265"/>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6960" y="3352953"/>
            <a:ext cx="2095500" cy="3286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egnaposto piè di pagina 5"/>
          <p:cNvSpPr>
            <a:spLocks noGrp="1"/>
          </p:cNvSpPr>
          <p:nvPr>
            <p:ph type="ftr" sz="quarter" idx="11"/>
          </p:nvPr>
        </p:nvSpPr>
        <p:spPr/>
        <p:txBody>
          <a:bodyPr/>
          <a:lstStyle/>
          <a:p>
            <a:r>
              <a:rPr lang="it-IT" sz="3600" b="1" dirty="0" smtClean="0">
                <a:solidFill>
                  <a:schemeClr val="tx2"/>
                </a:solidFill>
              </a:rPr>
              <a:t>Erasmus+</a:t>
            </a:r>
            <a:endParaRPr lang="it-IT" sz="3600" b="1" dirty="0">
              <a:solidFill>
                <a:schemeClr val="tx2"/>
              </a:solidFill>
            </a:endParaRPr>
          </a:p>
        </p:txBody>
      </p:sp>
    </p:spTree>
    <p:extLst>
      <p:ext uri="{BB962C8B-B14F-4D97-AF65-F5344CB8AC3E}">
        <p14:creationId xmlns:p14="http://schemas.microsoft.com/office/powerpoint/2010/main" xmlns="" val="161028098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Life </a:t>
            </a:r>
          </a:p>
        </p:txBody>
      </p:sp>
      <p:sp>
        <p:nvSpPr>
          <p:cNvPr id="2" name="Segnaposto contenuto 1"/>
          <p:cNvSpPr>
            <a:spLocks noGrp="1"/>
          </p:cNvSpPr>
          <p:nvPr>
            <p:ph idx="1"/>
          </p:nvPr>
        </p:nvSpPr>
        <p:spPr/>
        <p:txBody>
          <a:bodyPr>
            <a:normAutofit/>
          </a:bodyPr>
          <a:lstStyle/>
          <a:p>
            <a:pPr algn="ctr"/>
            <a:r>
              <a:rPr lang="en-US" sz="2000" dirty="0"/>
              <a:t>Leonardo was born at Vinci which is a small town near Florence, Italy. He was trained to be an artist by the sculptor and painter Verrocchio. He spent most of his life working for rich Italian noblemen. In his last years, he lived in a beautiful home given to him by the King of France</a:t>
            </a:r>
            <a:r>
              <a:rPr lang="en-US" sz="2000" dirty="0" smtClean="0"/>
              <a:t>.</a:t>
            </a:r>
            <a:endParaRPr lang="en-US" sz="2000" dirty="0"/>
          </a:p>
        </p:txBody>
      </p:sp>
      <p:pic>
        <p:nvPicPr>
          <p:cNvPr id="2050" name="Picture 2" descr="F:\Vita di Leonardo\Mappa_italia_Toscan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4178" y="3420930"/>
            <a:ext cx="2571429" cy="285714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F:\Vita di Leonardo\anchiano-leonardo-e1432636388934_wp7_1698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3623273"/>
            <a:ext cx="3923928" cy="2452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Segnaposto piè di pagina 5"/>
          <p:cNvSpPr>
            <a:spLocks noGrp="1"/>
          </p:cNvSpPr>
          <p:nvPr>
            <p:ph type="ftr" sz="quarter" idx="11"/>
          </p:nvPr>
        </p:nvSpPr>
        <p:spPr/>
        <p:txBody>
          <a:bodyPr/>
          <a:lstStyle/>
          <a:p>
            <a:r>
              <a:rPr lang="it-IT" sz="3600" b="1" dirty="0" smtClean="0">
                <a:solidFill>
                  <a:schemeClr val="tx2"/>
                </a:solidFill>
              </a:rPr>
              <a:t>Erasmus+</a:t>
            </a:r>
          </a:p>
          <a:p>
            <a:r>
              <a:rPr lang="it-IT" dirty="0" smtClean="0"/>
              <a:t>+</a:t>
            </a:r>
            <a:endParaRPr lang="it-IT" dirty="0"/>
          </a:p>
        </p:txBody>
      </p:sp>
    </p:spTree>
    <p:extLst>
      <p:ext uri="{BB962C8B-B14F-4D97-AF65-F5344CB8AC3E}">
        <p14:creationId xmlns:p14="http://schemas.microsoft.com/office/powerpoint/2010/main" xmlns="" val="119309140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LIFE</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Segnaposto contenuto 1"/>
          <p:cNvSpPr>
            <a:spLocks noGrp="1"/>
          </p:cNvSpPr>
          <p:nvPr>
            <p:ph idx="1"/>
          </p:nvPr>
        </p:nvSpPr>
        <p:spPr/>
        <p:txBody>
          <a:bodyPr>
            <a:normAutofit/>
          </a:bodyPr>
          <a:lstStyle/>
          <a:p>
            <a:pPr algn="ctr"/>
            <a:r>
              <a:rPr lang="en-US" sz="1800" dirty="0"/>
              <a:t>Two of his pictures are among the best-known paintings in the world: the Mona Lisa and The Last Supper. He did many drawings. The best-known drawing is Vitruvian Man. Leonardo was often thinking of new inventions. He kept notebooks with notes and drawings of these ideas. Most of his inventions were never made. Some of his ideas were a helicopter, a tank, a calculator, a parachute, a robot, a telephone, evolution, and solar power.</a:t>
            </a:r>
          </a:p>
          <a:p>
            <a:endParaRPr lang="en-US" dirty="0"/>
          </a:p>
          <a:p>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3539056"/>
            <a:ext cx="1888480" cy="2814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785989"/>
            <a:ext cx="4263518" cy="2320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egnaposto piè di pagina 5"/>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extLst>
      <p:ext uri="{BB962C8B-B14F-4D97-AF65-F5344CB8AC3E}">
        <p14:creationId xmlns:p14="http://schemas.microsoft.com/office/powerpoint/2010/main" xmlns="" val="410681124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Leonardo Da Vinci Engineer</a:t>
            </a:r>
          </a:p>
        </p:txBody>
      </p:sp>
      <p:pic>
        <p:nvPicPr>
          <p:cNvPr id="2053" name="Picture 5" descr="disegno_invenzione_leonardo"/>
          <p:cNvPicPr>
            <a:picLocks noChangeAspect="1" noChangeArrowheads="1"/>
          </p:cNvPicPr>
          <p:nvPr/>
        </p:nvPicPr>
        <p:blipFill>
          <a:blip r:embed="rId2" cstate="print"/>
          <a:srcRect/>
          <a:stretch>
            <a:fillRect/>
          </a:stretch>
        </p:blipFill>
        <p:spPr bwMode="auto">
          <a:xfrm>
            <a:off x="1403350" y="1484313"/>
            <a:ext cx="6048375" cy="4243387"/>
          </a:xfrm>
          <a:prstGeom prst="rect">
            <a:avLst/>
          </a:prstGeom>
          <a:noFill/>
        </p:spPr>
      </p:pic>
      <p:sp>
        <p:nvSpPr>
          <p:cNvPr id="4" name="Segnaposto piè di pagina 3"/>
          <p:cNvSpPr>
            <a:spLocks noGrp="1"/>
          </p:cNvSpPr>
          <p:nvPr>
            <p:ph type="ftr" sz="quarter" idx="11"/>
          </p:nvPr>
        </p:nvSpPr>
        <p:spPr/>
        <p:txBody>
          <a:bodyPr/>
          <a:lstStyle/>
          <a:p>
            <a:r>
              <a:rPr lang="it-IT" sz="3600" dirty="0" smtClean="0">
                <a:solidFill>
                  <a:schemeClr val="tx2"/>
                </a:solidFill>
              </a:rPr>
              <a:t>Erasmus</a:t>
            </a:r>
            <a:r>
              <a:rPr lang="it-IT" dirty="0" smtClean="0"/>
              <a:t>+</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story of the inventions</a:t>
            </a:r>
            <a:r>
              <a:rPr lang="it-IT" dirty="0"/>
              <a:t>…</a:t>
            </a:r>
          </a:p>
        </p:txBody>
      </p:sp>
      <p:sp>
        <p:nvSpPr>
          <p:cNvPr id="4099" name="Rectangle 3"/>
          <p:cNvSpPr>
            <a:spLocks noGrp="1" noChangeArrowheads="1"/>
          </p:cNvSpPr>
          <p:nvPr>
            <p:ph type="body" idx="1"/>
          </p:nvPr>
        </p:nvSpPr>
        <p:spPr/>
        <p:txBody>
          <a:bodyPr/>
          <a:lstStyle/>
          <a:p>
            <a:pPr>
              <a:lnSpc>
                <a:spcPct val="90000"/>
              </a:lnSpc>
            </a:pPr>
            <a:r>
              <a:rPr lang="en-GB" altLang="ko-KR" sz="2800">
                <a:ea typeface="굴림" charset="-127"/>
              </a:rPr>
              <a:t>Leonardo was a genius with an innate curiosity, a formidable capacity for observation for and a multidisciplinary mind. He was actually also a great engineer and inventor. Leonardo started to build projects ranged from </a:t>
            </a:r>
            <a:r>
              <a:rPr lang="en-GB" altLang="ko-KR" sz="2800" b="1">
                <a:ea typeface="굴림" charset="-127"/>
              </a:rPr>
              <a:t>machines to fly</a:t>
            </a:r>
            <a:r>
              <a:rPr lang="en-GB" altLang="ko-KR" sz="2800">
                <a:ea typeface="굴림" charset="-127"/>
              </a:rPr>
              <a:t> to the invention of war machines as </a:t>
            </a:r>
            <a:r>
              <a:rPr lang="en-GB" altLang="ko-KR" sz="2800" b="1">
                <a:ea typeface="굴림" charset="-127"/>
              </a:rPr>
              <a:t>armored car</a:t>
            </a:r>
            <a:r>
              <a:rPr lang="en-GB" altLang="ko-KR" sz="2800">
                <a:ea typeface="굴림" charset="-127"/>
              </a:rPr>
              <a:t> and to the </a:t>
            </a:r>
            <a:r>
              <a:rPr lang="en-GB" altLang="ko-KR" sz="2800" b="1">
                <a:ea typeface="굴림" charset="-127"/>
              </a:rPr>
              <a:t>bicycle</a:t>
            </a:r>
            <a:r>
              <a:rPr lang="en-GB" altLang="ko-KR" sz="2800">
                <a:ea typeface="굴림" charset="-127"/>
              </a:rPr>
              <a:t>, but many of his projects have not been realized. His scientific theories and his inventions have never surpassed the stage of the notebook. However, the ingenuity of these ideas is still in use today.</a:t>
            </a:r>
            <a:r>
              <a:rPr lang="it-IT" altLang="ko-KR" sz="2800">
                <a:ea typeface="굴림" charset="-127"/>
              </a:rPr>
              <a:t> </a:t>
            </a:r>
            <a:endParaRPr lang="it-IT" sz="2800"/>
          </a:p>
        </p:txBody>
      </p:sp>
      <p:sp>
        <p:nvSpPr>
          <p:cNvPr id="4" name="Segnaposto piè di pagina 3"/>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flying machine</a:t>
            </a:r>
          </a:p>
        </p:txBody>
      </p:sp>
      <p:sp>
        <p:nvSpPr>
          <p:cNvPr id="5123" name="Rectangle 3"/>
          <p:cNvSpPr>
            <a:spLocks noGrp="1" noChangeArrowheads="1"/>
          </p:cNvSpPr>
          <p:nvPr>
            <p:ph type="body" idx="1"/>
          </p:nvPr>
        </p:nvSpPr>
        <p:spPr/>
        <p:txBody>
          <a:bodyPr/>
          <a:lstStyle/>
          <a:p>
            <a:r>
              <a:rPr lang="it-IT" sz="1800"/>
              <a:t>The pilot would lie face down in the center of the invention on a board. To power the wings, the pilot would pedal a crank connected to a rod-and-pulley system. The machine also had a hand crank for increased energy output, and a head piece for steering. As the busy pilot spins cranks with his hands and feet, the wings of the machine flap. The inspiration of nature in the invention is apparent in the way the wings were designed to twist as they flapped.</a:t>
            </a:r>
          </a:p>
        </p:txBody>
      </p:sp>
      <p:pic>
        <p:nvPicPr>
          <p:cNvPr id="5127" name="Picture 7" descr="untitled"/>
          <p:cNvPicPr>
            <a:picLocks noChangeAspect="1" noChangeArrowheads="1"/>
          </p:cNvPicPr>
          <p:nvPr/>
        </p:nvPicPr>
        <p:blipFill>
          <a:blip r:embed="rId2" cstate="print"/>
          <a:srcRect/>
          <a:stretch>
            <a:fillRect/>
          </a:stretch>
        </p:blipFill>
        <p:spPr bwMode="auto">
          <a:xfrm>
            <a:off x="2627313" y="4230688"/>
            <a:ext cx="3960812" cy="1539875"/>
          </a:xfrm>
          <a:prstGeom prst="rect">
            <a:avLst/>
          </a:prstGeom>
          <a:noFill/>
        </p:spPr>
      </p:pic>
      <p:sp>
        <p:nvSpPr>
          <p:cNvPr id="5" name="Segnaposto piè di pagina 4"/>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Armoured Car</a:t>
            </a:r>
          </a:p>
        </p:txBody>
      </p:sp>
      <p:sp>
        <p:nvSpPr>
          <p:cNvPr id="6147" name="Rectangle 3"/>
          <p:cNvSpPr>
            <a:spLocks noGrp="1" noChangeArrowheads="1"/>
          </p:cNvSpPr>
          <p:nvPr>
            <p:ph type="body" idx="1"/>
          </p:nvPr>
        </p:nvSpPr>
        <p:spPr/>
        <p:txBody>
          <a:bodyPr/>
          <a:lstStyle/>
          <a:p>
            <a:r>
              <a:rPr lang="it-IT" sz="1600"/>
              <a:t>The precursor to the modern tank, Leonardo da Vinci’s armoured car invention was capable of moving in any direction and was equipped with a large number of weapons. The most famous of da Vinci’s war machines, the armored car was designed to intimidate and scatter an opposing army.</a:t>
            </a:r>
          </a:p>
        </p:txBody>
      </p:sp>
      <p:pic>
        <p:nvPicPr>
          <p:cNvPr id="6148" name="Picture 4" descr="untitled 12"/>
          <p:cNvPicPr>
            <a:picLocks noChangeAspect="1" noChangeArrowheads="1"/>
          </p:cNvPicPr>
          <p:nvPr/>
        </p:nvPicPr>
        <p:blipFill>
          <a:blip r:embed="rId2" cstate="print"/>
          <a:srcRect/>
          <a:stretch>
            <a:fillRect/>
          </a:stretch>
        </p:blipFill>
        <p:spPr bwMode="auto">
          <a:xfrm>
            <a:off x="5292725" y="3429000"/>
            <a:ext cx="3673475" cy="3213100"/>
          </a:xfrm>
          <a:prstGeom prst="rect">
            <a:avLst/>
          </a:prstGeom>
          <a:noFill/>
        </p:spPr>
      </p:pic>
      <p:sp>
        <p:nvSpPr>
          <p:cNvPr id="6149" name="Text Box 5"/>
          <p:cNvSpPr txBox="1">
            <a:spLocks noChangeArrowheads="1"/>
          </p:cNvSpPr>
          <p:nvPr/>
        </p:nvSpPr>
        <p:spPr bwMode="auto">
          <a:xfrm>
            <a:off x="611188" y="3357563"/>
            <a:ext cx="4248150" cy="3113087"/>
          </a:xfrm>
          <a:prstGeom prst="rect">
            <a:avLst/>
          </a:prstGeom>
          <a:noFill/>
          <a:ln w="9525">
            <a:noFill/>
            <a:miter lim="800000"/>
            <a:headEnd/>
            <a:tailEnd/>
          </a:ln>
          <a:effectLst/>
        </p:spPr>
        <p:txBody>
          <a:bodyPr>
            <a:spAutoFit/>
          </a:bodyPr>
          <a:lstStyle/>
          <a:p>
            <a:r>
              <a:rPr lang="it-IT"/>
              <a:t>Da Vinci’s vehicle has a number of light cannons arranged on a circular platform with wheels that allow for 360-degree range. The platform is covered by a large protective cover (much like a turtle’s shell), reinforced with metal plates, which was to be slanted to better deflect enemy fire. There is a sighting turret on top to coordinate the firing of the canons and the steering of the vehicle.</a:t>
            </a:r>
          </a:p>
        </p:txBody>
      </p:sp>
      <p:sp>
        <p:nvSpPr>
          <p:cNvPr id="6" name="Segnaposto piè di pagina 5"/>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LEONARDO DA VINCI-ARTIST</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egnaposto contenuto 2"/>
          <p:cNvSpPr>
            <a:spLocks noGrp="1"/>
          </p:cNvSpPr>
          <p:nvPr>
            <p:ph idx="1"/>
          </p:nvPr>
        </p:nvSpPr>
        <p:spPr/>
        <p:txBody>
          <a:bodyPr>
            <a:normAutofit/>
          </a:bodyPr>
          <a:lstStyle/>
          <a:p>
            <a:r>
              <a:rPr lang="en-US" sz="2800" dirty="0" smtClean="0"/>
              <a:t>Despite the recent awareness and admiration of Leonardo as a scientist and inventor, for the better part of four hundred years his fame rested on his achievements as a painter. A handful of works that are either authenticated or attributed to him have been regarded as among the great masterpieces.</a:t>
            </a:r>
            <a:endParaRPr lang="it-IT" sz="2800" dirty="0"/>
          </a:p>
        </p:txBody>
      </p:sp>
      <p:sp>
        <p:nvSpPr>
          <p:cNvPr id="26626" name="AutoShape 2" descr="Risultati immagini per leonardo da vinci op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6628" name="Picture 4" descr="Risultati immagini per leonardo da vinci opere"/>
          <p:cNvPicPr>
            <a:picLocks noChangeAspect="1" noChangeArrowheads="1"/>
          </p:cNvPicPr>
          <p:nvPr/>
        </p:nvPicPr>
        <p:blipFill>
          <a:blip r:embed="rId2" cstate="print"/>
          <a:srcRect/>
          <a:stretch>
            <a:fillRect/>
          </a:stretch>
        </p:blipFill>
        <p:spPr bwMode="auto">
          <a:xfrm>
            <a:off x="714348" y="4643446"/>
            <a:ext cx="1214446" cy="1760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0" name="Picture 6" descr="Immagine correlata"/>
          <p:cNvPicPr>
            <a:picLocks noChangeAspect="1" noChangeArrowheads="1"/>
          </p:cNvPicPr>
          <p:nvPr/>
        </p:nvPicPr>
        <p:blipFill>
          <a:blip r:embed="rId3" cstate="print"/>
          <a:srcRect/>
          <a:stretch>
            <a:fillRect/>
          </a:stretch>
        </p:blipFill>
        <p:spPr bwMode="auto">
          <a:xfrm>
            <a:off x="3428992" y="4643446"/>
            <a:ext cx="2428892" cy="1624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32" name="Picture 8" descr="Risultati immagini per leonardo da vinci famous paintings"/>
          <p:cNvPicPr>
            <a:picLocks noChangeAspect="1" noChangeArrowheads="1"/>
          </p:cNvPicPr>
          <p:nvPr/>
        </p:nvPicPr>
        <p:blipFill>
          <a:blip r:embed="rId4" cstate="print"/>
          <a:srcRect/>
          <a:stretch>
            <a:fillRect/>
          </a:stretch>
        </p:blipFill>
        <p:spPr bwMode="auto">
          <a:xfrm>
            <a:off x="6929454" y="4500570"/>
            <a:ext cx="1285884" cy="1854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egnaposto piè di pagina 7"/>
          <p:cNvSpPr>
            <a:spLocks noGrp="1"/>
          </p:cNvSpPr>
          <p:nvPr>
            <p:ph type="ftr" sz="quarter" idx="11"/>
          </p:nvPr>
        </p:nvSpPr>
        <p:spPr/>
        <p:txBody>
          <a:bodyPr/>
          <a:lstStyle/>
          <a:p>
            <a:r>
              <a:rPr lang="it-IT" sz="3600" dirty="0" smtClean="0">
                <a:solidFill>
                  <a:schemeClr val="tx2"/>
                </a:solidFill>
              </a:rPr>
              <a:t>Erasmus+</a:t>
            </a:r>
            <a:endParaRPr lang="it-IT" sz="3600" dirty="0">
              <a:solidFill>
                <a:schemeClr val="tx2"/>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TotalTime>
  <Words>1122</Words>
  <Application>Microsoft Office PowerPoint</Application>
  <PresentationFormat>Presentazione su schermo (4:3)</PresentationFormat>
  <Paragraphs>80</Paragraphs>
  <Slides>19</Slides>
  <Notes>2</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I.D.E.A.L. PROJECT</vt:lpstr>
      <vt:lpstr>Life </vt:lpstr>
      <vt:lpstr>Life </vt:lpstr>
      <vt:lpstr>LIFE</vt:lpstr>
      <vt:lpstr>Leonardo Da Vinci Engineer</vt:lpstr>
      <vt:lpstr>The story of the inventions…</vt:lpstr>
      <vt:lpstr>The flying machine</vt:lpstr>
      <vt:lpstr>Armoured Car</vt:lpstr>
      <vt:lpstr>LEONARDO DA VINCI-ARTIST</vt:lpstr>
      <vt:lpstr>Monna lisa</vt:lpstr>
      <vt:lpstr>The last supper</vt:lpstr>
      <vt:lpstr>SALVADOR MUNDI</vt:lpstr>
      <vt:lpstr>LEONARDO AS AN ARTIST</vt:lpstr>
      <vt:lpstr>Leonardo da Vinci -science- </vt:lpstr>
      <vt:lpstr>Who is Leonardo da Vinci? </vt:lpstr>
      <vt:lpstr>About inventions</vt:lpstr>
      <vt:lpstr>Photos</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I.D.E.A.L. PROJECT</dc:title>
  <dc:creator>HP</dc:creator>
  <cp:lastModifiedBy>Amministratore</cp:lastModifiedBy>
  <cp:revision>11</cp:revision>
  <dcterms:created xsi:type="dcterms:W3CDTF">2018-12-11T10:28:57Z</dcterms:created>
  <dcterms:modified xsi:type="dcterms:W3CDTF">2018-12-11T11:49:29Z</dcterms:modified>
</cp:coreProperties>
</file>