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63" r:id="rId4"/>
    <p:sldId id="258" r:id="rId5"/>
    <p:sldId id="260" r:id="rId6"/>
    <p:sldId id="261" r:id="rId7"/>
    <p:sldId id="262" r:id="rId8"/>
    <p:sldId id="264" r:id="rId9"/>
    <p:sldId id="265" r:id="rId10"/>
    <p:sldId id="266" r:id="rId11"/>
    <p:sldId id="268" r:id="rId12"/>
    <p:sldId id="269" r:id="rId13"/>
    <p:sldId id="270" r:id="rId14"/>
    <p:sldId id="271"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3018C44-353A-48D1-B9D2-6CC21923F102}" type="datetimeFigureOut">
              <a:rPr lang="it-IT" smtClean="0"/>
              <a:t>25/09/2018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E3B976-AA3D-465C-8D81-ADF87A68200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9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018C44-353A-48D1-B9D2-6CC21923F102}" type="datetimeFigureOut">
              <a:rPr lang="it-IT" smtClean="0"/>
              <a:t>25/09/2018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255400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018C44-353A-48D1-B9D2-6CC21923F102}" type="datetimeFigureOut">
              <a:rPr lang="it-IT" smtClean="0"/>
              <a:t>25/09/2018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115373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018C44-353A-48D1-B9D2-6CC21923F102}" type="datetimeFigureOut">
              <a:rPr lang="it-IT" smtClean="0"/>
              <a:t>25/09/2018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163086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3018C44-353A-48D1-B9D2-6CC21923F102}" type="datetimeFigureOut">
              <a:rPr lang="it-IT" smtClean="0"/>
              <a:t>25/09/2018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E3B976-AA3D-465C-8D81-ADF87A68200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8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3018C44-353A-48D1-B9D2-6CC21923F102}" type="datetimeFigureOut">
              <a:rPr lang="it-IT" smtClean="0"/>
              <a:t>25/09/2018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27171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3018C44-353A-48D1-B9D2-6CC21923F102}" type="datetimeFigureOut">
              <a:rPr lang="it-IT" smtClean="0"/>
              <a:t>25/09/2018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283800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3018C44-353A-48D1-B9D2-6CC21923F102}" type="datetimeFigureOut">
              <a:rPr lang="it-IT" smtClean="0"/>
              <a:t>25/09/2018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129507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018C44-353A-48D1-B9D2-6CC21923F102}" type="datetimeFigureOut">
              <a:rPr lang="it-IT" smtClean="0"/>
              <a:t>25/09/2018</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174650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018C44-353A-48D1-B9D2-6CC21923F102}" type="datetimeFigureOut">
              <a:rPr lang="it-IT" smtClean="0"/>
              <a:t>25/09/2018</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E3B976-AA3D-465C-8D81-ADF87A68200C}" type="slidenum">
              <a:rPr lang="it-IT" smtClean="0"/>
              <a:t>‹N›</a:t>
            </a:fld>
            <a:endParaRPr lang="it-IT"/>
          </a:p>
        </p:txBody>
      </p:sp>
    </p:spTree>
    <p:extLst>
      <p:ext uri="{BB962C8B-B14F-4D97-AF65-F5344CB8AC3E}">
        <p14:creationId xmlns:p14="http://schemas.microsoft.com/office/powerpoint/2010/main" val="365411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3018C44-353A-48D1-B9D2-6CC21923F102}" type="datetimeFigureOut">
              <a:rPr lang="it-IT" smtClean="0"/>
              <a:t>25/09/2018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E3B976-AA3D-465C-8D81-ADF87A68200C}" type="slidenum">
              <a:rPr lang="it-IT" smtClean="0"/>
              <a:t>‹N›</a:t>
            </a:fld>
            <a:endParaRPr lang="it-IT"/>
          </a:p>
        </p:txBody>
      </p:sp>
    </p:spTree>
    <p:extLst>
      <p:ext uri="{BB962C8B-B14F-4D97-AF65-F5344CB8AC3E}">
        <p14:creationId xmlns:p14="http://schemas.microsoft.com/office/powerpoint/2010/main" val="216232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018C44-353A-48D1-B9D2-6CC21923F102}" type="datetimeFigureOut">
              <a:rPr lang="it-IT" smtClean="0"/>
              <a:t>25/09/2018</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E3B976-AA3D-465C-8D81-ADF87A68200C}"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225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25" y="4150337"/>
            <a:ext cx="2614758" cy="1473003"/>
          </a:xfrm>
          <a:prstGeom prst="rect">
            <a:avLst/>
          </a:prstGeom>
        </p:spPr>
      </p:pic>
      <p:grpSp>
        <p:nvGrpSpPr>
          <p:cNvPr id="23" name="Gruppo 22"/>
          <p:cNvGrpSpPr/>
          <p:nvPr/>
        </p:nvGrpSpPr>
        <p:grpSpPr>
          <a:xfrm>
            <a:off x="5553647" y="1535854"/>
            <a:ext cx="4094554" cy="4144117"/>
            <a:chOff x="5553647" y="1535854"/>
            <a:chExt cx="4094554" cy="4144117"/>
          </a:xfrm>
        </p:grpSpPr>
        <p:sp>
          <p:nvSpPr>
            <p:cNvPr id="5" name="Rettangolo 4"/>
            <p:cNvSpPr/>
            <p:nvPr/>
          </p:nvSpPr>
          <p:spPr>
            <a:xfrm>
              <a:off x="5612387" y="1535854"/>
              <a:ext cx="363618"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chemeClr val="accent3"/>
                  </a:solidFill>
                  <a:effectLst/>
                </a:rPr>
                <a:t>I</a:t>
              </a:r>
              <a:endParaRPr lang="it-IT" sz="5400" b="1" cap="none" spc="0" dirty="0">
                <a:ln/>
                <a:solidFill>
                  <a:schemeClr val="accent3"/>
                </a:solidFill>
                <a:effectLst/>
              </a:endParaRPr>
            </a:p>
          </p:txBody>
        </p:sp>
        <p:sp>
          <p:nvSpPr>
            <p:cNvPr id="6" name="Rettangolo 5"/>
            <p:cNvSpPr/>
            <p:nvPr/>
          </p:nvSpPr>
          <p:spPr>
            <a:xfrm>
              <a:off x="5553647" y="2338987"/>
              <a:ext cx="611611"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a:solidFill>
                    <a:schemeClr val="accent3"/>
                  </a:solidFill>
                </a:rPr>
                <a:t>D</a:t>
              </a:r>
              <a:endParaRPr lang="it-IT" sz="5400" b="1" cap="none" spc="0" dirty="0">
                <a:ln/>
                <a:solidFill>
                  <a:schemeClr val="accent3"/>
                </a:solidFill>
                <a:effectLst/>
              </a:endParaRPr>
            </a:p>
          </p:txBody>
        </p:sp>
        <p:sp>
          <p:nvSpPr>
            <p:cNvPr id="7" name="Rettangolo 6"/>
            <p:cNvSpPr/>
            <p:nvPr/>
          </p:nvSpPr>
          <p:spPr>
            <a:xfrm>
              <a:off x="5677644" y="3142120"/>
              <a:ext cx="363618" cy="9315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chemeClr val="accent3"/>
                  </a:solidFill>
                  <a:effectLst/>
                </a:rPr>
                <a:t>E</a:t>
              </a:r>
              <a:endParaRPr lang="it-IT" sz="5400" b="1" cap="none" spc="0" dirty="0">
                <a:ln/>
                <a:solidFill>
                  <a:schemeClr val="accent3"/>
                </a:solidFill>
                <a:effectLst/>
              </a:endParaRPr>
            </a:p>
          </p:txBody>
        </p:sp>
        <p:sp>
          <p:nvSpPr>
            <p:cNvPr id="8" name="Rettangolo 7"/>
            <p:cNvSpPr/>
            <p:nvPr/>
          </p:nvSpPr>
          <p:spPr>
            <a:xfrm>
              <a:off x="5553647" y="3945253"/>
              <a:ext cx="595814"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a:solidFill>
                    <a:schemeClr val="accent3"/>
                  </a:solidFill>
                </a:rPr>
                <a:t>A</a:t>
              </a:r>
              <a:endParaRPr lang="it-IT" sz="5400" b="1" cap="none" spc="0" dirty="0">
                <a:ln/>
                <a:solidFill>
                  <a:schemeClr val="accent3"/>
                </a:solidFill>
                <a:effectLst/>
              </a:endParaRPr>
            </a:p>
          </p:txBody>
        </p:sp>
        <p:sp>
          <p:nvSpPr>
            <p:cNvPr id="9" name="Rettangolo 8"/>
            <p:cNvSpPr/>
            <p:nvPr/>
          </p:nvSpPr>
          <p:spPr>
            <a:xfrm>
              <a:off x="5612387" y="4748385"/>
              <a:ext cx="471028"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a:solidFill>
                    <a:schemeClr val="accent3"/>
                  </a:solidFill>
                </a:rPr>
                <a:t>L</a:t>
              </a:r>
              <a:endParaRPr lang="it-IT" sz="5400" b="1" cap="none" spc="0" dirty="0">
                <a:ln/>
                <a:solidFill>
                  <a:schemeClr val="accent3"/>
                </a:solidFill>
                <a:effectLst/>
              </a:endParaRPr>
            </a:p>
          </p:txBody>
        </p:sp>
        <p:sp>
          <p:nvSpPr>
            <p:cNvPr id="11" name="Rettangolo 10"/>
            <p:cNvSpPr/>
            <p:nvPr/>
          </p:nvSpPr>
          <p:spPr>
            <a:xfrm>
              <a:off x="5790446" y="1535854"/>
              <a:ext cx="3857755"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err="1">
                  <a:ln/>
                  <a:solidFill>
                    <a:schemeClr val="accent3"/>
                  </a:solidFill>
                </a:rPr>
                <a:t>n</a:t>
              </a:r>
              <a:r>
                <a:rPr lang="it-IT" sz="5400" b="1" cap="none" spc="0" dirty="0" err="1" smtClean="0">
                  <a:ln/>
                  <a:solidFill>
                    <a:schemeClr val="accent3"/>
                  </a:solidFill>
                  <a:effectLst/>
                </a:rPr>
                <a:t>novating</a:t>
              </a:r>
              <a:r>
                <a:rPr lang="it-IT" sz="5400" b="1" cap="none" spc="0" dirty="0" smtClean="0">
                  <a:ln/>
                  <a:solidFill>
                    <a:schemeClr val="accent3"/>
                  </a:solidFill>
                  <a:effectLst/>
                </a:rPr>
                <a:t> by</a:t>
              </a:r>
              <a:endParaRPr lang="it-IT" sz="5400" b="1" cap="none" spc="0" dirty="0">
                <a:ln/>
                <a:solidFill>
                  <a:schemeClr val="accent3"/>
                </a:solidFill>
                <a:effectLst/>
              </a:endParaRPr>
            </a:p>
          </p:txBody>
        </p:sp>
        <p:sp>
          <p:nvSpPr>
            <p:cNvPr id="12" name="Rettangolo 11"/>
            <p:cNvSpPr/>
            <p:nvPr/>
          </p:nvSpPr>
          <p:spPr>
            <a:xfrm>
              <a:off x="6000916" y="2362086"/>
              <a:ext cx="1406134"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err="1" smtClean="0">
                  <a:ln/>
                  <a:solidFill>
                    <a:schemeClr val="accent3"/>
                  </a:solidFill>
                  <a:effectLst/>
                </a:rPr>
                <a:t>oing</a:t>
              </a:r>
              <a:endParaRPr lang="it-IT" sz="5400" b="1" cap="none" spc="0" dirty="0">
                <a:ln/>
                <a:solidFill>
                  <a:schemeClr val="accent3"/>
                </a:solidFill>
                <a:effectLst/>
              </a:endParaRPr>
            </a:p>
          </p:txBody>
        </p:sp>
        <p:sp>
          <p:nvSpPr>
            <p:cNvPr id="13" name="Rettangolo 12"/>
            <p:cNvSpPr/>
            <p:nvPr/>
          </p:nvSpPr>
          <p:spPr>
            <a:xfrm>
              <a:off x="5960570" y="3133014"/>
              <a:ext cx="3380597"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err="1" smtClean="0">
                  <a:ln/>
                  <a:solidFill>
                    <a:schemeClr val="accent3"/>
                  </a:solidFill>
                  <a:effectLst/>
                </a:rPr>
                <a:t>xperiments</a:t>
              </a:r>
              <a:endParaRPr lang="it-IT" sz="5400" b="1" cap="none" spc="0" dirty="0">
                <a:ln/>
                <a:solidFill>
                  <a:schemeClr val="accent3"/>
                </a:solidFill>
                <a:effectLst/>
              </a:endParaRPr>
            </a:p>
          </p:txBody>
        </p:sp>
        <p:sp>
          <p:nvSpPr>
            <p:cNvPr id="14" name="Rettangolo 13"/>
            <p:cNvSpPr/>
            <p:nvPr/>
          </p:nvSpPr>
          <p:spPr>
            <a:xfrm>
              <a:off x="6000916" y="3949694"/>
              <a:ext cx="1518284"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err="1" smtClean="0">
                  <a:ln/>
                  <a:solidFill>
                    <a:schemeClr val="accent3"/>
                  </a:solidFill>
                  <a:effectLst/>
                </a:rPr>
                <a:t>bout</a:t>
              </a:r>
              <a:endParaRPr lang="it-IT" sz="5400" b="1" cap="none" spc="0" dirty="0">
                <a:ln/>
                <a:solidFill>
                  <a:schemeClr val="accent3"/>
                </a:solidFill>
                <a:effectLst/>
              </a:endParaRPr>
            </a:p>
          </p:txBody>
        </p:sp>
        <p:sp>
          <p:nvSpPr>
            <p:cNvPr id="15" name="Rettangolo 14"/>
            <p:cNvSpPr/>
            <p:nvPr/>
          </p:nvSpPr>
          <p:spPr>
            <a:xfrm>
              <a:off x="5912267" y="4738741"/>
              <a:ext cx="2561938" cy="9315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err="1" smtClean="0">
                  <a:ln/>
                  <a:solidFill>
                    <a:schemeClr val="accent3"/>
                  </a:solidFill>
                </a:rPr>
                <a:t>eonardo</a:t>
              </a:r>
              <a:endParaRPr lang="it-IT" sz="5400" b="1" cap="none" spc="0" dirty="0">
                <a:ln/>
                <a:solidFill>
                  <a:schemeClr val="accent3"/>
                </a:solidFill>
                <a:effectLst/>
              </a:endParaRPr>
            </a:p>
          </p:txBody>
        </p:sp>
      </p:grpSp>
      <p:sp>
        <p:nvSpPr>
          <p:cNvPr id="21" name="Rettangolo 20"/>
          <p:cNvSpPr/>
          <p:nvPr/>
        </p:nvSpPr>
        <p:spPr>
          <a:xfrm>
            <a:off x="727229" y="1166522"/>
            <a:ext cx="2774670" cy="1384995"/>
          </a:xfrm>
          <a:prstGeom prst="rect">
            <a:avLst/>
          </a:prstGeom>
        </p:spPr>
        <p:txBody>
          <a:bodyPr wrap="none">
            <a:spAutoFit/>
          </a:bodyPr>
          <a:lstStyle/>
          <a:p>
            <a:pPr algn="ctr"/>
            <a:r>
              <a:rPr lang="en-GB"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a:t>
            </a:r>
            <a:r>
              <a:rPr lang="en-GB"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CTIVITY P2</a:t>
            </a:r>
          </a:p>
          <a:p>
            <a:pPr algn="ct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Logo </a:t>
            </a:r>
            <a:r>
              <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and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mascot </a:t>
            </a:r>
            <a:endPar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contest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of ideas</a:t>
            </a:r>
            <a:endParaRPr lang="en-GB"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48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86854" y="1501253"/>
            <a:ext cx="11081981" cy="2308324"/>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b="1" dirty="0" smtClean="0"/>
              <a:t>Small </a:t>
            </a:r>
            <a:r>
              <a:rPr lang="en-US" sz="2400" b="1" dirty="0"/>
              <a:t>size. </a:t>
            </a:r>
            <a:r>
              <a:rPr lang="en-US" sz="2400" dirty="0"/>
              <a:t>A logotype </a:t>
            </a:r>
            <a:r>
              <a:rPr lang="en-US" sz="2400" dirty="0" smtClean="0"/>
              <a:t>doesn’t </a:t>
            </a:r>
            <a:r>
              <a:rPr lang="en-US" sz="2400" dirty="0"/>
              <a:t>need extra space to fit an image or geometric shape</a:t>
            </a:r>
            <a:r>
              <a:rPr lang="en-US" sz="2400" dirty="0" smtClean="0"/>
              <a:t>.</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en-US" sz="2400" b="1" dirty="0" smtClean="0"/>
              <a:t>Scalability</a:t>
            </a:r>
            <a:r>
              <a:rPr lang="en-US" sz="2400" b="1" dirty="0"/>
              <a:t>. </a:t>
            </a:r>
            <a:r>
              <a:rPr lang="en-US" sz="2400" dirty="0"/>
              <a:t>A logotype remains legible even when it’s scaled down.</a:t>
            </a:r>
          </a:p>
          <a:p>
            <a:pPr fontAlgn="base"/>
            <a:endParaRPr lang="en-US" sz="2400" dirty="0" smtClean="0"/>
          </a:p>
          <a:p>
            <a:pPr marL="285750" indent="-285750" fontAlgn="base">
              <a:buFont typeface="Arial" panose="020B0604020202020204" pitchFamily="34" charset="0"/>
              <a:buChar char="•"/>
            </a:pPr>
            <a:r>
              <a:rPr lang="en-US" sz="2400" b="1" dirty="0" smtClean="0"/>
              <a:t>Simplicity</a:t>
            </a:r>
            <a:r>
              <a:rPr lang="en-US" sz="2400" b="1" dirty="0"/>
              <a:t>. </a:t>
            </a:r>
            <a:r>
              <a:rPr lang="en-US" sz="2400" dirty="0"/>
              <a:t>A logotype is not cluttered with graphics and patterns.</a:t>
            </a:r>
          </a:p>
          <a:p>
            <a:pPr fontAlgn="base"/>
            <a:endParaRPr lang="en-US" sz="2400" dirty="0" smtClean="0"/>
          </a:p>
        </p:txBody>
      </p:sp>
      <p:sp>
        <p:nvSpPr>
          <p:cNvPr id="4" name="Rettangolo 3"/>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r>
              <a:rPr lang="it-IT" sz="3600" dirty="0" err="1" smtClean="0"/>
              <a:t>Logotypes</a:t>
            </a:r>
            <a:r>
              <a:rPr lang="it-IT" sz="3600" dirty="0" smtClean="0"/>
              <a:t> </a:t>
            </a:r>
            <a:r>
              <a:rPr lang="en-US" sz="3600" dirty="0" smtClean="0"/>
              <a:t>have some advantages:</a:t>
            </a:r>
            <a:endParaRPr lang="en-US" sz="3600" dirty="0"/>
          </a:p>
        </p:txBody>
      </p:sp>
      <p:sp>
        <p:nvSpPr>
          <p:cNvPr id="8" name="Rettangolo 7"/>
          <p:cNvSpPr/>
          <p:nvPr/>
        </p:nvSpPr>
        <p:spPr>
          <a:xfrm>
            <a:off x="586854" y="3982170"/>
            <a:ext cx="10426890" cy="1384995"/>
          </a:xfrm>
          <a:prstGeom prst="rect">
            <a:avLst/>
          </a:prstGeom>
        </p:spPr>
        <p:txBody>
          <a:bodyPr wrap="square">
            <a:spAutoFit/>
          </a:bodyPr>
          <a:lstStyle/>
          <a:p>
            <a:pPr algn="ctr"/>
            <a:r>
              <a:rPr lang="en-US" sz="2800" b="1" i="0" dirty="0" smtClean="0">
                <a:effectLst/>
              </a:rPr>
              <a:t>Elements </a:t>
            </a:r>
            <a:r>
              <a:rPr lang="it-IT" sz="2800" b="1" dirty="0" smtClean="0"/>
              <a:t>in </a:t>
            </a:r>
            <a:r>
              <a:rPr lang="it-IT" sz="2800" b="1" dirty="0" err="1"/>
              <a:t>logotypes</a:t>
            </a:r>
            <a:r>
              <a:rPr lang="en-US" sz="2800" b="1" i="0" dirty="0" smtClean="0">
                <a:effectLst/>
              </a:rPr>
              <a:t> are fonts, color schemes, layouts and graphic elements: they need to be carefully chosen in order to design a nice logotype to represent the project.</a:t>
            </a:r>
            <a:endParaRPr lang="it-IT" sz="2800" b="1" dirty="0"/>
          </a:p>
        </p:txBody>
      </p:sp>
    </p:spTree>
    <p:extLst>
      <p:ext uri="{BB962C8B-B14F-4D97-AF65-F5344CB8AC3E}">
        <p14:creationId xmlns:p14="http://schemas.microsoft.com/office/powerpoint/2010/main" val="386106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0" y="14085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r>
              <a:rPr lang="en-US" sz="3600" dirty="0" smtClean="0"/>
              <a:t>WHAT IS A MASCOT?</a:t>
            </a:r>
            <a:endParaRPr lang="en-US" sz="3600" dirty="0"/>
          </a:p>
        </p:txBody>
      </p:sp>
      <p:sp>
        <p:nvSpPr>
          <p:cNvPr id="6" name="Rettangolo 5"/>
          <p:cNvSpPr/>
          <p:nvPr/>
        </p:nvSpPr>
        <p:spPr>
          <a:xfrm>
            <a:off x="391885" y="1295738"/>
            <a:ext cx="11059885" cy="1569660"/>
          </a:xfrm>
          <a:prstGeom prst="rect">
            <a:avLst/>
          </a:prstGeom>
        </p:spPr>
        <p:txBody>
          <a:bodyPr wrap="square">
            <a:spAutoFit/>
          </a:bodyPr>
          <a:lstStyle/>
          <a:p>
            <a:pPr algn="just"/>
            <a:r>
              <a:rPr lang="en-US" sz="2400" dirty="0">
                <a:solidFill>
                  <a:srgbClr val="444444"/>
                </a:solidFill>
                <a:latin typeface="Arial" panose="020B0604020202020204" pitchFamily="34" charset="0"/>
              </a:rPr>
              <a:t>A mascot is any person, animal, or object thought to bring luck, or anything used to represent a group with a common public identity, such as a school, professional sports team, society, military unit, or brand </a:t>
            </a:r>
            <a:r>
              <a:rPr lang="en-US" sz="2400" dirty="0" smtClean="0">
                <a:solidFill>
                  <a:srgbClr val="444444"/>
                </a:solidFill>
                <a:latin typeface="Arial" panose="020B0604020202020204" pitchFamily="34" charset="0"/>
              </a:rPr>
              <a:t>name such as the Olympic Games mascots</a:t>
            </a:r>
            <a:endParaRPr lang="it-IT" sz="2400" dirty="0">
              <a:solidFill>
                <a:srgbClr val="444444"/>
              </a:solidFill>
              <a:latin typeface="Arial" panose="020B0604020202020204" pitchFamily="34" charset="0"/>
            </a:endParaRPr>
          </a:p>
        </p:txBody>
      </p:sp>
      <p:sp>
        <p:nvSpPr>
          <p:cNvPr id="9" name="Rettangolo 8"/>
          <p:cNvSpPr/>
          <p:nvPr/>
        </p:nvSpPr>
        <p:spPr>
          <a:xfrm>
            <a:off x="391886" y="5297492"/>
            <a:ext cx="11379200" cy="1200329"/>
          </a:xfrm>
          <a:prstGeom prst="rect">
            <a:avLst/>
          </a:prstGeom>
        </p:spPr>
        <p:txBody>
          <a:bodyPr wrap="square">
            <a:spAutoFit/>
          </a:bodyPr>
          <a:lstStyle/>
          <a:p>
            <a:pPr algn="just"/>
            <a:r>
              <a:rPr lang="en-US" sz="2400" dirty="0">
                <a:solidFill>
                  <a:srgbClr val="444444"/>
                </a:solidFill>
                <a:latin typeface="Arial" panose="020B0604020202020204" pitchFamily="34" charset="0"/>
              </a:rPr>
              <a:t>Mascots are often living animals and have humanlike </a:t>
            </a:r>
            <a:r>
              <a:rPr lang="en-US" sz="2400" dirty="0" smtClean="0">
                <a:solidFill>
                  <a:srgbClr val="444444"/>
                </a:solidFill>
                <a:latin typeface="Arial" panose="020B0604020202020204" pitchFamily="34" charset="0"/>
              </a:rPr>
              <a:t>characteristics, they are often ironic and funny, further more they express feelings and emotions</a:t>
            </a:r>
            <a:endParaRPr lang="en-US" sz="2400" dirty="0">
              <a:solidFill>
                <a:srgbClr val="444444"/>
              </a:solidFill>
              <a:latin typeface="Arial" panose="020B0604020202020204" pitchFamily="34" charset="0"/>
            </a:endParaRPr>
          </a:p>
          <a:p>
            <a:pPr algn="just"/>
            <a:r>
              <a:rPr lang="en-US" sz="2400" dirty="0">
                <a:solidFill>
                  <a:srgbClr val="444444"/>
                </a:solidFill>
                <a:latin typeface="Arial" panose="020B0604020202020204" pitchFamily="34" charset="0"/>
              </a:rPr>
              <a:t> </a:t>
            </a:r>
            <a:endParaRPr lang="it-IT" sz="2400" dirty="0">
              <a:solidFill>
                <a:srgbClr val="444444"/>
              </a:solidFill>
              <a:latin typeface="Arial" panose="020B0604020202020204" pitchFamily="34" charset="0"/>
            </a:endParaRPr>
          </a:p>
        </p:txBody>
      </p:sp>
      <p:pic>
        <p:nvPicPr>
          <p:cNvPr id="11" name="Immagine 10"/>
          <p:cNvPicPr>
            <a:picLocks noChangeAspect="1"/>
          </p:cNvPicPr>
          <p:nvPr/>
        </p:nvPicPr>
        <p:blipFill>
          <a:blip r:embed="rId2"/>
          <a:stretch>
            <a:fillRect/>
          </a:stretch>
        </p:blipFill>
        <p:spPr>
          <a:xfrm>
            <a:off x="2364259" y="2908410"/>
            <a:ext cx="3151168" cy="2096959"/>
          </a:xfrm>
          <a:prstGeom prst="rect">
            <a:avLst/>
          </a:prstGeom>
        </p:spPr>
      </p:pic>
      <p:pic>
        <p:nvPicPr>
          <p:cNvPr id="13" name="Immagine 12"/>
          <p:cNvPicPr>
            <a:picLocks noChangeAspect="1"/>
          </p:cNvPicPr>
          <p:nvPr/>
        </p:nvPicPr>
        <p:blipFill>
          <a:blip r:embed="rId3"/>
          <a:stretch>
            <a:fillRect/>
          </a:stretch>
        </p:blipFill>
        <p:spPr>
          <a:xfrm>
            <a:off x="6487885" y="2908410"/>
            <a:ext cx="2810357" cy="2096959"/>
          </a:xfrm>
          <a:prstGeom prst="rect">
            <a:avLst/>
          </a:prstGeom>
        </p:spPr>
      </p:pic>
    </p:spTree>
    <p:extLst>
      <p:ext uri="{BB962C8B-B14F-4D97-AF65-F5344CB8AC3E}">
        <p14:creationId xmlns:p14="http://schemas.microsoft.com/office/powerpoint/2010/main" val="278836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r>
              <a:rPr lang="en-US" sz="3600" dirty="0" smtClean="0"/>
              <a:t>HOW TO CREATE A MASCOTTE</a:t>
            </a:r>
            <a:endParaRPr lang="en-US" sz="3600" dirty="0"/>
          </a:p>
        </p:txBody>
      </p:sp>
      <p:sp>
        <p:nvSpPr>
          <p:cNvPr id="3" name="Rettangolo 2"/>
          <p:cNvSpPr/>
          <p:nvPr/>
        </p:nvSpPr>
        <p:spPr>
          <a:xfrm>
            <a:off x="3800629" y="1139763"/>
            <a:ext cx="4953600" cy="461665"/>
          </a:xfrm>
          <a:prstGeom prst="rect">
            <a:avLst/>
          </a:prstGeom>
        </p:spPr>
        <p:txBody>
          <a:bodyPr wrap="none">
            <a:spAutoFit/>
          </a:bodyPr>
          <a:lstStyle/>
          <a:p>
            <a:pPr fontAlgn="base"/>
            <a:r>
              <a:rPr lang="it-IT" sz="2400" b="1" dirty="0" err="1">
                <a:solidFill>
                  <a:srgbClr val="444444"/>
                </a:solidFill>
                <a:latin typeface="Arial" panose="020B0604020202020204" pitchFamily="34" charset="0"/>
              </a:rPr>
              <a:t>Think</a:t>
            </a:r>
            <a:r>
              <a:rPr lang="it-IT" sz="2400" b="1" dirty="0">
                <a:solidFill>
                  <a:srgbClr val="444444"/>
                </a:solidFill>
                <a:latin typeface="Arial" panose="020B0604020202020204" pitchFamily="34" charset="0"/>
              </a:rPr>
              <a:t> </a:t>
            </a:r>
            <a:r>
              <a:rPr lang="it-IT" sz="2400" b="1" dirty="0" err="1">
                <a:solidFill>
                  <a:srgbClr val="444444"/>
                </a:solidFill>
                <a:latin typeface="Arial" panose="020B0604020202020204" pitchFamily="34" charset="0"/>
              </a:rPr>
              <a:t>about</a:t>
            </a:r>
            <a:r>
              <a:rPr lang="it-IT" sz="2400" b="1" dirty="0">
                <a:solidFill>
                  <a:srgbClr val="444444"/>
                </a:solidFill>
                <a:latin typeface="Arial" panose="020B0604020202020204" pitchFamily="34" charset="0"/>
              </a:rPr>
              <a:t> </a:t>
            </a:r>
            <a:r>
              <a:rPr lang="it-IT" sz="2400" b="1" dirty="0" err="1">
                <a:solidFill>
                  <a:srgbClr val="444444"/>
                </a:solidFill>
                <a:latin typeface="Arial" panose="020B0604020202020204" pitchFamily="34" charset="0"/>
              </a:rPr>
              <a:t>character’s</a:t>
            </a:r>
            <a:r>
              <a:rPr lang="it-IT" sz="2400" b="1" dirty="0">
                <a:solidFill>
                  <a:srgbClr val="444444"/>
                </a:solidFill>
                <a:latin typeface="Arial" panose="020B0604020202020204" pitchFamily="34" charset="0"/>
              </a:rPr>
              <a:t> </a:t>
            </a:r>
            <a:r>
              <a:rPr lang="it-IT" sz="2400" b="1" dirty="0" err="1">
                <a:solidFill>
                  <a:srgbClr val="444444"/>
                </a:solidFill>
                <a:latin typeface="Arial" panose="020B0604020202020204" pitchFamily="34" charset="0"/>
              </a:rPr>
              <a:t>purpose</a:t>
            </a:r>
            <a:endParaRPr lang="it-IT" sz="2400" b="1" dirty="0">
              <a:solidFill>
                <a:srgbClr val="444444"/>
              </a:solidFill>
              <a:latin typeface="Arial" panose="020B0604020202020204" pitchFamily="34" charset="0"/>
            </a:endParaRPr>
          </a:p>
        </p:txBody>
      </p:sp>
      <p:sp>
        <p:nvSpPr>
          <p:cNvPr id="4" name="CasellaDiTesto 3"/>
          <p:cNvSpPr txBox="1"/>
          <p:nvPr/>
        </p:nvSpPr>
        <p:spPr>
          <a:xfrm>
            <a:off x="478972" y="2567816"/>
            <a:ext cx="6125028" cy="2308324"/>
          </a:xfrm>
          <a:prstGeom prst="rect">
            <a:avLst/>
          </a:prstGeom>
          <a:noFill/>
        </p:spPr>
        <p:txBody>
          <a:bodyPr wrap="square" rtlCol="0">
            <a:spAutoFit/>
          </a:bodyPr>
          <a:lstStyle/>
          <a:p>
            <a:pPr lvl="0" algn="just"/>
            <a:r>
              <a:rPr lang="it-IT" sz="2400" dirty="0" err="1">
                <a:solidFill>
                  <a:srgbClr val="444444"/>
                </a:solidFill>
                <a:latin typeface="Arial" panose="020B0604020202020204" pitchFamily="34" charset="0"/>
              </a:rPr>
              <a:t>As</a:t>
            </a:r>
            <a:r>
              <a:rPr lang="it-IT" sz="2400" dirty="0">
                <a:solidFill>
                  <a:srgbClr val="444444"/>
                </a:solidFill>
                <a:latin typeface="Arial" panose="020B0604020202020204" pitchFamily="34" charset="0"/>
              </a:rPr>
              <a:t> for the logo </a:t>
            </a:r>
            <a:r>
              <a:rPr lang="it-IT" sz="2400" dirty="0" err="1">
                <a:solidFill>
                  <a:srgbClr val="444444"/>
                </a:solidFill>
                <a:latin typeface="Arial" panose="020B0604020202020204" pitchFamily="34" charset="0"/>
              </a:rPr>
              <a:t>we</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need</a:t>
            </a:r>
            <a:r>
              <a:rPr lang="it-IT" sz="2400" dirty="0">
                <a:solidFill>
                  <a:srgbClr val="444444"/>
                </a:solidFill>
                <a:latin typeface="Arial" panose="020B0604020202020204" pitchFamily="34" charset="0"/>
              </a:rPr>
              <a:t> to </a:t>
            </a:r>
            <a:r>
              <a:rPr lang="it-IT" sz="2400" dirty="0" err="1">
                <a:solidFill>
                  <a:srgbClr val="444444"/>
                </a:solidFill>
                <a:latin typeface="Arial" panose="020B0604020202020204" pitchFamily="34" charset="0"/>
              </a:rPr>
              <a:t>keep</a:t>
            </a:r>
            <a:r>
              <a:rPr lang="it-IT" sz="2400" dirty="0">
                <a:solidFill>
                  <a:srgbClr val="444444"/>
                </a:solidFill>
                <a:latin typeface="Arial" panose="020B0604020202020204" pitchFamily="34" charset="0"/>
              </a:rPr>
              <a:t> the </a:t>
            </a:r>
            <a:r>
              <a:rPr lang="it-IT" sz="2400" dirty="0" err="1">
                <a:solidFill>
                  <a:srgbClr val="444444"/>
                </a:solidFill>
                <a:latin typeface="Arial" panose="020B0604020202020204" pitchFamily="34" charset="0"/>
              </a:rPr>
              <a:t>concept</a:t>
            </a:r>
            <a:r>
              <a:rPr lang="it-IT" sz="2400" dirty="0">
                <a:solidFill>
                  <a:srgbClr val="444444"/>
                </a:solidFill>
                <a:latin typeface="Arial" panose="020B0604020202020204" pitchFamily="34" charset="0"/>
              </a:rPr>
              <a:t> of </a:t>
            </a:r>
            <a:r>
              <a:rPr lang="it-IT" sz="2400" dirty="0" err="1">
                <a:solidFill>
                  <a:srgbClr val="444444"/>
                </a:solidFill>
                <a:latin typeface="Arial" panose="020B0604020202020204" pitchFamily="34" charset="0"/>
              </a:rPr>
              <a:t>our</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project</a:t>
            </a:r>
            <a:r>
              <a:rPr lang="it-IT" sz="2400" dirty="0">
                <a:solidFill>
                  <a:srgbClr val="444444"/>
                </a:solidFill>
                <a:latin typeface="Arial" panose="020B0604020202020204" pitchFamily="34" charset="0"/>
              </a:rPr>
              <a:t> in </a:t>
            </a:r>
            <a:r>
              <a:rPr lang="it-IT" sz="2400" dirty="0" err="1">
                <a:solidFill>
                  <a:srgbClr val="444444"/>
                </a:solidFill>
                <a:latin typeface="Arial" panose="020B0604020202020204" pitchFamily="34" charset="0"/>
              </a:rPr>
              <a:t>mind</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our</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Mascot</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should</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not</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only</a:t>
            </a:r>
            <a:r>
              <a:rPr lang="it-IT" sz="2400" dirty="0">
                <a:solidFill>
                  <a:srgbClr val="444444"/>
                </a:solidFill>
                <a:latin typeface="Arial" panose="020B0604020202020204" pitchFamily="34" charset="0"/>
              </a:rPr>
              <a:t> be </a:t>
            </a:r>
            <a:r>
              <a:rPr lang="it-IT" sz="2400" dirty="0" err="1">
                <a:solidFill>
                  <a:srgbClr val="444444"/>
                </a:solidFill>
                <a:latin typeface="Arial" panose="020B0604020202020204" pitchFamily="34" charset="0"/>
              </a:rPr>
              <a:t>original</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it</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should</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nicely</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lead</a:t>
            </a:r>
            <a:r>
              <a:rPr lang="it-IT" sz="2400" dirty="0">
                <a:solidFill>
                  <a:srgbClr val="444444"/>
                </a:solidFill>
                <a:latin typeface="Arial" panose="020B0604020202020204" pitchFamily="34" charset="0"/>
              </a:rPr>
              <a:t> the </a:t>
            </a:r>
            <a:r>
              <a:rPr lang="it-IT" sz="2400" dirty="0" err="1">
                <a:solidFill>
                  <a:srgbClr val="444444"/>
                </a:solidFill>
                <a:latin typeface="Arial" panose="020B0604020202020204" pitchFamily="34" charset="0"/>
              </a:rPr>
              <a:t>pupils</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along</a:t>
            </a:r>
            <a:r>
              <a:rPr lang="it-IT" sz="2400" dirty="0">
                <a:solidFill>
                  <a:srgbClr val="444444"/>
                </a:solidFill>
                <a:latin typeface="Arial" panose="020B0604020202020204" pitchFamily="34" charset="0"/>
              </a:rPr>
              <a:t> the </a:t>
            </a:r>
            <a:r>
              <a:rPr lang="it-IT" sz="2400" dirty="0" err="1">
                <a:solidFill>
                  <a:srgbClr val="444444"/>
                </a:solidFill>
                <a:latin typeface="Arial" panose="020B0604020202020204" pitchFamily="34" charset="0"/>
              </a:rPr>
              <a:t>pathway</a:t>
            </a:r>
            <a:r>
              <a:rPr lang="it-IT" sz="2400" dirty="0">
                <a:solidFill>
                  <a:srgbClr val="444444"/>
                </a:solidFill>
                <a:latin typeface="Arial" panose="020B0604020202020204" pitchFamily="34" charset="0"/>
              </a:rPr>
              <a:t> to the </a:t>
            </a:r>
            <a:r>
              <a:rPr lang="it-IT" sz="2400" dirty="0" err="1">
                <a:solidFill>
                  <a:srgbClr val="444444"/>
                </a:solidFill>
                <a:latin typeface="Arial" panose="020B0604020202020204" pitchFamily="34" charset="0"/>
              </a:rPr>
              <a:t>discovery</a:t>
            </a:r>
            <a:r>
              <a:rPr lang="it-IT" sz="2400" dirty="0">
                <a:solidFill>
                  <a:srgbClr val="444444"/>
                </a:solidFill>
                <a:latin typeface="Arial" panose="020B0604020202020204" pitchFamily="34" charset="0"/>
              </a:rPr>
              <a:t> of Leonardo da Vinci, in </a:t>
            </a:r>
            <a:r>
              <a:rPr lang="it-IT" sz="2400" dirty="0" err="1">
                <a:solidFill>
                  <a:srgbClr val="444444"/>
                </a:solidFill>
                <a:latin typeface="Arial" panose="020B0604020202020204" pitchFamily="34" charset="0"/>
              </a:rPr>
              <a:t>this</a:t>
            </a:r>
            <a:r>
              <a:rPr lang="it-IT" sz="2400" dirty="0">
                <a:solidFill>
                  <a:srgbClr val="444444"/>
                </a:solidFill>
                <a:latin typeface="Arial" panose="020B0604020202020204" pitchFamily="34" charset="0"/>
              </a:rPr>
              <a:t> way </a:t>
            </a:r>
            <a:r>
              <a:rPr lang="it-IT" sz="2400" dirty="0" err="1">
                <a:solidFill>
                  <a:srgbClr val="444444"/>
                </a:solidFill>
                <a:latin typeface="Arial" panose="020B0604020202020204" pitchFamily="34" charset="0"/>
              </a:rPr>
              <a:t>it</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will</a:t>
            </a:r>
            <a:r>
              <a:rPr lang="it-IT" sz="2400" dirty="0">
                <a:solidFill>
                  <a:srgbClr val="444444"/>
                </a:solidFill>
                <a:latin typeface="Arial" panose="020B0604020202020204" pitchFamily="34" charset="0"/>
              </a:rPr>
              <a:t> </a:t>
            </a:r>
            <a:r>
              <a:rPr lang="it-IT" sz="2400" dirty="0" err="1">
                <a:solidFill>
                  <a:srgbClr val="444444"/>
                </a:solidFill>
                <a:latin typeface="Arial" panose="020B0604020202020204" pitchFamily="34" charset="0"/>
              </a:rPr>
              <a:t>identify</a:t>
            </a:r>
            <a:r>
              <a:rPr lang="it-IT" sz="2400" dirty="0">
                <a:solidFill>
                  <a:srgbClr val="444444"/>
                </a:solidFill>
                <a:latin typeface="Arial" panose="020B0604020202020204" pitchFamily="34" charset="0"/>
              </a:rPr>
              <a:t> the </a:t>
            </a:r>
            <a:r>
              <a:rPr lang="it-IT" sz="2400" dirty="0" err="1">
                <a:solidFill>
                  <a:srgbClr val="444444"/>
                </a:solidFill>
                <a:latin typeface="Arial" panose="020B0604020202020204" pitchFamily="34" charset="0"/>
              </a:rPr>
              <a:t>project</a:t>
            </a:r>
            <a:r>
              <a:rPr lang="it-IT" sz="2400" dirty="0">
                <a:solidFill>
                  <a:srgbClr val="444444"/>
                </a:solidFill>
                <a:latin typeface="Arial" panose="020B0604020202020204" pitchFamily="34" charset="0"/>
              </a:rPr>
              <a:t> in a </a:t>
            </a:r>
            <a:r>
              <a:rPr lang="it-IT" sz="2400" dirty="0" err="1">
                <a:solidFill>
                  <a:srgbClr val="444444"/>
                </a:solidFill>
                <a:latin typeface="Arial" panose="020B0604020202020204" pitchFamily="34" charset="0"/>
              </a:rPr>
              <a:t>unique</a:t>
            </a:r>
            <a:r>
              <a:rPr lang="it-IT" sz="2400" dirty="0">
                <a:solidFill>
                  <a:srgbClr val="444444"/>
                </a:solidFill>
                <a:latin typeface="Arial" panose="020B0604020202020204" pitchFamily="34" charset="0"/>
              </a:rPr>
              <a:t> way. </a:t>
            </a:r>
          </a:p>
        </p:txBody>
      </p:sp>
      <p:pic>
        <p:nvPicPr>
          <p:cNvPr id="2050" name="Picture 2" descr="Risultati immagini per mascotte programma il fut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2293257"/>
            <a:ext cx="4437743" cy="285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6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5716" y="1712685"/>
            <a:ext cx="10508342" cy="1200329"/>
          </a:xfrm>
          <a:prstGeom prst="rect">
            <a:avLst/>
          </a:prstGeom>
        </p:spPr>
        <p:txBody>
          <a:bodyPr wrap="square">
            <a:spAutoFit/>
          </a:bodyPr>
          <a:lstStyle/>
          <a:p>
            <a:pPr marL="285750" indent="-285750" algn="just">
              <a:buFont typeface="Arial" panose="020B0604020202020204" pitchFamily="34" charset="0"/>
              <a:buChar char="•"/>
            </a:pPr>
            <a:r>
              <a:rPr lang="en-US" sz="2400" dirty="0">
                <a:solidFill>
                  <a:srgbClr val="444444"/>
                </a:solidFill>
                <a:latin typeface="Arial" panose="020B0604020202020204" pitchFamily="34" charset="0"/>
              </a:rPr>
              <a:t>There are so many ways to demonstrate </a:t>
            </a:r>
            <a:r>
              <a:rPr lang="en-US" sz="2400" dirty="0" smtClean="0">
                <a:solidFill>
                  <a:srgbClr val="444444"/>
                </a:solidFill>
                <a:latin typeface="Arial" panose="020B0604020202020204" pitchFamily="34" charset="0"/>
              </a:rPr>
              <a:t>a character’s </a:t>
            </a:r>
            <a:r>
              <a:rPr lang="en-US" sz="2400" dirty="0">
                <a:solidFill>
                  <a:srgbClr val="444444"/>
                </a:solidFill>
                <a:latin typeface="Arial" panose="020B0604020202020204" pitchFamily="34" charset="0"/>
              </a:rPr>
              <a:t>personality: you can do this with the help of its face expression, posture and even shape. </a:t>
            </a:r>
            <a:endParaRPr lang="en-US" sz="2400" dirty="0" smtClean="0">
              <a:solidFill>
                <a:srgbClr val="444444"/>
              </a:solidFill>
              <a:latin typeface="Arial" panose="020B0604020202020204" pitchFamily="34" charset="0"/>
            </a:endParaRPr>
          </a:p>
          <a:p>
            <a:pPr marL="285750" indent="-285750" algn="just">
              <a:buFont typeface="Arial" panose="020B0604020202020204" pitchFamily="34" charset="0"/>
              <a:buChar char="•"/>
            </a:pPr>
            <a:r>
              <a:rPr lang="en-US" sz="2400" dirty="0" smtClean="0">
                <a:solidFill>
                  <a:srgbClr val="444444"/>
                </a:solidFill>
                <a:latin typeface="Arial" panose="020B0604020202020204" pitchFamily="34" charset="0"/>
              </a:rPr>
              <a:t>Try to design a versatile character: draw it in different attitudes. </a:t>
            </a:r>
            <a:endParaRPr lang="en-US" sz="2400" dirty="0">
              <a:solidFill>
                <a:srgbClr val="444444"/>
              </a:solidFill>
              <a:latin typeface="Arial" panose="020B0604020202020204" pitchFamily="34" charset="0"/>
            </a:endParaRPr>
          </a:p>
        </p:txBody>
      </p:sp>
      <p:pic>
        <p:nvPicPr>
          <p:cNvPr id="4" name="Immagine 3"/>
          <p:cNvPicPr>
            <a:picLocks noChangeAspect="1"/>
          </p:cNvPicPr>
          <p:nvPr/>
        </p:nvPicPr>
        <p:blipFill rotWithShape="1">
          <a:blip r:embed="rId2"/>
          <a:srcRect l="3590" r="4363"/>
          <a:stretch/>
        </p:blipFill>
        <p:spPr>
          <a:xfrm>
            <a:off x="1886856" y="3246842"/>
            <a:ext cx="1727201" cy="2438400"/>
          </a:xfrm>
          <a:prstGeom prst="rect">
            <a:avLst/>
          </a:prstGeom>
        </p:spPr>
      </p:pic>
      <p:pic>
        <p:nvPicPr>
          <p:cNvPr id="3074" name="Picture 2" descr="Risultati immagini per mascotte olimpiadi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241" y="3176449"/>
            <a:ext cx="17412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lora Tom, mascotte paralimpica di Rio 2016"/>
          <p:cNvPicPr>
            <a:picLocks noChangeAspect="1" noChangeArrowheads="1"/>
          </p:cNvPicPr>
          <p:nvPr/>
        </p:nvPicPr>
        <p:blipFill rotWithShape="1">
          <a:blip r:embed="rId4">
            <a:extLst>
              <a:ext uri="{28A0092B-C50C-407E-A947-70E740481C1C}">
                <a14:useLocalDpi xmlns:a14="http://schemas.microsoft.com/office/drawing/2010/main" val="0"/>
              </a:ext>
            </a:extLst>
          </a:blip>
          <a:srcRect l="12333" b="3512"/>
          <a:stretch/>
        </p:blipFill>
        <p:spPr bwMode="auto">
          <a:xfrm>
            <a:off x="7300686" y="3246842"/>
            <a:ext cx="2505073" cy="229761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3484277" y="233190"/>
            <a:ext cx="4527201" cy="461665"/>
          </a:xfrm>
          <a:prstGeom prst="rect">
            <a:avLst/>
          </a:prstGeom>
        </p:spPr>
        <p:txBody>
          <a:bodyPr wrap="none">
            <a:spAutoFit/>
          </a:bodyPr>
          <a:lstStyle/>
          <a:p>
            <a:pPr fontAlgn="base"/>
            <a:r>
              <a:rPr lang="it-IT" sz="2400" b="1" dirty="0" err="1" smtClean="0">
                <a:solidFill>
                  <a:srgbClr val="444444"/>
                </a:solidFill>
                <a:latin typeface="Arial" panose="020B0604020202020204" pitchFamily="34" charset="0"/>
              </a:rPr>
              <a:t>Give</a:t>
            </a:r>
            <a:r>
              <a:rPr lang="it-IT" sz="2400" b="1" dirty="0" smtClean="0">
                <a:solidFill>
                  <a:srgbClr val="444444"/>
                </a:solidFill>
                <a:latin typeface="Arial" panose="020B0604020202020204" pitchFamily="34" charset="0"/>
              </a:rPr>
              <a:t> the </a:t>
            </a:r>
            <a:r>
              <a:rPr lang="it-IT" sz="2400" b="1" dirty="0" err="1" smtClean="0">
                <a:solidFill>
                  <a:srgbClr val="444444"/>
                </a:solidFill>
                <a:latin typeface="Arial" panose="020B0604020202020204" pitchFamily="34" charset="0"/>
              </a:rPr>
              <a:t>Mascot</a:t>
            </a:r>
            <a:r>
              <a:rPr lang="it-IT" sz="2400" b="1" dirty="0" smtClean="0">
                <a:solidFill>
                  <a:srgbClr val="444444"/>
                </a:solidFill>
                <a:latin typeface="Arial" panose="020B0604020202020204" pitchFamily="34" charset="0"/>
              </a:rPr>
              <a:t> a </a:t>
            </a:r>
            <a:r>
              <a:rPr lang="it-IT" sz="2400" b="1" dirty="0" err="1" smtClean="0">
                <a:solidFill>
                  <a:srgbClr val="444444"/>
                </a:solidFill>
                <a:latin typeface="Arial" panose="020B0604020202020204" pitchFamily="34" charset="0"/>
              </a:rPr>
              <a:t>personality</a:t>
            </a:r>
            <a:endParaRPr lang="it-IT" sz="2400" b="1" dirty="0">
              <a:solidFill>
                <a:srgbClr val="444444"/>
              </a:solidFill>
              <a:latin typeface="Arial" panose="020B0604020202020204" pitchFamily="34" charset="0"/>
            </a:endParaRPr>
          </a:p>
        </p:txBody>
      </p:sp>
    </p:spTree>
    <p:extLst>
      <p:ext uri="{BB962C8B-B14F-4D97-AF65-F5344CB8AC3E}">
        <p14:creationId xmlns:p14="http://schemas.microsoft.com/office/powerpoint/2010/main" val="277572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655093" y="1997839"/>
            <a:ext cx="10809026" cy="3046988"/>
          </a:xfrm>
          <a:prstGeom prst="rect">
            <a:avLst/>
          </a:prstGeom>
        </p:spPr>
        <p:txBody>
          <a:bodyPr wrap="square">
            <a:spAutoFit/>
          </a:bodyPr>
          <a:lstStyle/>
          <a:p>
            <a:pPr marL="285750" indent="-285750" algn="just">
              <a:buFont typeface="Arial" panose="020B0604020202020204" pitchFamily="34" charset="0"/>
              <a:buChar char="•"/>
            </a:pPr>
            <a:r>
              <a:rPr lang="en-US" sz="2400" dirty="0">
                <a:solidFill>
                  <a:srgbClr val="444444"/>
                </a:solidFill>
                <a:latin typeface="Arial" panose="020B0604020202020204" pitchFamily="34" charset="0"/>
              </a:rPr>
              <a:t>Character design is quite stereotypical: for example, round shapes are usually associated with softness, kindness and cuteness, while sharp lines and angled shapes can be associated with active, evil or creepy characters (though not necessary: everything depends on the context, after all). </a:t>
            </a:r>
            <a:endParaRPr lang="en-US" sz="2400" dirty="0" smtClean="0">
              <a:solidFill>
                <a:srgbClr val="444444"/>
              </a:solidFill>
              <a:latin typeface="Arial" panose="020B0604020202020204" pitchFamily="34" charset="0"/>
            </a:endParaRPr>
          </a:p>
          <a:p>
            <a:pPr marL="285750" indent="-285750" algn="just">
              <a:buFont typeface="Arial" panose="020B0604020202020204" pitchFamily="34" charset="0"/>
              <a:buChar char="•"/>
            </a:pPr>
            <a:endParaRPr lang="en-US" sz="2400" dirty="0">
              <a:solidFill>
                <a:srgbClr val="444444"/>
              </a:solidFill>
              <a:latin typeface="Arial" panose="020B0604020202020204" pitchFamily="34" charset="0"/>
            </a:endParaRPr>
          </a:p>
          <a:p>
            <a:pPr marL="285750" indent="-285750" algn="just">
              <a:buFont typeface="Arial" panose="020B0604020202020204" pitchFamily="34" charset="0"/>
              <a:buChar char="•"/>
            </a:pPr>
            <a:r>
              <a:rPr lang="en-US" sz="2400" dirty="0" err="1">
                <a:solidFill>
                  <a:srgbClr val="444444"/>
                </a:solidFill>
                <a:latin typeface="Arial" panose="020B0604020202020204" pitchFamily="34" charset="0"/>
              </a:rPr>
              <a:t>Colours</a:t>
            </a:r>
            <a:r>
              <a:rPr lang="en-US" sz="2400" dirty="0">
                <a:solidFill>
                  <a:srgbClr val="444444"/>
                </a:solidFill>
                <a:latin typeface="Arial" panose="020B0604020202020204" pitchFamily="34" charset="0"/>
              </a:rPr>
              <a:t> are important, dark </a:t>
            </a:r>
            <a:r>
              <a:rPr lang="en-US" sz="2400" dirty="0" err="1">
                <a:solidFill>
                  <a:srgbClr val="444444"/>
                </a:solidFill>
                <a:latin typeface="Arial" panose="020B0604020202020204" pitchFamily="34" charset="0"/>
              </a:rPr>
              <a:t>colours</a:t>
            </a:r>
            <a:r>
              <a:rPr lang="en-US" sz="2400" dirty="0">
                <a:solidFill>
                  <a:srgbClr val="444444"/>
                </a:solidFill>
                <a:latin typeface="Arial" panose="020B0604020202020204" pitchFamily="34" charset="0"/>
              </a:rPr>
              <a:t> usually stand for bad character, light colors suit better to positive characters. But it is important not to use too many </a:t>
            </a:r>
            <a:r>
              <a:rPr lang="en-US" sz="2400" dirty="0" err="1">
                <a:solidFill>
                  <a:srgbClr val="444444"/>
                </a:solidFill>
                <a:latin typeface="Arial" panose="020B0604020202020204" pitchFamily="34" charset="0"/>
              </a:rPr>
              <a:t>colours</a:t>
            </a:r>
            <a:r>
              <a:rPr lang="en-US" sz="2400" dirty="0">
                <a:solidFill>
                  <a:srgbClr val="444444"/>
                </a:solidFill>
                <a:latin typeface="Arial" panose="020B0604020202020204" pitchFamily="34" charset="0"/>
              </a:rPr>
              <a:t>. </a:t>
            </a:r>
          </a:p>
        </p:txBody>
      </p:sp>
      <p:sp>
        <p:nvSpPr>
          <p:cNvPr id="4" name="CasellaDiTesto 3"/>
          <p:cNvSpPr txBox="1"/>
          <p:nvPr/>
        </p:nvSpPr>
        <p:spPr>
          <a:xfrm>
            <a:off x="3814440" y="233190"/>
            <a:ext cx="4490332" cy="461665"/>
          </a:xfrm>
          <a:prstGeom prst="rect">
            <a:avLst/>
          </a:prstGeom>
          <a:noFill/>
        </p:spPr>
        <p:txBody>
          <a:bodyPr wrap="none" rtlCol="0">
            <a:spAutoFit/>
          </a:bodyPr>
          <a:lstStyle/>
          <a:p>
            <a:r>
              <a:rPr lang="it-IT" sz="2400" b="1" dirty="0" err="1" smtClean="0">
                <a:solidFill>
                  <a:srgbClr val="444444"/>
                </a:solidFill>
                <a:latin typeface="Arial" panose="020B0604020202020204" pitchFamily="34" charset="0"/>
              </a:rPr>
              <a:t>What</a:t>
            </a:r>
            <a:r>
              <a:rPr lang="it-IT" sz="2400" b="1" dirty="0" smtClean="0">
                <a:solidFill>
                  <a:srgbClr val="444444"/>
                </a:solidFill>
                <a:latin typeface="Arial" panose="020B0604020202020204" pitchFamily="34" charset="0"/>
              </a:rPr>
              <a:t> </a:t>
            </a:r>
            <a:r>
              <a:rPr lang="it-IT" sz="2400" b="1" dirty="0" err="1" smtClean="0">
                <a:solidFill>
                  <a:srgbClr val="444444"/>
                </a:solidFill>
                <a:latin typeface="Arial" panose="020B0604020202020204" pitchFamily="34" charset="0"/>
              </a:rPr>
              <a:t>shapes</a:t>
            </a:r>
            <a:r>
              <a:rPr lang="it-IT" sz="2400" b="1" dirty="0" smtClean="0">
                <a:solidFill>
                  <a:srgbClr val="444444"/>
                </a:solidFill>
                <a:latin typeface="Arial" panose="020B0604020202020204" pitchFamily="34" charset="0"/>
              </a:rPr>
              <a:t>? </a:t>
            </a:r>
            <a:r>
              <a:rPr lang="it-IT" sz="2400" b="1" dirty="0" err="1" smtClean="0">
                <a:solidFill>
                  <a:srgbClr val="444444"/>
                </a:solidFill>
                <a:latin typeface="Arial" panose="020B0604020202020204" pitchFamily="34" charset="0"/>
              </a:rPr>
              <a:t>What</a:t>
            </a:r>
            <a:r>
              <a:rPr lang="it-IT" sz="2400" b="1" dirty="0" smtClean="0">
                <a:solidFill>
                  <a:srgbClr val="444444"/>
                </a:solidFill>
                <a:latin typeface="Arial" panose="020B0604020202020204" pitchFamily="34" charset="0"/>
              </a:rPr>
              <a:t> </a:t>
            </a:r>
            <a:r>
              <a:rPr lang="it-IT" sz="2400" b="1" dirty="0" err="1" smtClean="0">
                <a:solidFill>
                  <a:srgbClr val="444444"/>
                </a:solidFill>
                <a:latin typeface="Arial" panose="020B0604020202020204" pitchFamily="34" charset="0"/>
              </a:rPr>
              <a:t>colours</a:t>
            </a:r>
            <a:r>
              <a:rPr lang="it-IT" sz="2400" b="1" dirty="0" smtClean="0">
                <a:solidFill>
                  <a:srgbClr val="444444"/>
                </a:solidFill>
                <a:latin typeface="Arial" panose="020B0604020202020204" pitchFamily="34" charset="0"/>
              </a:rPr>
              <a:t>?</a:t>
            </a:r>
            <a:endParaRPr lang="it-IT" sz="2400" b="1" dirty="0">
              <a:solidFill>
                <a:srgbClr val="444444"/>
              </a:solidFill>
              <a:latin typeface="Arial" panose="020B0604020202020204" pitchFamily="34" charset="0"/>
            </a:endParaRPr>
          </a:p>
        </p:txBody>
      </p:sp>
    </p:spTree>
    <p:extLst>
      <p:ext uri="{BB962C8B-B14F-4D97-AF65-F5344CB8AC3E}">
        <p14:creationId xmlns:p14="http://schemas.microsoft.com/office/powerpoint/2010/main" val="181733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54590"/>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0" y="185282"/>
            <a:ext cx="121920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3200" b="1" dirty="0" err="1">
                <a:solidFill>
                  <a:schemeClr val="bg1"/>
                </a:solidFill>
                <a:latin typeface="Arial" panose="020B0604020202020204" pitchFamily="34" charset="0"/>
              </a:rPr>
              <a:t>Unleash</a:t>
            </a:r>
            <a:r>
              <a:rPr lang="it-IT" sz="2400" dirty="0" smtClean="0">
                <a:solidFill>
                  <a:schemeClr val="bg1"/>
                </a:solidFill>
              </a:rPr>
              <a:t> </a:t>
            </a:r>
            <a:r>
              <a:rPr lang="it-IT" sz="3200" b="1" dirty="0" err="1">
                <a:solidFill>
                  <a:schemeClr val="bg1"/>
                </a:solidFill>
                <a:latin typeface="Arial" panose="020B0604020202020204" pitchFamily="34" charset="0"/>
              </a:rPr>
              <a:t>your</a:t>
            </a:r>
            <a:r>
              <a:rPr lang="it-IT" sz="3200" b="1" dirty="0">
                <a:solidFill>
                  <a:schemeClr val="bg1"/>
                </a:solidFill>
                <a:latin typeface="Arial" panose="020B0604020202020204" pitchFamily="34" charset="0"/>
              </a:rPr>
              <a:t> </a:t>
            </a:r>
            <a:r>
              <a:rPr lang="it-IT" sz="3200" b="1" dirty="0" err="1" smtClean="0">
                <a:solidFill>
                  <a:schemeClr val="bg1"/>
                </a:solidFill>
                <a:latin typeface="Arial" panose="020B0604020202020204" pitchFamily="34" charset="0"/>
              </a:rPr>
              <a:t>creativity</a:t>
            </a:r>
            <a:endParaRPr lang="it-IT" sz="3200" b="1" dirty="0">
              <a:solidFill>
                <a:schemeClr val="bg1"/>
              </a:solidFill>
              <a:latin typeface="Arial" panose="020B0604020202020204" pitchFamily="34" charset="0"/>
            </a:endParaRPr>
          </a:p>
        </p:txBody>
      </p:sp>
      <p:sp>
        <p:nvSpPr>
          <p:cNvPr id="4" name="Rettangolo 3"/>
          <p:cNvSpPr/>
          <p:nvPr/>
        </p:nvSpPr>
        <p:spPr>
          <a:xfrm>
            <a:off x="5333612" y="3285276"/>
            <a:ext cx="152477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it-IT" sz="2800" b="1" dirty="0" err="1">
                <a:solidFill>
                  <a:schemeClr val="bg1"/>
                </a:solidFill>
                <a:latin typeface="Arial" panose="020B0604020202020204" pitchFamily="34" charset="0"/>
              </a:rPr>
              <a:t>Mascot</a:t>
            </a:r>
            <a:r>
              <a:rPr lang="it-IT" sz="2800" b="1" dirty="0">
                <a:solidFill>
                  <a:schemeClr val="bg1"/>
                </a:solidFill>
                <a:latin typeface="Arial" panose="020B0604020202020204" pitchFamily="34" charset="0"/>
              </a:rPr>
              <a:t> </a:t>
            </a:r>
          </a:p>
        </p:txBody>
      </p:sp>
      <p:sp>
        <p:nvSpPr>
          <p:cNvPr id="5" name="Rettangolo 4"/>
          <p:cNvSpPr/>
          <p:nvPr/>
        </p:nvSpPr>
        <p:spPr>
          <a:xfrm>
            <a:off x="1814591" y="1613339"/>
            <a:ext cx="2347117"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it-IT" sz="3200" b="1" dirty="0" err="1" smtClean="0">
                <a:solidFill>
                  <a:schemeClr val="bg1"/>
                </a:solidFill>
                <a:latin typeface="Arial" panose="020B0604020202020204" pitchFamily="34" charset="0"/>
              </a:rPr>
              <a:t>Successful</a:t>
            </a:r>
            <a:endParaRPr lang="it-IT" sz="3200" b="1" dirty="0">
              <a:solidFill>
                <a:schemeClr val="bg1"/>
              </a:solidFill>
              <a:latin typeface="Arial" panose="020B0604020202020204" pitchFamily="34" charset="0"/>
            </a:endParaRPr>
          </a:p>
        </p:txBody>
      </p:sp>
      <p:sp>
        <p:nvSpPr>
          <p:cNvPr id="6" name="Rettangolo 5"/>
          <p:cNvSpPr/>
          <p:nvPr/>
        </p:nvSpPr>
        <p:spPr>
          <a:xfrm>
            <a:off x="4707638" y="1618626"/>
            <a:ext cx="2278189"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ctr"/>
            <a:r>
              <a:rPr lang="it-IT" sz="3200" b="1" dirty="0" err="1" smtClean="0">
                <a:solidFill>
                  <a:schemeClr val="bg1"/>
                </a:solidFill>
                <a:latin typeface="Arial" panose="020B0604020202020204" pitchFamily="34" charset="0"/>
              </a:rPr>
              <a:t>Interesting</a:t>
            </a:r>
            <a:endParaRPr lang="it-IT" sz="3200" b="1" dirty="0">
              <a:solidFill>
                <a:schemeClr val="bg1"/>
              </a:solidFill>
              <a:latin typeface="Arial" panose="020B0604020202020204" pitchFamily="34" charset="0"/>
            </a:endParaRPr>
          </a:p>
        </p:txBody>
      </p:sp>
      <p:sp>
        <p:nvSpPr>
          <p:cNvPr id="7" name="Rettangolo 6"/>
          <p:cNvSpPr/>
          <p:nvPr/>
        </p:nvSpPr>
        <p:spPr>
          <a:xfrm>
            <a:off x="9426260" y="2762056"/>
            <a:ext cx="1095172"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it-IT" sz="3200" b="1" dirty="0" smtClean="0">
                <a:solidFill>
                  <a:schemeClr val="bg1"/>
                </a:solidFill>
                <a:latin typeface="Arial" panose="020B0604020202020204" pitchFamily="34" charset="0"/>
              </a:rPr>
              <a:t>Cool</a:t>
            </a:r>
            <a:endParaRPr lang="it-IT" sz="3200" b="1" dirty="0">
              <a:solidFill>
                <a:schemeClr val="bg1"/>
              </a:solidFill>
              <a:latin typeface="Arial" panose="020B0604020202020204" pitchFamily="34" charset="0"/>
            </a:endParaRPr>
          </a:p>
        </p:txBody>
      </p:sp>
      <p:sp>
        <p:nvSpPr>
          <p:cNvPr id="8" name="Rettangolo 7"/>
          <p:cNvSpPr/>
          <p:nvPr/>
        </p:nvSpPr>
        <p:spPr>
          <a:xfrm>
            <a:off x="1605647" y="2849147"/>
            <a:ext cx="1164101"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it-IT" sz="3200" b="1" dirty="0" err="1" smtClean="0">
                <a:solidFill>
                  <a:schemeClr val="bg1"/>
                </a:solidFill>
                <a:latin typeface="Arial" panose="020B0604020202020204" pitchFamily="34" charset="0"/>
              </a:rPr>
              <a:t>Nice</a:t>
            </a:r>
            <a:r>
              <a:rPr lang="it-IT" sz="3200" b="1" dirty="0" smtClean="0">
                <a:solidFill>
                  <a:schemeClr val="bg1"/>
                </a:solidFill>
                <a:latin typeface="Arial" panose="020B0604020202020204" pitchFamily="34" charset="0"/>
              </a:rPr>
              <a:t> </a:t>
            </a:r>
            <a:endParaRPr lang="it-IT" sz="3200" b="1" dirty="0">
              <a:solidFill>
                <a:schemeClr val="bg1"/>
              </a:solidFill>
              <a:latin typeface="Arial" panose="020B0604020202020204" pitchFamily="34" charset="0"/>
            </a:endParaRPr>
          </a:p>
        </p:txBody>
      </p:sp>
      <p:sp>
        <p:nvSpPr>
          <p:cNvPr id="9" name="Rettangolo 8"/>
          <p:cNvSpPr/>
          <p:nvPr/>
        </p:nvSpPr>
        <p:spPr>
          <a:xfrm>
            <a:off x="3497050" y="4414146"/>
            <a:ext cx="1412567"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it-IT" sz="3200" b="1" dirty="0" err="1" smtClean="0">
                <a:solidFill>
                  <a:schemeClr val="bg1"/>
                </a:solidFill>
                <a:latin typeface="Arial" panose="020B0604020202020204" pitchFamily="34" charset="0"/>
              </a:rPr>
              <a:t>Funny</a:t>
            </a:r>
            <a:endParaRPr lang="it-IT" sz="3200" b="1" dirty="0">
              <a:solidFill>
                <a:schemeClr val="bg1"/>
              </a:solidFill>
              <a:latin typeface="Arial" panose="020B0604020202020204" pitchFamily="34" charset="0"/>
            </a:endParaRPr>
          </a:p>
        </p:txBody>
      </p:sp>
      <p:sp>
        <p:nvSpPr>
          <p:cNvPr id="10" name="Rettangolo 9"/>
          <p:cNvSpPr/>
          <p:nvPr/>
        </p:nvSpPr>
        <p:spPr>
          <a:xfrm>
            <a:off x="7624096" y="4414146"/>
            <a:ext cx="1595310"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it-IT" sz="3600" b="1" dirty="0" err="1" smtClean="0">
                <a:solidFill>
                  <a:schemeClr val="bg1"/>
                </a:solidFill>
                <a:latin typeface="Arial" panose="020B0604020202020204" pitchFamily="34" charset="0"/>
              </a:rPr>
              <a:t>Clever</a:t>
            </a:r>
            <a:endParaRPr lang="it-IT" sz="3600" b="1" dirty="0">
              <a:solidFill>
                <a:schemeClr val="bg1"/>
              </a:solidFill>
              <a:latin typeface="Arial" panose="020B0604020202020204" pitchFamily="34" charset="0"/>
            </a:endParaRPr>
          </a:p>
        </p:txBody>
      </p:sp>
      <p:sp>
        <p:nvSpPr>
          <p:cNvPr id="11" name="Rettangolo 10"/>
          <p:cNvSpPr/>
          <p:nvPr/>
        </p:nvSpPr>
        <p:spPr>
          <a:xfrm>
            <a:off x="7812162" y="1618626"/>
            <a:ext cx="1846980"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it-IT" sz="3200" b="1" dirty="0" err="1" smtClean="0">
                <a:solidFill>
                  <a:schemeClr val="bg1"/>
                </a:solidFill>
                <a:latin typeface="Arial" panose="020B0604020202020204" pitchFamily="34" charset="0"/>
              </a:rPr>
              <a:t>Cheerful</a:t>
            </a:r>
            <a:endParaRPr lang="it-IT" sz="3200" b="1" dirty="0">
              <a:solidFill>
                <a:schemeClr val="bg1"/>
              </a:solidFill>
              <a:latin typeface="Arial" panose="020B0604020202020204" pitchFamily="34" charset="0"/>
            </a:endParaRPr>
          </a:p>
        </p:txBody>
      </p:sp>
      <p:sp>
        <p:nvSpPr>
          <p:cNvPr id="12" name="Rettangolo 11"/>
          <p:cNvSpPr/>
          <p:nvPr/>
        </p:nvSpPr>
        <p:spPr>
          <a:xfrm>
            <a:off x="5561516" y="5121858"/>
            <a:ext cx="1802096" cy="58477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it-IT" sz="3200" b="1" dirty="0" smtClean="0">
                <a:solidFill>
                  <a:schemeClr val="bg1"/>
                </a:solidFill>
                <a:latin typeface="Arial" panose="020B0604020202020204" pitchFamily="34" charset="0"/>
              </a:rPr>
              <a:t>Creative</a:t>
            </a:r>
            <a:endParaRPr lang="it-IT" sz="3200" b="1" dirty="0">
              <a:solidFill>
                <a:schemeClr val="bg1"/>
              </a:solidFill>
              <a:latin typeface="Arial" panose="020B0604020202020204" pitchFamily="34" charset="0"/>
            </a:endParaRPr>
          </a:p>
        </p:txBody>
      </p:sp>
      <p:sp>
        <p:nvSpPr>
          <p:cNvPr id="13" name="Rettangolo 12"/>
          <p:cNvSpPr/>
          <p:nvPr/>
        </p:nvSpPr>
        <p:spPr>
          <a:xfrm>
            <a:off x="1124468" y="4108249"/>
            <a:ext cx="1710725"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it-IT" sz="3200" b="1" dirty="0" err="1" smtClean="0">
                <a:solidFill>
                  <a:schemeClr val="bg1"/>
                </a:solidFill>
                <a:latin typeface="Arial" panose="020B0604020202020204" pitchFamily="34" charset="0"/>
              </a:rPr>
              <a:t>Brilliant</a:t>
            </a:r>
            <a:endParaRPr lang="it-IT" sz="3200" b="1" dirty="0">
              <a:solidFill>
                <a:schemeClr val="bg1"/>
              </a:solidFill>
              <a:latin typeface="Arial" panose="020B0604020202020204" pitchFamily="34" charset="0"/>
            </a:endParaRPr>
          </a:p>
        </p:txBody>
      </p:sp>
      <p:sp>
        <p:nvSpPr>
          <p:cNvPr id="14" name="Rettangolo 13"/>
          <p:cNvSpPr/>
          <p:nvPr/>
        </p:nvSpPr>
        <p:spPr>
          <a:xfrm>
            <a:off x="9423279" y="3777366"/>
            <a:ext cx="1138068"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it-IT" sz="3200" b="1" dirty="0" err="1" smtClean="0">
                <a:solidFill>
                  <a:schemeClr val="bg1"/>
                </a:solidFill>
                <a:latin typeface="Arial" panose="020B0604020202020204" pitchFamily="34" charset="0"/>
              </a:rPr>
              <a:t>Wise</a:t>
            </a:r>
            <a:endParaRPr lang="it-IT" sz="3200" b="1" dirty="0">
              <a:solidFill>
                <a:schemeClr val="bg1"/>
              </a:solidFill>
              <a:latin typeface="Arial" panose="020B0604020202020204" pitchFamily="34" charset="0"/>
            </a:endParaRPr>
          </a:p>
        </p:txBody>
      </p:sp>
      <p:cxnSp>
        <p:nvCxnSpPr>
          <p:cNvPr id="16" name="Connettore 2 15"/>
          <p:cNvCxnSpPr>
            <a:endCxn id="8" idx="3"/>
          </p:cNvCxnSpPr>
          <p:nvPr/>
        </p:nvCxnSpPr>
        <p:spPr>
          <a:xfrm flipH="1" flipV="1">
            <a:off x="2769748" y="3141535"/>
            <a:ext cx="2563865" cy="42687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Connettore 2 23"/>
          <p:cNvCxnSpPr>
            <a:stCxn id="4" idx="0"/>
            <a:endCxn id="5" idx="2"/>
          </p:cNvCxnSpPr>
          <p:nvPr/>
        </p:nvCxnSpPr>
        <p:spPr>
          <a:xfrm flipH="1" flipV="1">
            <a:off x="2988150" y="2198114"/>
            <a:ext cx="3107850" cy="108716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7" name="Connettore 2 26"/>
          <p:cNvCxnSpPr>
            <a:stCxn id="4" idx="0"/>
            <a:endCxn id="6" idx="2"/>
          </p:cNvCxnSpPr>
          <p:nvPr/>
        </p:nvCxnSpPr>
        <p:spPr>
          <a:xfrm flipH="1" flipV="1">
            <a:off x="5846733" y="2203401"/>
            <a:ext cx="249267" cy="108187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Connettore 2 30"/>
          <p:cNvCxnSpPr>
            <a:stCxn id="4" idx="1"/>
            <a:endCxn id="13" idx="0"/>
          </p:cNvCxnSpPr>
          <p:nvPr/>
        </p:nvCxnSpPr>
        <p:spPr>
          <a:xfrm flipH="1">
            <a:off x="1979831" y="3546886"/>
            <a:ext cx="3353781" cy="56136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4" name="Connettore 2 33"/>
          <p:cNvCxnSpPr>
            <a:stCxn id="4" idx="2"/>
            <a:endCxn id="9" idx="0"/>
          </p:cNvCxnSpPr>
          <p:nvPr/>
        </p:nvCxnSpPr>
        <p:spPr>
          <a:xfrm flipH="1">
            <a:off x="4203334" y="3808496"/>
            <a:ext cx="1892666" cy="60565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7" name="Connettore 2 36"/>
          <p:cNvCxnSpPr>
            <a:stCxn id="4" idx="2"/>
            <a:endCxn id="12" idx="0"/>
          </p:cNvCxnSpPr>
          <p:nvPr/>
        </p:nvCxnSpPr>
        <p:spPr>
          <a:xfrm>
            <a:off x="6096000" y="3808496"/>
            <a:ext cx="366564" cy="131336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0" name="Connettore 2 39"/>
          <p:cNvCxnSpPr>
            <a:stCxn id="4" idx="2"/>
            <a:endCxn id="10" idx="0"/>
          </p:cNvCxnSpPr>
          <p:nvPr/>
        </p:nvCxnSpPr>
        <p:spPr>
          <a:xfrm>
            <a:off x="6096000" y="3808496"/>
            <a:ext cx="2325751" cy="60565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Connettore 2 42"/>
          <p:cNvCxnSpPr>
            <a:stCxn id="4" idx="3"/>
            <a:endCxn id="14" idx="1"/>
          </p:cNvCxnSpPr>
          <p:nvPr/>
        </p:nvCxnSpPr>
        <p:spPr>
          <a:xfrm>
            <a:off x="6858388" y="3546886"/>
            <a:ext cx="2564891" cy="52286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0" name="Connettore 2 49"/>
          <p:cNvCxnSpPr>
            <a:stCxn id="4" idx="3"/>
            <a:endCxn id="7" idx="1"/>
          </p:cNvCxnSpPr>
          <p:nvPr/>
        </p:nvCxnSpPr>
        <p:spPr>
          <a:xfrm flipV="1">
            <a:off x="6858388" y="3054444"/>
            <a:ext cx="2567872" cy="49244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3" name="Connettore 2 52"/>
          <p:cNvCxnSpPr>
            <a:stCxn id="4" idx="0"/>
            <a:endCxn id="11" idx="2"/>
          </p:cNvCxnSpPr>
          <p:nvPr/>
        </p:nvCxnSpPr>
        <p:spPr>
          <a:xfrm flipV="1">
            <a:off x="6096000" y="2203401"/>
            <a:ext cx="2639652" cy="108187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3519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104496" y="1542587"/>
            <a:ext cx="9569029" cy="2554545"/>
          </a:xfrm>
          <a:prstGeom prst="rect">
            <a:avLst/>
          </a:prstGeom>
        </p:spPr>
        <p:txBody>
          <a:bodyPr wrap="square">
            <a:spAutoFit/>
          </a:bodyPr>
          <a:lstStyle/>
          <a:p>
            <a:pPr algn="just"/>
            <a:r>
              <a:rPr lang="en-US" sz="3200" b="0" i="0" dirty="0" smtClean="0">
                <a:solidFill>
                  <a:srgbClr val="444444"/>
                </a:solidFill>
                <a:effectLst/>
                <a:latin typeface="Arial" panose="020B0604020202020204" pitchFamily="34" charset="0"/>
              </a:rPr>
              <a:t>A Logo is a design symbolizing an organization or a project. </a:t>
            </a:r>
          </a:p>
          <a:p>
            <a:pPr algn="just"/>
            <a:r>
              <a:rPr lang="en-US" sz="3200" dirty="0" smtClean="0">
                <a:solidFill>
                  <a:srgbClr val="444444"/>
                </a:solidFill>
                <a:latin typeface="Arial" panose="020B0604020202020204" pitchFamily="34" charset="0"/>
              </a:rPr>
              <a:t>By means of a Logo the </a:t>
            </a:r>
            <a:r>
              <a:rPr lang="en-US" sz="3200" b="0" i="0" dirty="0" smtClean="0">
                <a:solidFill>
                  <a:srgbClr val="444444"/>
                </a:solidFill>
                <a:effectLst/>
                <a:latin typeface="Arial" panose="020B0604020202020204" pitchFamily="34" charset="0"/>
              </a:rPr>
              <a:t>organization or the project can easily be recognized</a:t>
            </a:r>
          </a:p>
          <a:p>
            <a:pPr algn="just"/>
            <a:endParaRPr lang="en-US" sz="3200" dirty="0">
              <a:solidFill>
                <a:srgbClr val="444444"/>
              </a:solidFill>
              <a:latin typeface="Arial" panose="020B0604020202020204" pitchFamily="34" charset="0"/>
            </a:endParaRPr>
          </a:p>
        </p:txBody>
      </p:sp>
      <p:grpSp>
        <p:nvGrpSpPr>
          <p:cNvPr id="2" name="Gruppo 1"/>
          <p:cNvGrpSpPr/>
          <p:nvPr/>
        </p:nvGrpSpPr>
        <p:grpSpPr>
          <a:xfrm>
            <a:off x="0" y="95534"/>
            <a:ext cx="12192000" cy="846161"/>
            <a:chOff x="0" y="354841"/>
            <a:chExt cx="12192000" cy="846161"/>
          </a:xfrm>
        </p:grpSpPr>
        <p:sp>
          <p:nvSpPr>
            <p:cNvPr id="7" name="Rettangolo 6"/>
            <p:cNvSpPr/>
            <p:nvPr/>
          </p:nvSpPr>
          <p:spPr>
            <a:xfrm>
              <a:off x="0" y="354841"/>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0" y="452655"/>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WHAT IS A LOGO?</a:t>
              </a:r>
              <a:endParaRPr lang="it-IT" sz="3600" dirty="0"/>
            </a:p>
          </p:txBody>
        </p:sp>
      </p:grpSp>
      <p:pic>
        <p:nvPicPr>
          <p:cNvPr id="5124" name="Picture 4" descr="Risultati immagini pe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511" y="394724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isultati immagini p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636" y="3944635"/>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rotWithShape="1">
          <a:blip r:embed="rId4"/>
          <a:srcRect l="4489" t="23718" r="8358" b="14322"/>
          <a:stretch/>
        </p:blipFill>
        <p:spPr>
          <a:xfrm>
            <a:off x="3998793" y="4053385"/>
            <a:ext cx="1982694" cy="1881877"/>
          </a:xfrm>
          <a:prstGeom prst="rect">
            <a:avLst/>
          </a:prstGeom>
        </p:spPr>
      </p:pic>
      <p:pic>
        <p:nvPicPr>
          <p:cNvPr id="14" name="Immagine 13"/>
          <p:cNvPicPr>
            <a:picLocks noChangeAspect="1"/>
          </p:cNvPicPr>
          <p:nvPr/>
        </p:nvPicPr>
        <p:blipFill rotWithShape="1">
          <a:blip r:embed="rId5"/>
          <a:srcRect r="49454"/>
          <a:stretch/>
        </p:blipFill>
        <p:spPr>
          <a:xfrm>
            <a:off x="1242159" y="3944634"/>
            <a:ext cx="2445574" cy="1990627"/>
          </a:xfrm>
          <a:prstGeom prst="rect">
            <a:avLst/>
          </a:prstGeom>
        </p:spPr>
      </p:pic>
    </p:spTree>
    <p:extLst>
      <p:ext uri="{BB962C8B-B14F-4D97-AF65-F5344CB8AC3E}">
        <p14:creationId xmlns:p14="http://schemas.microsoft.com/office/powerpoint/2010/main" val="138892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2525" y="878342"/>
            <a:ext cx="11232108" cy="5632311"/>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The most important part is to get the concept for the logo. It is almost the same process as selecting the name. </a:t>
            </a:r>
          </a:p>
          <a:p>
            <a:endParaRPr lang="en-US" sz="2400" dirty="0">
              <a:solidFill>
                <a:srgbClr val="444444"/>
              </a:solidFill>
              <a:latin typeface="Arial" panose="020B0604020202020204" pitchFamily="34" charset="0"/>
            </a:endParaRPr>
          </a:p>
          <a:p>
            <a:pPr algn="ctr"/>
            <a:r>
              <a:rPr lang="en-US" sz="2400" b="1" i="0" dirty="0" smtClean="0">
                <a:solidFill>
                  <a:srgbClr val="444444"/>
                </a:solidFill>
                <a:effectLst/>
                <a:latin typeface="Arial" panose="020B0604020202020204" pitchFamily="34" charset="0"/>
              </a:rPr>
              <a:t>First you have to determine what your logo should say about your project:</a:t>
            </a:r>
          </a:p>
          <a:p>
            <a:pPr algn="ctr"/>
            <a:endParaRPr lang="en-US" sz="2400" b="1" i="0" dirty="0" smtClean="0">
              <a:solidFill>
                <a:srgbClr val="444444"/>
              </a:solidFill>
              <a:effectLst/>
              <a:latin typeface="Arial" panose="020B0604020202020204" pitchFamily="34" charset="0"/>
            </a:endParaRPr>
          </a:p>
          <a:p>
            <a:r>
              <a:rPr lang="en-US" sz="2400" b="0" i="0" dirty="0" smtClean="0">
                <a:solidFill>
                  <a:srgbClr val="444444"/>
                </a:solidFill>
                <a:effectLst/>
                <a:latin typeface="Arial" panose="020B0604020202020204" pitchFamily="34" charset="0"/>
              </a:rPr>
              <a:t>You may come up with an image related to the main project’s objectives: </a:t>
            </a:r>
          </a:p>
          <a:p>
            <a:pPr marL="342900" indent="-342900">
              <a:buFont typeface="Arial" panose="020B0604020202020204" pitchFamily="34" charset="0"/>
              <a:buChar char="•"/>
            </a:pPr>
            <a:r>
              <a:rPr lang="en-US" sz="2400" b="0" i="0" dirty="0" smtClean="0">
                <a:solidFill>
                  <a:srgbClr val="444444"/>
                </a:solidFill>
                <a:effectLst/>
                <a:latin typeface="Arial" panose="020B0604020202020204" pitchFamily="34" charset="0"/>
              </a:rPr>
              <a:t>coding, </a:t>
            </a:r>
          </a:p>
          <a:p>
            <a:pPr marL="342900" indent="-342900">
              <a:buFont typeface="Arial" panose="020B0604020202020204" pitchFamily="34" charset="0"/>
              <a:buChar char="•"/>
            </a:pPr>
            <a:r>
              <a:rPr lang="en-US" sz="2400" b="0" i="0" dirty="0" smtClean="0">
                <a:solidFill>
                  <a:srgbClr val="444444"/>
                </a:solidFill>
                <a:effectLst/>
                <a:latin typeface="Arial" panose="020B0604020202020204" pitchFamily="34" charset="0"/>
              </a:rPr>
              <a:t>Leonardo da Vinci </a:t>
            </a:r>
          </a:p>
          <a:p>
            <a:pPr marL="342900" indent="-342900">
              <a:buFont typeface="Arial" panose="020B0604020202020204" pitchFamily="34" charset="0"/>
              <a:buChar char="•"/>
            </a:pPr>
            <a:r>
              <a:rPr lang="en-US" sz="2400" b="0" i="0" dirty="0" smtClean="0">
                <a:solidFill>
                  <a:srgbClr val="444444"/>
                </a:solidFill>
                <a:effectLst/>
                <a:latin typeface="Arial" panose="020B0604020202020204" pitchFamily="34" charset="0"/>
              </a:rPr>
              <a:t>inventions</a:t>
            </a:r>
          </a:p>
          <a:p>
            <a:endParaRPr lang="en-US" sz="2400" b="0" i="0" dirty="0" smtClean="0">
              <a:solidFill>
                <a:srgbClr val="444444"/>
              </a:solidFill>
              <a:effectLst/>
              <a:latin typeface="Arial" panose="020B0604020202020204" pitchFamily="34" charset="0"/>
            </a:endParaRPr>
          </a:p>
          <a:p>
            <a:r>
              <a:rPr lang="en-US" sz="2400" b="0" i="0" dirty="0" smtClean="0">
                <a:solidFill>
                  <a:srgbClr val="444444"/>
                </a:solidFill>
                <a:effectLst/>
                <a:latin typeface="Arial" panose="020B0604020202020204" pitchFamily="34" charset="0"/>
              </a:rPr>
              <a:t>You could use just an abstract image representing the project idea like:</a:t>
            </a:r>
          </a:p>
          <a:p>
            <a:pPr marL="342900" indent="-342900">
              <a:buFont typeface="Arial" panose="020B0604020202020204" pitchFamily="34" charset="0"/>
              <a:buChar char="•"/>
            </a:pPr>
            <a:r>
              <a:rPr lang="en-US" sz="2400" b="0" i="0" dirty="0" smtClean="0">
                <a:solidFill>
                  <a:srgbClr val="444444"/>
                </a:solidFill>
                <a:effectLst/>
                <a:latin typeface="Arial" panose="020B0604020202020204" pitchFamily="34" charset="0"/>
              </a:rPr>
              <a:t>innovating, </a:t>
            </a:r>
          </a:p>
          <a:p>
            <a:pPr marL="342900" indent="-342900">
              <a:buFont typeface="Arial" panose="020B0604020202020204" pitchFamily="34" charset="0"/>
              <a:buChar char="•"/>
            </a:pPr>
            <a:r>
              <a:rPr lang="en-US" sz="2400" b="0" i="0" dirty="0" smtClean="0">
                <a:solidFill>
                  <a:srgbClr val="444444"/>
                </a:solidFill>
                <a:effectLst/>
                <a:latin typeface="Arial" panose="020B0604020202020204" pitchFamily="34" charset="0"/>
              </a:rPr>
              <a:t>collaborating within the frame of Erasmus plus, </a:t>
            </a:r>
          </a:p>
          <a:p>
            <a:pPr marL="342900" indent="-342900">
              <a:buFont typeface="Arial" panose="020B0604020202020204" pitchFamily="34" charset="0"/>
              <a:buChar char="•"/>
            </a:pPr>
            <a:r>
              <a:rPr lang="en-US" sz="2400" b="0" i="0" dirty="0" smtClean="0">
                <a:solidFill>
                  <a:srgbClr val="444444"/>
                </a:solidFill>
                <a:effectLst/>
                <a:latin typeface="Arial" panose="020B0604020202020204" pitchFamily="34" charset="0"/>
              </a:rPr>
              <a:t>acquiring STEAM skills.</a:t>
            </a:r>
          </a:p>
          <a:p>
            <a:endParaRPr lang="en-US" sz="2400" b="0" i="0" dirty="0" smtClean="0">
              <a:solidFill>
                <a:srgbClr val="444444"/>
              </a:solidFill>
              <a:effectLst/>
              <a:latin typeface="Arial" panose="020B0604020202020204" pitchFamily="34" charset="0"/>
            </a:endParaRPr>
          </a:p>
        </p:txBody>
      </p:sp>
      <p:sp>
        <p:nvSpPr>
          <p:cNvPr id="3" name="Rettangolo 2"/>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r>
              <a:rPr lang="it-IT" sz="3600" dirty="0" err="1" smtClean="0"/>
              <a:t>Selecting</a:t>
            </a:r>
            <a:r>
              <a:rPr lang="it-IT" sz="3600" dirty="0" smtClean="0"/>
              <a:t> the </a:t>
            </a:r>
            <a:r>
              <a:rPr lang="it-IT" sz="3600" dirty="0" err="1" smtClean="0"/>
              <a:t>concept</a:t>
            </a:r>
            <a:endParaRPr lang="it-IT" sz="3600" dirty="0" smtClean="0"/>
          </a:p>
        </p:txBody>
      </p:sp>
    </p:spTree>
    <p:extLst>
      <p:ext uri="{BB962C8B-B14F-4D97-AF65-F5344CB8AC3E}">
        <p14:creationId xmlns:p14="http://schemas.microsoft.com/office/powerpoint/2010/main" val="199325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6796" y="1199016"/>
            <a:ext cx="11534198" cy="1815882"/>
          </a:xfrm>
          <a:prstGeom prst="rect">
            <a:avLst/>
          </a:prstGeom>
        </p:spPr>
        <p:txBody>
          <a:bodyPr wrap="square">
            <a:spAutoFit/>
          </a:bodyPr>
          <a:lstStyle/>
          <a:p>
            <a:r>
              <a:rPr lang="en-US" sz="2800" b="0" i="0" dirty="0" smtClean="0">
                <a:solidFill>
                  <a:srgbClr val="444444"/>
                </a:solidFill>
                <a:effectLst/>
                <a:latin typeface="Arial" panose="020B0604020202020204" pitchFamily="34" charset="0"/>
              </a:rPr>
              <a:t>The Logo can be a simple visual mark to identify a company product or service. Techniques as contrasting colors, simplified and yet stylish formats are useful to identify and attract more attention and convey information.</a:t>
            </a:r>
            <a:endParaRPr lang="it-IT" sz="2800" dirty="0"/>
          </a:p>
        </p:txBody>
      </p:sp>
      <p:sp>
        <p:nvSpPr>
          <p:cNvPr id="3" name="Rettangolo 2"/>
          <p:cNvSpPr/>
          <p:nvPr/>
        </p:nvSpPr>
        <p:spPr>
          <a:xfrm>
            <a:off x="416795" y="4395755"/>
            <a:ext cx="11534199" cy="1815882"/>
          </a:xfrm>
          <a:prstGeom prst="rect">
            <a:avLst/>
          </a:prstGeom>
        </p:spPr>
        <p:txBody>
          <a:bodyPr wrap="square">
            <a:spAutoFit/>
          </a:bodyPr>
          <a:lstStyle/>
          <a:p>
            <a:r>
              <a:rPr lang="en-US" sz="2800" b="0" i="0" dirty="0" smtClean="0">
                <a:solidFill>
                  <a:srgbClr val="444444"/>
                </a:solidFill>
                <a:effectLst/>
                <a:latin typeface="Arial" panose="020B0604020202020204" pitchFamily="34" charset="0"/>
              </a:rPr>
              <a:t>“Simpler is better", especially today when everything is moving so fast you have less and less time to impress your stakeholders. So it has to be done in a very stylish manner so that it`s easier for the eye to catch and the brain to memorize your logo design.</a:t>
            </a:r>
            <a:endParaRPr lang="it-IT" sz="2800" dirty="0"/>
          </a:p>
        </p:txBody>
      </p:sp>
      <p:sp>
        <p:nvSpPr>
          <p:cNvPr id="6" name="Rettangolo 5"/>
          <p:cNvSpPr/>
          <p:nvPr/>
        </p:nvSpPr>
        <p:spPr>
          <a:xfrm>
            <a:off x="0" y="368489"/>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 y="450375"/>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WHAT ARE THE MAIN FEATURES OF A LOGO?</a:t>
            </a:r>
            <a:endParaRPr lang="it-IT" sz="3600" dirty="0"/>
          </a:p>
        </p:txBody>
      </p:sp>
      <p:pic>
        <p:nvPicPr>
          <p:cNvPr id="9" name="Immagine 8"/>
          <p:cNvPicPr>
            <a:picLocks noChangeAspect="1"/>
          </p:cNvPicPr>
          <p:nvPr/>
        </p:nvPicPr>
        <p:blipFill>
          <a:blip r:embed="rId2"/>
          <a:stretch>
            <a:fillRect/>
          </a:stretch>
        </p:blipFill>
        <p:spPr>
          <a:xfrm>
            <a:off x="4883101" y="2819421"/>
            <a:ext cx="1653866" cy="1653866"/>
          </a:xfrm>
          <a:prstGeom prst="rect">
            <a:avLst/>
          </a:prstGeom>
        </p:spPr>
      </p:pic>
      <p:pic>
        <p:nvPicPr>
          <p:cNvPr id="11" name="Immagine 10"/>
          <p:cNvPicPr>
            <a:picLocks noChangeAspect="1"/>
          </p:cNvPicPr>
          <p:nvPr/>
        </p:nvPicPr>
        <p:blipFill>
          <a:blip r:embed="rId3"/>
          <a:stretch>
            <a:fillRect/>
          </a:stretch>
        </p:blipFill>
        <p:spPr>
          <a:xfrm>
            <a:off x="1774098" y="2862878"/>
            <a:ext cx="1465641" cy="1566953"/>
          </a:xfrm>
          <a:prstGeom prst="rect">
            <a:avLst/>
          </a:prstGeom>
        </p:spPr>
      </p:pic>
      <p:pic>
        <p:nvPicPr>
          <p:cNvPr id="6152" name="Picture 8" descr="Risultati immagini per logo UNES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0329" y="2556938"/>
            <a:ext cx="2652709" cy="182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3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77829" y="1216001"/>
            <a:ext cx="4558248"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2800" b="1" dirty="0" smtClean="0">
                <a:solidFill>
                  <a:srgbClr val="FF0000"/>
                </a:solidFill>
                <a:latin typeface="Arial" panose="020B0604020202020204" pitchFamily="34" charset="0"/>
              </a:rPr>
              <a:t>Iconic Logo </a:t>
            </a:r>
          </a:p>
          <a:p>
            <a:r>
              <a:rPr lang="en-US" sz="2000" dirty="0" smtClean="0">
                <a:solidFill>
                  <a:srgbClr val="444444"/>
                </a:solidFill>
                <a:latin typeface="Arial" panose="020B0604020202020204" pitchFamily="34" charset="0"/>
              </a:rPr>
              <a:t>Some kind of graphical element related to the business field or just an abstract image, for example: Nike, WWF, Apple. </a:t>
            </a:r>
            <a:endParaRPr lang="it-IT" sz="2000" dirty="0"/>
          </a:p>
        </p:txBody>
      </p:sp>
      <p:sp>
        <p:nvSpPr>
          <p:cNvPr id="5" name="Rettangolo 4"/>
          <p:cNvSpPr/>
          <p:nvPr/>
        </p:nvSpPr>
        <p:spPr>
          <a:xfrm>
            <a:off x="6137505" y="1223914"/>
            <a:ext cx="5066471"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b="1" dirty="0">
                <a:solidFill>
                  <a:srgbClr val="FF0000"/>
                </a:solidFill>
                <a:latin typeface="Arial" panose="020B0604020202020204" pitchFamily="34" charset="0"/>
              </a:rPr>
              <a:t>Logotype</a:t>
            </a:r>
            <a:r>
              <a:rPr lang="en-US" sz="2000" dirty="0" smtClean="0">
                <a:solidFill>
                  <a:srgbClr val="FF0000"/>
                </a:solidFill>
                <a:latin typeface="Arial" panose="020B0604020202020204" pitchFamily="34" charset="0"/>
              </a:rPr>
              <a:t> </a:t>
            </a:r>
          </a:p>
          <a:p>
            <a:r>
              <a:rPr lang="en-US" sz="2000" dirty="0" smtClean="0">
                <a:solidFill>
                  <a:schemeClr val="bg1"/>
                </a:solidFill>
                <a:latin typeface="Arial" panose="020B0604020202020204" pitchFamily="34" charset="0"/>
              </a:rPr>
              <a:t> Logo based only on the company name. A unique font, or unique layout style can make a great logo, for example: Sony, Coca-Cola , Nintendo</a:t>
            </a:r>
            <a:r>
              <a:rPr lang="en-US" sz="2000" dirty="0" smtClean="0">
                <a:solidFill>
                  <a:srgbClr val="444444"/>
                </a:solidFill>
                <a:latin typeface="Arial" panose="020B0604020202020204" pitchFamily="34" charset="0"/>
              </a:rPr>
              <a:t>.</a:t>
            </a:r>
            <a:endParaRPr lang="it-IT" sz="2000" dirty="0"/>
          </a:p>
        </p:txBody>
      </p:sp>
      <p:pic>
        <p:nvPicPr>
          <p:cNvPr id="10" name="Immagine 9"/>
          <p:cNvPicPr>
            <a:picLocks noChangeAspect="1"/>
          </p:cNvPicPr>
          <p:nvPr/>
        </p:nvPicPr>
        <p:blipFill rotWithShape="1">
          <a:blip r:embed="rId2"/>
          <a:srcRect l="57320"/>
          <a:stretch/>
        </p:blipFill>
        <p:spPr>
          <a:xfrm>
            <a:off x="2175508" y="4735774"/>
            <a:ext cx="2000150" cy="1560296"/>
          </a:xfrm>
          <a:prstGeom prst="rect">
            <a:avLst/>
          </a:prstGeom>
        </p:spPr>
      </p:pic>
      <p:pic>
        <p:nvPicPr>
          <p:cNvPr id="12" name="Immagine 11"/>
          <p:cNvPicPr>
            <a:picLocks noChangeAspect="1"/>
          </p:cNvPicPr>
          <p:nvPr/>
        </p:nvPicPr>
        <p:blipFill>
          <a:blip r:embed="rId3"/>
          <a:stretch>
            <a:fillRect/>
          </a:stretch>
        </p:blipFill>
        <p:spPr>
          <a:xfrm>
            <a:off x="3289109" y="3132098"/>
            <a:ext cx="1533339" cy="1603676"/>
          </a:xfrm>
          <a:prstGeom prst="rect">
            <a:avLst/>
          </a:prstGeom>
        </p:spPr>
      </p:pic>
      <p:pic>
        <p:nvPicPr>
          <p:cNvPr id="1034" name="Picture 10" descr="Risultati immagini per iconi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57" y="3313061"/>
            <a:ext cx="2137955" cy="1422713"/>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p:cNvPicPr>
            <a:picLocks noChangeAspect="1"/>
          </p:cNvPicPr>
          <p:nvPr/>
        </p:nvPicPr>
        <p:blipFill>
          <a:blip r:embed="rId5"/>
          <a:stretch>
            <a:fillRect/>
          </a:stretch>
        </p:blipFill>
        <p:spPr>
          <a:xfrm>
            <a:off x="6528588" y="3231776"/>
            <a:ext cx="1404783" cy="1404783"/>
          </a:xfrm>
          <a:prstGeom prst="rect">
            <a:avLst/>
          </a:prstGeom>
        </p:spPr>
      </p:pic>
      <p:pic>
        <p:nvPicPr>
          <p:cNvPr id="16" name="Immagine 15"/>
          <p:cNvPicPr>
            <a:picLocks noChangeAspect="1"/>
          </p:cNvPicPr>
          <p:nvPr/>
        </p:nvPicPr>
        <p:blipFill rotWithShape="1">
          <a:blip r:embed="rId6"/>
          <a:srcRect l="48422" r="11499"/>
          <a:stretch/>
        </p:blipFill>
        <p:spPr>
          <a:xfrm>
            <a:off x="8506409" y="3145088"/>
            <a:ext cx="2131822" cy="1450638"/>
          </a:xfrm>
          <a:prstGeom prst="rect">
            <a:avLst/>
          </a:prstGeom>
        </p:spPr>
      </p:pic>
      <p:pic>
        <p:nvPicPr>
          <p:cNvPr id="18" name="Immagine 17"/>
          <p:cNvPicPr>
            <a:picLocks noChangeAspect="1"/>
          </p:cNvPicPr>
          <p:nvPr/>
        </p:nvPicPr>
        <p:blipFill rotWithShape="1">
          <a:blip r:embed="rId7"/>
          <a:srcRect t="33284" b="34238"/>
          <a:stretch/>
        </p:blipFill>
        <p:spPr>
          <a:xfrm>
            <a:off x="7230980" y="4890095"/>
            <a:ext cx="3263312" cy="1059846"/>
          </a:xfrm>
          <a:prstGeom prst="rect">
            <a:avLst/>
          </a:prstGeom>
        </p:spPr>
      </p:pic>
      <p:sp>
        <p:nvSpPr>
          <p:cNvPr id="20" name="Rettangolo 19"/>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THERE ARE TWO TYPES OF LOGOS</a:t>
            </a:r>
            <a:endParaRPr lang="it-IT" sz="3600" dirty="0"/>
          </a:p>
        </p:txBody>
      </p:sp>
    </p:spTree>
    <p:extLst>
      <p:ext uri="{BB962C8B-B14F-4D97-AF65-F5344CB8AC3E}">
        <p14:creationId xmlns:p14="http://schemas.microsoft.com/office/powerpoint/2010/main" val="93524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52814" y="1010741"/>
            <a:ext cx="11418627" cy="892552"/>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Iconic Logos can be very different. The classic variation is to make the symbol fit any of the basic geometrical </a:t>
            </a:r>
            <a:r>
              <a:rPr lang="en-US" sz="2800" b="0" i="0" dirty="0" smtClean="0">
                <a:solidFill>
                  <a:srgbClr val="444444"/>
                </a:solidFill>
                <a:effectLst/>
                <a:latin typeface="Arial" panose="020B0604020202020204" pitchFamily="34" charset="0"/>
              </a:rPr>
              <a:t>shapes</a:t>
            </a:r>
            <a:r>
              <a:rPr lang="en-US" sz="2400" b="0" i="0" dirty="0" smtClean="0">
                <a:solidFill>
                  <a:srgbClr val="444444"/>
                </a:solidFill>
                <a:effectLst/>
                <a:latin typeface="Arial" panose="020B0604020202020204" pitchFamily="34" charset="0"/>
              </a:rPr>
              <a:t>. For example:</a:t>
            </a:r>
            <a:endParaRPr lang="it-IT" sz="2400" dirty="0"/>
          </a:p>
        </p:txBody>
      </p:sp>
      <p:sp>
        <p:nvSpPr>
          <p:cNvPr id="4" name="Rettangolo 3"/>
          <p:cNvSpPr/>
          <p:nvPr/>
        </p:nvSpPr>
        <p:spPr>
          <a:xfrm>
            <a:off x="652814" y="1791352"/>
            <a:ext cx="11159321" cy="830997"/>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The best shapes to use are symmetrical geometrical shapes They can be placed almost anywhere and still maintain the balance; they are very easy to handle.</a:t>
            </a:r>
            <a:endParaRPr lang="it-IT" sz="2400" dirty="0"/>
          </a:p>
        </p:txBody>
      </p:sp>
      <p:pic>
        <p:nvPicPr>
          <p:cNvPr id="2052" name="Picture 4" descr="Balanced Symmetrical Logo Sh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25" y="4484720"/>
            <a:ext cx="6747416" cy="1415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lanced Symmetrical Logo Shap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925" y="2957473"/>
            <a:ext cx="6747416" cy="1192123"/>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ICONIC LOGO</a:t>
            </a:r>
            <a:endParaRPr lang="it-IT" sz="3600" dirty="0"/>
          </a:p>
        </p:txBody>
      </p:sp>
    </p:spTree>
    <p:extLst>
      <p:ext uri="{BB962C8B-B14F-4D97-AF65-F5344CB8AC3E}">
        <p14:creationId xmlns:p14="http://schemas.microsoft.com/office/powerpoint/2010/main" val="132928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8320" y="1359519"/>
            <a:ext cx="11268504" cy="1200329"/>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 there is no obligation in what kind of shape to use, you can use any free form shape you want, but you have to be very careful with the placement, so the logo doesn't look like it is falling apart or going to fall.</a:t>
            </a:r>
            <a:endParaRPr lang="it-IT" sz="2400" dirty="0"/>
          </a:p>
        </p:txBody>
      </p:sp>
      <p:pic>
        <p:nvPicPr>
          <p:cNvPr id="3" name="Picture 8" descr="NYIRN Logo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381" y="2714320"/>
            <a:ext cx="7338381" cy="174849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BUT…</a:t>
            </a:r>
            <a:endParaRPr lang="it-IT" sz="3600" dirty="0"/>
          </a:p>
        </p:txBody>
      </p:sp>
      <p:sp>
        <p:nvSpPr>
          <p:cNvPr id="6" name="Rettangolo 5"/>
          <p:cNvSpPr/>
          <p:nvPr/>
        </p:nvSpPr>
        <p:spPr>
          <a:xfrm>
            <a:off x="464288" y="5134357"/>
            <a:ext cx="11263424" cy="830997"/>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The perfect logo design will look great on a sign board as well as on a business card or on a pen for example.</a:t>
            </a:r>
            <a:endParaRPr lang="it-IT" sz="2400" dirty="0"/>
          </a:p>
        </p:txBody>
      </p:sp>
    </p:spTree>
    <p:extLst>
      <p:ext uri="{BB962C8B-B14F-4D97-AF65-F5344CB8AC3E}">
        <p14:creationId xmlns:p14="http://schemas.microsoft.com/office/powerpoint/2010/main" val="154752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9449" y="1256249"/>
            <a:ext cx="11227558" cy="1200329"/>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People can easily memorize a simple logo design that have some kind of symbolic meaning. It could be a great idea to use a sort of mascot like the '</a:t>
            </a:r>
            <a:r>
              <a:rPr lang="en-US" sz="2400" b="0" i="0" dirty="0" err="1" smtClean="0">
                <a:solidFill>
                  <a:srgbClr val="444444"/>
                </a:solidFill>
                <a:effectLst/>
                <a:latin typeface="Arial" panose="020B0604020202020204" pitchFamily="34" charset="0"/>
              </a:rPr>
              <a:t>TireMen</a:t>
            </a:r>
            <a:r>
              <a:rPr lang="en-US" sz="2400" b="0" i="0" dirty="0" smtClean="0">
                <a:solidFill>
                  <a:srgbClr val="444444"/>
                </a:solidFill>
                <a:effectLst/>
                <a:latin typeface="Arial" panose="020B0604020202020204" pitchFamily="34" charset="0"/>
              </a:rPr>
              <a:t>' of Michelin, Mikey </a:t>
            </a:r>
            <a:r>
              <a:rPr lang="en-US" sz="2400" dirty="0" smtClean="0">
                <a:solidFill>
                  <a:srgbClr val="444444"/>
                </a:solidFill>
                <a:latin typeface="Arial" panose="020B0604020202020204" pitchFamily="34" charset="0"/>
              </a:rPr>
              <a:t>Mouse for </a:t>
            </a:r>
            <a:r>
              <a:rPr lang="en-US" sz="2400" b="0" i="0" dirty="0" smtClean="0">
                <a:solidFill>
                  <a:srgbClr val="444444"/>
                </a:solidFill>
                <a:effectLst/>
                <a:latin typeface="Arial" panose="020B0604020202020204" pitchFamily="34" charset="0"/>
              </a:rPr>
              <a:t>Disney Channel or the rabbit for Duplo.</a:t>
            </a:r>
          </a:p>
        </p:txBody>
      </p:sp>
      <p:pic>
        <p:nvPicPr>
          <p:cNvPr id="4" name="Immagine 3"/>
          <p:cNvPicPr>
            <a:picLocks noChangeAspect="1"/>
          </p:cNvPicPr>
          <p:nvPr/>
        </p:nvPicPr>
        <p:blipFill>
          <a:blip r:embed="rId2"/>
          <a:stretch>
            <a:fillRect/>
          </a:stretch>
        </p:blipFill>
        <p:spPr>
          <a:xfrm>
            <a:off x="1312246" y="2944290"/>
            <a:ext cx="2143125" cy="2143125"/>
          </a:xfrm>
          <a:prstGeom prst="rect">
            <a:avLst/>
          </a:prstGeom>
        </p:spPr>
      </p:pic>
      <p:pic>
        <p:nvPicPr>
          <p:cNvPr id="3076" name="Picture 4" descr="Risultati immagini per disne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45" y="282572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sultati immagini per to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086" y="2944290"/>
            <a:ext cx="2247900" cy="2247901"/>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LOGOS CAN SHOW A MASCOT</a:t>
            </a:r>
            <a:endParaRPr lang="it-IT" sz="3600" dirty="0"/>
          </a:p>
        </p:txBody>
      </p:sp>
      <p:sp>
        <p:nvSpPr>
          <p:cNvPr id="5" name="Rettangolo 4"/>
          <p:cNvSpPr/>
          <p:nvPr/>
        </p:nvSpPr>
        <p:spPr>
          <a:xfrm>
            <a:off x="741528" y="5179748"/>
            <a:ext cx="10437457" cy="830997"/>
          </a:xfrm>
          <a:prstGeom prst="rect">
            <a:avLst/>
          </a:prstGeom>
        </p:spPr>
        <p:txBody>
          <a:bodyPr wrap="square">
            <a:spAutoFit/>
          </a:bodyPr>
          <a:lstStyle/>
          <a:p>
            <a:r>
              <a:rPr lang="en-US" sz="2400" b="0" i="0" dirty="0" smtClean="0">
                <a:solidFill>
                  <a:srgbClr val="444444"/>
                </a:solidFill>
                <a:effectLst/>
                <a:latin typeface="Arial" panose="020B0604020202020204" pitchFamily="34" charset="0"/>
              </a:rPr>
              <a:t>The challenge with the mascot is that for it to be a good logo, and easily reproducible it should be very stylized and simplified as much as possible.</a:t>
            </a:r>
            <a:endParaRPr lang="it-IT" sz="2400" dirty="0"/>
          </a:p>
        </p:txBody>
      </p:sp>
      <p:pic>
        <p:nvPicPr>
          <p:cNvPr id="11" name="Immagine 10"/>
          <p:cNvPicPr>
            <a:picLocks noChangeAspect="1"/>
          </p:cNvPicPr>
          <p:nvPr/>
        </p:nvPicPr>
        <p:blipFill>
          <a:blip r:embed="rId5"/>
          <a:stretch>
            <a:fillRect/>
          </a:stretch>
        </p:blipFill>
        <p:spPr>
          <a:xfrm>
            <a:off x="6223219" y="2825723"/>
            <a:ext cx="2143125" cy="2143125"/>
          </a:xfrm>
          <a:prstGeom prst="rect">
            <a:avLst/>
          </a:prstGeom>
        </p:spPr>
      </p:pic>
    </p:spTree>
    <p:extLst>
      <p:ext uri="{BB962C8B-B14F-4D97-AF65-F5344CB8AC3E}">
        <p14:creationId xmlns:p14="http://schemas.microsoft.com/office/powerpoint/2010/main" val="326785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0943"/>
            <a:ext cx="1219200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136477"/>
            <a:ext cx="1219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600" dirty="0" smtClean="0"/>
              <a:t>LOGOTYPE</a:t>
            </a:r>
            <a:endParaRPr lang="it-IT" sz="3600" dirty="0"/>
          </a:p>
        </p:txBody>
      </p:sp>
      <p:sp>
        <p:nvSpPr>
          <p:cNvPr id="4" name="Rettangolo 3"/>
          <p:cNvSpPr/>
          <p:nvPr/>
        </p:nvSpPr>
        <p:spPr>
          <a:xfrm>
            <a:off x="441276" y="1270969"/>
            <a:ext cx="11323093" cy="1200329"/>
          </a:xfrm>
          <a:prstGeom prst="rect">
            <a:avLst/>
          </a:prstGeom>
        </p:spPr>
        <p:txBody>
          <a:bodyPr wrap="square">
            <a:spAutoFit/>
          </a:bodyPr>
          <a:lstStyle/>
          <a:p>
            <a:r>
              <a:rPr lang="en-US" sz="2400" b="0" i="0" dirty="0" smtClean="0">
                <a:solidFill>
                  <a:srgbClr val="555555"/>
                </a:solidFill>
                <a:effectLst/>
                <a:latin typeface="Roboto1"/>
              </a:rPr>
              <a:t>A logotype includes only letters written in a custom-made or standard font. When looking at a logotype, you won’t find any graphic elements, symbols, marks, photos, etc. </a:t>
            </a:r>
          </a:p>
        </p:txBody>
      </p:sp>
      <p:pic>
        <p:nvPicPr>
          <p:cNvPr id="8196" name="Picture 4" descr="https://www.logaster.com/blog/wp-content/uploads/2018/05/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58" y="2855163"/>
            <a:ext cx="7192226" cy="184645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3"/>
          <a:stretch>
            <a:fillRect/>
          </a:stretch>
        </p:blipFill>
        <p:spPr>
          <a:xfrm>
            <a:off x="8283268" y="2855163"/>
            <a:ext cx="2886075" cy="1581150"/>
          </a:xfrm>
          <a:prstGeom prst="rect">
            <a:avLst/>
          </a:prstGeom>
        </p:spPr>
      </p:pic>
    </p:spTree>
    <p:extLst>
      <p:ext uri="{BB962C8B-B14F-4D97-AF65-F5344CB8AC3E}">
        <p14:creationId xmlns:p14="http://schemas.microsoft.com/office/powerpoint/2010/main" val="2526724495"/>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273</TotalTime>
  <Words>921</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Calibri Light</vt:lpstr>
      <vt:lpstr>Roboto1</vt:lpstr>
      <vt:lpstr>Times New Roman</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 Windows</cp:lastModifiedBy>
  <cp:revision>26</cp:revision>
  <dcterms:created xsi:type="dcterms:W3CDTF">2018-09-22T13:34:05Z</dcterms:created>
  <dcterms:modified xsi:type="dcterms:W3CDTF">2018-09-25T17:36:59Z</dcterms:modified>
</cp:coreProperties>
</file>