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hule\Desktop\Mappe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hule\Desktop\Mappe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hule\Desktop\Auswertunge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hule\Desktop\Auswertunge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hule\Desktop\Auswertunge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hule\Desktop\Auswertunge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hule\Desktop\Auswertungen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hule\Desktop\Auswertung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plotArea>
      <c:layout>
        <c:manualLayout>
          <c:layoutTarget val="inner"/>
          <c:xMode val="edge"/>
          <c:yMode val="edge"/>
          <c:x val="0.12090125978601445"/>
          <c:y val="0.10103022246186172"/>
          <c:w val="0.77823651848345321"/>
          <c:h val="0.7678126287933017"/>
        </c:manualLayout>
      </c:layout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male  </c:v>
                </c:pt>
              </c:strCache>
            </c:strRef>
          </c:tx>
          <c:cat>
            <c:strRef>
              <c:f>Tabelle1!$A$2:$A$8</c:f>
              <c:strCache>
                <c:ptCount val="7"/>
                <c:pt idx="0">
                  <c:v>Hobatex gmbh</c:v>
                </c:pt>
                <c:pt idx="1">
                  <c:v>Spier</c:v>
                </c:pt>
                <c:pt idx="2">
                  <c:v>Autohaus Talke</c:v>
                </c:pt>
                <c:pt idx="3">
                  <c:v>Gronemeyer</c:v>
                </c:pt>
                <c:pt idx="4">
                  <c:v>Alfi</c:v>
                </c:pt>
                <c:pt idx="5">
                  <c:v>Kronospan</c:v>
                </c:pt>
                <c:pt idx="6">
                  <c:v>Motz</c:v>
                </c:pt>
              </c:strCache>
            </c:str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30</c:v>
                </c:pt>
                <c:pt idx="1">
                  <c:v>37</c:v>
                </c:pt>
                <c:pt idx="2">
                  <c:v>4</c:v>
                </c:pt>
                <c:pt idx="3">
                  <c:v>24</c:v>
                </c:pt>
                <c:pt idx="4">
                  <c:v>22</c:v>
                </c:pt>
                <c:pt idx="5">
                  <c:v>43</c:v>
                </c:pt>
                <c:pt idx="6">
                  <c:v>14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female</c:v>
                </c:pt>
              </c:strCache>
            </c:strRef>
          </c:tx>
          <c:cat>
            <c:strRef>
              <c:f>Tabelle1!$A$2:$A$8</c:f>
              <c:strCache>
                <c:ptCount val="7"/>
                <c:pt idx="0">
                  <c:v>Hobatex gmbh</c:v>
                </c:pt>
                <c:pt idx="1">
                  <c:v>Spier</c:v>
                </c:pt>
                <c:pt idx="2">
                  <c:v>Autohaus Talke</c:v>
                </c:pt>
                <c:pt idx="3">
                  <c:v>Gronemeyer</c:v>
                </c:pt>
                <c:pt idx="4">
                  <c:v>Alfi</c:v>
                </c:pt>
                <c:pt idx="5">
                  <c:v>Kronospan</c:v>
                </c:pt>
                <c:pt idx="6">
                  <c:v>Motz</c:v>
                </c:pt>
              </c:strCache>
            </c:strRef>
          </c:cat>
          <c:val>
            <c:numRef>
              <c:f>Tabelle1!$C$2:$C$8</c:f>
              <c:numCache>
                <c:formatCode>General</c:formatCode>
                <c:ptCount val="7"/>
                <c:pt idx="0">
                  <c:v>14</c:v>
                </c:pt>
                <c:pt idx="1">
                  <c:v>1</c:v>
                </c:pt>
                <c:pt idx="2">
                  <c:v>4</c:v>
                </c:pt>
                <c:pt idx="3">
                  <c:v>10</c:v>
                </c:pt>
                <c:pt idx="4">
                  <c:v>21</c:v>
                </c:pt>
                <c:pt idx="5">
                  <c:v>22</c:v>
                </c:pt>
                <c:pt idx="6">
                  <c:v>8</c:v>
                </c:pt>
              </c:numCache>
            </c:numRef>
          </c:val>
        </c:ser>
        <c:axId val="92836224"/>
        <c:axId val="92837760"/>
      </c:barChart>
      <c:catAx>
        <c:axId val="92836224"/>
        <c:scaling>
          <c:orientation val="minMax"/>
        </c:scaling>
        <c:axPos val="b"/>
        <c:tickLblPos val="nextTo"/>
        <c:crossAx val="92837760"/>
        <c:crosses val="autoZero"/>
        <c:auto val="1"/>
        <c:lblAlgn val="ctr"/>
        <c:lblOffset val="100"/>
      </c:catAx>
      <c:valAx>
        <c:axId val="92837760"/>
        <c:scaling>
          <c:orientation val="minMax"/>
        </c:scaling>
        <c:axPos val="l"/>
        <c:majorGridlines/>
        <c:numFmt formatCode="General" sourceLinked="1"/>
        <c:tickLblPos val="nextTo"/>
        <c:crossAx val="9283622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8"/>
  <c:chart>
    <c:title>
      <c:layout/>
    </c:title>
    <c:view3D>
      <c:rAngAx val="1"/>
    </c:view3D>
    <c:plotArea>
      <c:layout>
        <c:manualLayout>
          <c:layoutTarget val="inner"/>
          <c:xMode val="edge"/>
          <c:yMode val="edge"/>
          <c:x val="0.25117331036745416"/>
          <c:y val="5.0314465408805034E-2"/>
          <c:w val="0.71523389654418246"/>
          <c:h val="0.87768812774903993"/>
        </c:manualLayout>
      </c:layout>
      <c:bar3DChart>
        <c:barDir val="bar"/>
        <c:grouping val="clustered"/>
        <c:ser>
          <c:idx val="0"/>
          <c:order val="0"/>
          <c:tx>
            <c:v>Skills of companies</c:v>
          </c:tx>
          <c:cat>
            <c:strRef>
              <c:f>Tabelle1!$A$31:$A$37</c:f>
              <c:strCache>
                <c:ptCount val="7"/>
                <c:pt idx="0">
                  <c:v>ability to work under pressure</c:v>
                </c:pt>
                <c:pt idx="1">
                  <c:v>optimism</c:v>
                </c:pt>
                <c:pt idx="2">
                  <c:v>commitment and engagment</c:v>
                </c:pt>
                <c:pt idx="3">
                  <c:v>self esteen</c:v>
                </c:pt>
                <c:pt idx="4">
                  <c:v>task risks</c:v>
                </c:pt>
                <c:pt idx="5">
                  <c:v>motivation</c:v>
                </c:pt>
                <c:pt idx="6">
                  <c:v>creativity</c:v>
                </c:pt>
              </c:strCache>
            </c:strRef>
          </c:cat>
          <c:val>
            <c:numRef>
              <c:f>Tabelle1!$B$31:$B$37</c:f>
              <c:numCache>
                <c:formatCode>General</c:formatCode>
                <c:ptCount val="7"/>
                <c:pt idx="0">
                  <c:v>4</c:v>
                </c:pt>
                <c:pt idx="1">
                  <c:v>2</c:v>
                </c:pt>
                <c:pt idx="2">
                  <c:v>5</c:v>
                </c:pt>
                <c:pt idx="3">
                  <c:v>1</c:v>
                </c:pt>
                <c:pt idx="4">
                  <c:v>0</c:v>
                </c:pt>
                <c:pt idx="5">
                  <c:v>6</c:v>
                </c:pt>
                <c:pt idx="6">
                  <c:v>4</c:v>
                </c:pt>
              </c:numCache>
            </c:numRef>
          </c:val>
        </c:ser>
        <c:shape val="box"/>
        <c:axId val="67983616"/>
        <c:axId val="67991808"/>
        <c:axId val="0"/>
      </c:bar3DChart>
      <c:catAx>
        <c:axId val="67983616"/>
        <c:scaling>
          <c:orientation val="minMax"/>
        </c:scaling>
        <c:axPos val="l"/>
        <c:tickLblPos val="nextTo"/>
        <c:crossAx val="67991808"/>
        <c:crosses val="autoZero"/>
        <c:auto val="1"/>
        <c:lblAlgn val="ctr"/>
        <c:lblOffset val="100"/>
      </c:catAx>
      <c:valAx>
        <c:axId val="67991808"/>
        <c:scaling>
          <c:orientation val="minMax"/>
        </c:scaling>
        <c:axPos val="b"/>
        <c:majorGridlines/>
        <c:numFmt formatCode="General" sourceLinked="1"/>
        <c:tickLblPos val="nextTo"/>
        <c:crossAx val="67983616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18"/>
  <c:chart>
    <c:title>
      <c:layout/>
    </c:title>
    <c:plotArea>
      <c:layout/>
      <c:pieChart>
        <c:varyColors val="1"/>
        <c:ser>
          <c:idx val="0"/>
          <c:order val="0"/>
          <c:tx>
            <c:v>Languages</c:v>
          </c:tx>
          <c:explosion val="25"/>
          <c:dLbls>
            <c:showVal val="1"/>
            <c:showLeaderLines val="1"/>
          </c:dLbls>
          <c:cat>
            <c:strRef>
              <c:f>Tabelle1!$A$2:$A$6</c:f>
              <c:strCache>
                <c:ptCount val="5"/>
                <c:pt idx="0">
                  <c:v>english</c:v>
                </c:pt>
                <c:pt idx="1">
                  <c:v>french</c:v>
                </c:pt>
                <c:pt idx="2">
                  <c:v>spanish</c:v>
                </c:pt>
                <c:pt idx="3">
                  <c:v>latin</c:v>
                </c:pt>
                <c:pt idx="4">
                  <c:v>swedish</c:v>
                </c:pt>
              </c:strCache>
            </c:strRef>
          </c:cat>
          <c:val>
            <c:numRef>
              <c:f>Tabelle1!$C$2:$C$6</c:f>
              <c:numCache>
                <c:formatCode>0.00%</c:formatCode>
                <c:ptCount val="5"/>
                <c:pt idx="0">
                  <c:v>0.66666666666666663</c:v>
                </c:pt>
                <c:pt idx="1">
                  <c:v>0.1111111111111111</c:v>
                </c:pt>
                <c:pt idx="2">
                  <c:v>0.1388888888888889</c:v>
                </c:pt>
                <c:pt idx="3">
                  <c:v>5.5555555555555552E-2</c:v>
                </c:pt>
                <c:pt idx="4">
                  <c:v>2.7777777777777776E-2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6"/>
  <c:chart>
    <c:title>
      <c:layout/>
    </c:title>
    <c:plotArea>
      <c:layout/>
      <c:doughnutChart>
        <c:varyColors val="1"/>
        <c:ser>
          <c:idx val="0"/>
          <c:order val="0"/>
          <c:tx>
            <c:v>Work Experience</c:v>
          </c:tx>
          <c:dLbls>
            <c:showVal val="1"/>
            <c:showLeaderLines val="1"/>
          </c:dLbls>
          <c:cat>
            <c:strRef>
              <c:f>Tabelle1!$A$39:$A$42</c:f>
              <c:strCache>
                <c:ptCount val="4"/>
                <c:pt idx="0">
                  <c:v>none</c:v>
                </c:pt>
                <c:pt idx="1">
                  <c:v> assistenst (sales department)</c:v>
                </c:pt>
                <c:pt idx="2">
                  <c:v>bank clerk</c:v>
                </c:pt>
                <c:pt idx="3">
                  <c:v>officer in an industrial company</c:v>
                </c:pt>
              </c:strCache>
            </c:strRef>
          </c:cat>
          <c:val>
            <c:numRef>
              <c:f>Tabelle1!$C$39:$C$42</c:f>
              <c:numCache>
                <c:formatCode>0.00%</c:formatCode>
                <c:ptCount val="4"/>
                <c:pt idx="0">
                  <c:v>0.83333333333333337</c:v>
                </c:pt>
                <c:pt idx="1">
                  <c:v>3.3333333333333333E-2</c:v>
                </c:pt>
                <c:pt idx="2">
                  <c:v>6.6666666666666666E-2</c:v>
                </c:pt>
                <c:pt idx="3">
                  <c:v>6.6666666666666666E-2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8"/>
  <c:chart>
    <c:title>
      <c:tx>
        <c:rich>
          <a:bodyPr/>
          <a:lstStyle/>
          <a:p>
            <a:pPr>
              <a:defRPr/>
            </a:pPr>
            <a:r>
              <a:rPr lang="en-US"/>
              <a:t>Title of employees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v>Title</c:v>
          </c:tx>
          <c:cat>
            <c:strRef>
              <c:f>Tabelle1!$A$63:$A$67</c:f>
              <c:strCache>
                <c:ptCount val="5"/>
                <c:pt idx="0">
                  <c:v>Senior assistant master</c:v>
                </c:pt>
                <c:pt idx="1">
                  <c:v>Master at a secondary school</c:v>
                </c:pt>
                <c:pt idx="2">
                  <c:v>Director of studies </c:v>
                </c:pt>
                <c:pt idx="3">
                  <c:v>Students</c:v>
                </c:pt>
                <c:pt idx="4">
                  <c:v>Trainee teacher</c:v>
                </c:pt>
              </c:strCache>
            </c:strRef>
          </c:cat>
          <c:val>
            <c:numRef>
              <c:f>Tabelle1!$B$63:$B$67</c:f>
              <c:numCache>
                <c:formatCode>General</c:formatCode>
                <c:ptCount val="5"/>
                <c:pt idx="0">
                  <c:v>10</c:v>
                </c:pt>
                <c:pt idx="1">
                  <c:v>13</c:v>
                </c:pt>
                <c:pt idx="2">
                  <c:v>1</c:v>
                </c:pt>
                <c:pt idx="3">
                  <c:v>1</c:v>
                </c:pt>
                <c:pt idx="4">
                  <c:v>5</c:v>
                </c:pt>
              </c:numCache>
            </c:numRef>
          </c:val>
        </c:ser>
        <c:axId val="74594560"/>
        <c:axId val="74617600"/>
      </c:barChart>
      <c:catAx>
        <c:axId val="74594560"/>
        <c:scaling>
          <c:orientation val="minMax"/>
        </c:scaling>
        <c:axPos val="l"/>
        <c:tickLblPos val="nextTo"/>
        <c:crossAx val="74617600"/>
        <c:crosses val="autoZero"/>
        <c:auto val="1"/>
        <c:lblAlgn val="ctr"/>
        <c:lblOffset val="100"/>
      </c:catAx>
      <c:valAx>
        <c:axId val="74617600"/>
        <c:scaling>
          <c:orientation val="minMax"/>
        </c:scaling>
        <c:axPos val="b"/>
        <c:majorGridlines/>
        <c:numFmt formatCode="General" sourceLinked="1"/>
        <c:tickLblPos val="nextTo"/>
        <c:crossAx val="74594560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30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IT-knowledge-programms</c:v>
          </c:tx>
          <c:cat>
            <c:strRef>
              <c:f>Tabelle1!$A$81:$A$89</c:f>
              <c:strCache>
                <c:ptCount val="9"/>
                <c:pt idx="0">
                  <c:v>Computer</c:v>
                </c:pt>
                <c:pt idx="1">
                  <c:v>beamer</c:v>
                </c:pt>
                <c:pt idx="2">
                  <c:v>Interactive Board</c:v>
                </c:pt>
                <c:pt idx="3">
                  <c:v>Office</c:v>
                </c:pt>
                <c:pt idx="4">
                  <c:v>Windows</c:v>
                </c:pt>
                <c:pt idx="5">
                  <c:v>Linux</c:v>
                </c:pt>
                <c:pt idx="6">
                  <c:v>Photoshop</c:v>
                </c:pt>
                <c:pt idx="7">
                  <c:v>Indesign illustrator</c:v>
                </c:pt>
                <c:pt idx="8">
                  <c:v>No</c:v>
                </c:pt>
              </c:strCache>
            </c:strRef>
          </c:cat>
          <c:val>
            <c:numRef>
              <c:f>Tabelle1!$B$81:$B$89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13</c:v>
                </c:pt>
                <c:pt idx="4">
                  <c:v>6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5</c:v>
                </c:pt>
              </c:numCache>
            </c:numRef>
          </c:val>
        </c:ser>
        <c:shape val="cylinder"/>
        <c:axId val="82651392"/>
        <c:axId val="82998784"/>
        <c:axId val="0"/>
      </c:bar3DChart>
      <c:catAx>
        <c:axId val="82651392"/>
        <c:scaling>
          <c:orientation val="minMax"/>
        </c:scaling>
        <c:axPos val="b"/>
        <c:tickLblPos val="nextTo"/>
        <c:crossAx val="82998784"/>
        <c:crosses val="autoZero"/>
        <c:auto val="1"/>
        <c:lblAlgn val="ctr"/>
        <c:lblOffset val="100"/>
      </c:catAx>
      <c:valAx>
        <c:axId val="82998784"/>
        <c:scaling>
          <c:orientation val="minMax"/>
        </c:scaling>
        <c:axPos val="l"/>
        <c:majorGridlines/>
        <c:numFmt formatCode="General" sourceLinked="1"/>
        <c:tickLblPos val="nextTo"/>
        <c:crossAx val="82651392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10"/>
  <c:chart>
    <c:title>
      <c:layout/>
    </c:title>
    <c:plotArea>
      <c:layout/>
      <c:pieChart>
        <c:varyColors val="1"/>
        <c:ser>
          <c:idx val="0"/>
          <c:order val="0"/>
          <c:tx>
            <c:v>Other Abilities</c:v>
          </c:tx>
          <c:dLbls>
            <c:showVal val="1"/>
            <c:showLeaderLines val="1"/>
          </c:dLbls>
          <c:cat>
            <c:strRef>
              <c:f>Tabelle1!$A$100:$A$101</c:f>
              <c:strCache>
                <c:ptCount val="2"/>
                <c:pt idx="0">
                  <c:v>European Projects</c:v>
                </c:pt>
                <c:pt idx="1">
                  <c:v>No</c:v>
                </c:pt>
              </c:strCache>
            </c:strRef>
          </c:cat>
          <c:val>
            <c:numRef>
              <c:f>Tabelle1!$C$100:$C$101</c:f>
              <c:numCache>
                <c:formatCode>0.00%</c:formatCode>
                <c:ptCount val="2"/>
                <c:pt idx="0">
                  <c:v>3.3333333333333333E-2</c:v>
                </c:pt>
                <c:pt idx="1">
                  <c:v>0.96666666666666667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title>
      <c:layout/>
    </c:title>
    <c:plotArea>
      <c:layout/>
      <c:pieChart>
        <c:varyColors val="1"/>
        <c:ser>
          <c:idx val="0"/>
          <c:order val="0"/>
          <c:tx>
            <c:v>Oral</c:v>
          </c:tx>
          <c:dLbls>
            <c:showVal val="1"/>
            <c:showLeaderLines val="1"/>
          </c:dLbls>
          <c:cat>
            <c:strRef>
              <c:f>Tabelle1!$A$121:$A$130</c:f>
              <c:strCache>
                <c:ptCount val="10"/>
                <c:pt idx="0">
                  <c:v>expressions</c:v>
                </c:pt>
                <c:pt idx="1">
                  <c:v>toleranz to frustration</c:v>
                </c:pt>
                <c:pt idx="2">
                  <c:v>honesty</c:v>
                </c:pt>
                <c:pt idx="3">
                  <c:v>loyalty</c:v>
                </c:pt>
                <c:pt idx="4">
                  <c:v>ability to adapt</c:v>
                </c:pt>
                <c:pt idx="5">
                  <c:v>organizing/planning</c:v>
                </c:pt>
                <c:pt idx="6">
                  <c:v>ability to work</c:v>
                </c:pt>
                <c:pt idx="7">
                  <c:v>ability to relate in the work environment</c:v>
                </c:pt>
                <c:pt idx="8">
                  <c:v>resolution on conflicts</c:v>
                </c:pt>
                <c:pt idx="9">
                  <c:v>be assertive without being offensive</c:v>
                </c:pt>
              </c:strCache>
            </c:strRef>
          </c:cat>
          <c:val>
            <c:numRef>
              <c:f>Tabelle1!$B$121:$B$130</c:f>
              <c:numCache>
                <c:formatCode>General</c:formatCode>
                <c:ptCount val="10"/>
                <c:pt idx="0">
                  <c:v>8</c:v>
                </c:pt>
                <c:pt idx="1">
                  <c:v>17</c:v>
                </c:pt>
                <c:pt idx="2">
                  <c:v>23</c:v>
                </c:pt>
                <c:pt idx="3">
                  <c:v>1</c:v>
                </c:pt>
                <c:pt idx="4">
                  <c:v>10</c:v>
                </c:pt>
                <c:pt idx="5">
                  <c:v>27</c:v>
                </c:pt>
                <c:pt idx="6">
                  <c:v>2</c:v>
                </c:pt>
                <c:pt idx="7">
                  <c:v>8</c:v>
                </c:pt>
                <c:pt idx="8">
                  <c:v>25</c:v>
                </c:pt>
                <c:pt idx="9">
                  <c:v>18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9410-5FDC-48C0-B0DD-2F55CF8C3EF5}" type="datetimeFigureOut">
              <a:rPr lang="de-DE" smtClean="0"/>
              <a:t>22.09.2017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A111-1C80-48A5-9918-87AA786966B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9410-5FDC-48C0-B0DD-2F55CF8C3EF5}" type="datetimeFigureOut">
              <a:rPr lang="de-DE" smtClean="0"/>
              <a:t>22.09.2017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A111-1C80-48A5-9918-87AA786966B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9410-5FDC-48C0-B0DD-2F55CF8C3EF5}" type="datetimeFigureOut">
              <a:rPr lang="de-DE" smtClean="0"/>
              <a:t>22.09.2017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A111-1C80-48A5-9918-87AA786966B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9410-5FDC-48C0-B0DD-2F55CF8C3EF5}" type="datetimeFigureOut">
              <a:rPr lang="de-DE" smtClean="0"/>
              <a:t>22.09.2017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A111-1C80-48A5-9918-87AA786966B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9410-5FDC-48C0-B0DD-2F55CF8C3EF5}" type="datetimeFigureOut">
              <a:rPr lang="de-DE" smtClean="0"/>
              <a:t>22.09.2017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A111-1C80-48A5-9918-87AA786966B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9410-5FDC-48C0-B0DD-2F55CF8C3EF5}" type="datetimeFigureOut">
              <a:rPr lang="de-DE" smtClean="0"/>
              <a:t>22.09.2017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A111-1C80-48A5-9918-87AA786966B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9410-5FDC-48C0-B0DD-2F55CF8C3EF5}" type="datetimeFigureOut">
              <a:rPr lang="de-DE" smtClean="0"/>
              <a:t>22.09.2017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A111-1C80-48A5-9918-87AA786966B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9410-5FDC-48C0-B0DD-2F55CF8C3EF5}" type="datetimeFigureOut">
              <a:rPr lang="de-DE" smtClean="0"/>
              <a:t>22.09.2017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A111-1C80-48A5-9918-87AA786966B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9410-5FDC-48C0-B0DD-2F55CF8C3EF5}" type="datetimeFigureOut">
              <a:rPr lang="de-DE" smtClean="0"/>
              <a:t>22.09.2017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A111-1C80-48A5-9918-87AA786966B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9410-5FDC-48C0-B0DD-2F55CF8C3EF5}" type="datetimeFigureOut">
              <a:rPr lang="de-DE" smtClean="0"/>
              <a:t>22.09.2017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A111-1C80-48A5-9918-87AA786966B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9410-5FDC-48C0-B0DD-2F55CF8C3EF5}" type="datetimeFigureOut">
              <a:rPr lang="de-DE" smtClean="0"/>
              <a:t>22.09.2017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FA111-1C80-48A5-9918-87AA786966B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F9410-5FDC-48C0-B0DD-2F55CF8C3EF5}" type="datetimeFigureOut">
              <a:rPr lang="de-DE" smtClean="0"/>
              <a:t>22.09.2017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FA111-1C80-48A5-9918-87AA786966BE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857999"/>
          </a:xfrm>
        </p:spPr>
        <p:txBody>
          <a:bodyPr>
            <a:normAutofit/>
          </a:bodyPr>
          <a:lstStyle/>
          <a:p>
            <a:r>
              <a:rPr lang="de-DE" sz="9600" dirty="0" err="1" smtClean="0"/>
              <a:t>Hello</a:t>
            </a:r>
            <a:r>
              <a:rPr lang="de-DE" sz="9600" dirty="0" smtClean="0"/>
              <a:t> </a:t>
            </a:r>
            <a:r>
              <a:rPr lang="de-DE" sz="9600" dirty="0" err="1" smtClean="0"/>
              <a:t>together</a:t>
            </a:r>
            <a:endParaRPr lang="de-DE" sz="9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de-DE" sz="9600" b="1" dirty="0" err="1" smtClean="0"/>
              <a:t>Thank</a:t>
            </a:r>
            <a:r>
              <a:rPr lang="de-DE" sz="9600" b="1" dirty="0" smtClean="0"/>
              <a:t> </a:t>
            </a:r>
            <a:r>
              <a:rPr lang="de-DE" sz="9600" b="1" dirty="0" err="1" smtClean="0"/>
              <a:t>you</a:t>
            </a:r>
            <a:r>
              <a:rPr lang="de-DE" sz="9600" b="1" dirty="0" smtClean="0"/>
              <a:t> </a:t>
            </a:r>
            <a:r>
              <a:rPr lang="de-DE" sz="9600" b="1" dirty="0" err="1" smtClean="0"/>
              <a:t>for</a:t>
            </a:r>
            <a:r>
              <a:rPr lang="de-DE" sz="9600" b="1" dirty="0" smtClean="0"/>
              <a:t> </a:t>
            </a:r>
            <a:r>
              <a:rPr lang="de-DE" sz="9600" b="1" dirty="0" err="1" smtClean="0"/>
              <a:t>your</a:t>
            </a:r>
            <a:r>
              <a:rPr lang="de-DE" sz="9600" b="1" dirty="0" smtClean="0"/>
              <a:t/>
            </a:r>
            <a:br>
              <a:rPr lang="de-DE" sz="9600" b="1" dirty="0" smtClean="0"/>
            </a:br>
            <a:r>
              <a:rPr lang="de-DE" sz="9600" b="1" dirty="0" smtClean="0"/>
              <a:t>Attention</a:t>
            </a:r>
            <a:endParaRPr lang="de-DE" sz="9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Propotions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males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females</a:t>
            </a:r>
            <a:endParaRPr lang="de-DE" dirty="0"/>
          </a:p>
        </p:txBody>
      </p:sp>
      <p:graphicFrame>
        <p:nvGraphicFramePr>
          <p:cNvPr id="3" name="Diagramm 2"/>
          <p:cNvGraphicFramePr/>
          <p:nvPr/>
        </p:nvGraphicFramePr>
        <p:xfrm>
          <a:off x="0" y="1214422"/>
          <a:ext cx="9144000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3" name="Diagramm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Herz 3"/>
          <p:cNvSpPr/>
          <p:nvPr/>
        </p:nvSpPr>
        <p:spPr>
          <a:xfrm>
            <a:off x="1428728" y="785794"/>
            <a:ext cx="6143668" cy="564360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800" dirty="0" smtClean="0">
                <a:solidFill>
                  <a:schemeClr val="tx1"/>
                </a:solidFill>
              </a:rPr>
              <a:t>Second Part</a:t>
            </a:r>
            <a:endParaRPr lang="de-DE" sz="8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/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/>
        </p:nvGraphicFramePr>
        <p:xfrm>
          <a:off x="0" y="0"/>
          <a:ext cx="9143999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/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Bildschirmpräsentation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Larissa-Design</vt:lpstr>
      <vt:lpstr>Hello together</vt:lpstr>
      <vt:lpstr>Propotions of males and females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Thank you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together</dc:title>
  <dc:creator>schule</dc:creator>
  <cp:lastModifiedBy>schule</cp:lastModifiedBy>
  <cp:revision>1</cp:revision>
  <dcterms:created xsi:type="dcterms:W3CDTF">2017-09-22T10:11:47Z</dcterms:created>
  <dcterms:modified xsi:type="dcterms:W3CDTF">2017-09-22T10:19:55Z</dcterms:modified>
</cp:coreProperties>
</file>