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1681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7037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5594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98734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709372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00306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94971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49948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9750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6053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6020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9579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1579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6682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9068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73645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677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4D82F18-0142-4285-97DA-C84000591F32}" type="datetimeFigureOut">
              <a:rPr lang="de-DE" smtClean="0"/>
              <a:pPr/>
              <a:t>24.11.2016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06A56-DB7B-4AE8-A8A8-D7F94EEA2D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4317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4355" y="139700"/>
            <a:ext cx="8825658" cy="3329581"/>
          </a:xfrm>
        </p:spPr>
        <p:txBody>
          <a:bodyPr/>
          <a:lstStyle/>
          <a:p>
            <a:pPr algn="ctr"/>
            <a:r>
              <a:rPr lang="de-DE" sz="5400" dirty="0" smtClean="0"/>
              <a:t>European </a:t>
            </a:r>
            <a:r>
              <a:rPr lang="de-DE" sz="5400" dirty="0" err="1" smtClean="0"/>
              <a:t>labour</a:t>
            </a:r>
            <a:r>
              <a:rPr lang="de-DE" sz="5400" dirty="0" smtClean="0"/>
              <a:t> </a:t>
            </a:r>
            <a:r>
              <a:rPr lang="de-DE" sz="5400" dirty="0" err="1" smtClean="0"/>
              <a:t>market</a:t>
            </a:r>
            <a:endParaRPr lang="de-DE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70000" y="3469281"/>
            <a:ext cx="8990013" cy="1333500"/>
          </a:xfrm>
        </p:spPr>
        <p:txBody>
          <a:bodyPr>
            <a:normAutofit/>
          </a:bodyPr>
          <a:lstStyle/>
          <a:p>
            <a:pPr algn="ctr"/>
            <a:r>
              <a:rPr lang="de-DE" sz="2800" dirty="0" smtClean="0"/>
              <a:t>As a </a:t>
            </a:r>
            <a:r>
              <a:rPr lang="de-DE" sz="2800" dirty="0" err="1" smtClean="0"/>
              <a:t>chance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job</a:t>
            </a:r>
            <a:r>
              <a:rPr lang="de-DE" sz="2800" dirty="0" smtClean="0"/>
              <a:t> </a:t>
            </a:r>
            <a:r>
              <a:rPr lang="de-DE" sz="2800" dirty="0" err="1" smtClean="0"/>
              <a:t>guarantor</a:t>
            </a:r>
            <a:endParaRPr lang="de-DE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6473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3200" dirty="0" smtClean="0"/>
              <a:t>The </a:t>
            </a:r>
            <a:r>
              <a:rPr lang="de-DE" sz="3200" dirty="0" err="1" smtClean="0"/>
              <a:t>whole</a:t>
            </a:r>
            <a:r>
              <a:rPr lang="de-DE" sz="3200" dirty="0" smtClean="0"/>
              <a:t> EU </a:t>
            </a:r>
            <a:r>
              <a:rPr lang="de-DE" sz="3200" dirty="0" err="1" smtClean="0"/>
              <a:t>is</a:t>
            </a:r>
            <a:r>
              <a:rPr lang="de-DE" sz="3200" dirty="0" smtClean="0"/>
              <a:t> a </a:t>
            </a:r>
            <a:r>
              <a:rPr lang="de-DE" sz="3200" dirty="0" err="1" smtClean="0"/>
              <a:t>labour</a:t>
            </a:r>
            <a:r>
              <a:rPr lang="de-DE" sz="3200" dirty="0" smtClean="0"/>
              <a:t> </a:t>
            </a:r>
            <a:r>
              <a:rPr lang="de-DE" sz="3200" dirty="0" err="1" smtClean="0"/>
              <a:t>market</a:t>
            </a:r>
            <a:r>
              <a:rPr lang="de-DE" sz="3200" dirty="0" smtClean="0"/>
              <a:t> </a:t>
            </a:r>
            <a:r>
              <a:rPr lang="de-DE" sz="3200" dirty="0" err="1" smtClean="0"/>
              <a:t>where</a:t>
            </a:r>
            <a:r>
              <a:rPr lang="de-DE" sz="3200" dirty="0" smtClean="0"/>
              <a:t> </a:t>
            </a:r>
            <a:r>
              <a:rPr lang="de-DE" sz="3200" dirty="0" err="1" smtClean="0"/>
              <a:t>people</a:t>
            </a:r>
            <a:r>
              <a:rPr lang="de-DE" sz="3200" dirty="0" smtClean="0"/>
              <a:t> </a:t>
            </a:r>
            <a:r>
              <a:rPr lang="de-DE" sz="3200" dirty="0" err="1" smtClean="0"/>
              <a:t>can</a:t>
            </a:r>
            <a:r>
              <a:rPr lang="de-DE" sz="3200" dirty="0" smtClean="0"/>
              <a:t> </a:t>
            </a:r>
            <a:r>
              <a:rPr lang="de-DE" sz="3200" dirty="0" err="1" smtClean="0"/>
              <a:t>look</a:t>
            </a:r>
            <a:r>
              <a:rPr lang="de-DE" sz="3200" dirty="0" smtClean="0"/>
              <a:t> </a:t>
            </a:r>
            <a:r>
              <a:rPr lang="de-DE" sz="3200" dirty="0" err="1" smtClean="0"/>
              <a:t>for</a:t>
            </a:r>
            <a:r>
              <a:rPr lang="de-DE" sz="3200" dirty="0" smtClean="0"/>
              <a:t> a </a:t>
            </a:r>
            <a:r>
              <a:rPr lang="de-DE" sz="3200" dirty="0" err="1" smtClean="0"/>
              <a:t>job</a:t>
            </a:r>
            <a:r>
              <a:rPr lang="de-DE" sz="3200" dirty="0" smtClean="0"/>
              <a:t> </a:t>
            </a:r>
            <a:r>
              <a:rPr lang="de-DE" sz="3200" dirty="0" err="1" smtClean="0"/>
              <a:t>without</a:t>
            </a:r>
            <a:r>
              <a:rPr lang="de-DE" sz="3200" dirty="0" smtClean="0"/>
              <a:t> </a:t>
            </a:r>
            <a:r>
              <a:rPr lang="de-DE" sz="3200" dirty="0" err="1" smtClean="0"/>
              <a:t>any</a:t>
            </a:r>
            <a:r>
              <a:rPr lang="de-DE" sz="3200" dirty="0" smtClean="0"/>
              <a:t> </a:t>
            </a:r>
            <a:r>
              <a:rPr lang="de-DE" sz="3200" dirty="0" err="1" smtClean="0"/>
              <a:t>bureaucratic</a:t>
            </a:r>
            <a:r>
              <a:rPr lang="de-DE" sz="3200" dirty="0" smtClean="0"/>
              <a:t> </a:t>
            </a:r>
            <a:r>
              <a:rPr lang="de-DE" sz="3200" dirty="0" err="1" smtClean="0"/>
              <a:t>hurdles</a:t>
            </a:r>
            <a:r>
              <a:rPr lang="de-DE" sz="3200" dirty="0" smtClean="0"/>
              <a:t>.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kar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5291"/>
            <a:ext cx="6033155" cy="5806911"/>
          </a:xfrm>
          <a:prstGeom prst="rect">
            <a:avLst/>
          </a:prstGeom>
        </p:spPr>
      </p:pic>
      <p:pic>
        <p:nvPicPr>
          <p:cNvPr id="5" name="Grafik 4" descr="d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404" y="716142"/>
            <a:ext cx="1596326" cy="1763107"/>
          </a:xfrm>
          <a:prstGeom prst="rect">
            <a:avLst/>
          </a:prstGeom>
        </p:spPr>
      </p:pic>
      <p:pic>
        <p:nvPicPr>
          <p:cNvPr id="6" name="Grafik 5" descr="de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7626" y="3132190"/>
            <a:ext cx="1899496" cy="1213566"/>
          </a:xfrm>
          <a:prstGeom prst="rect">
            <a:avLst/>
          </a:prstGeom>
        </p:spPr>
      </p:pic>
      <p:pic>
        <p:nvPicPr>
          <p:cNvPr id="7" name="Grafik 6" descr="sp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5635" y="5052174"/>
            <a:ext cx="1752845" cy="146705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8748074" y="1687398"/>
            <a:ext cx="188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8653806" y="1263192"/>
            <a:ext cx="1970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Germany(5,5%)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729221" y="3563332"/>
            <a:ext cx="230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Denmark</a:t>
            </a:r>
            <a:r>
              <a:rPr lang="de-DE" dirty="0" smtClean="0"/>
              <a:t>(7,5%)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842342" y="5524107"/>
            <a:ext cx="227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Spain(25,0%)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007910" y="122550"/>
            <a:ext cx="5533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/>
              <a:t>Unemployment</a:t>
            </a:r>
            <a:r>
              <a:rPr lang="de-DE" sz="2800" b="1" dirty="0" smtClean="0"/>
              <a:t> rate in Europe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Chances </a:t>
            </a:r>
            <a:r>
              <a:rPr lang="en-US" b="1" dirty="0"/>
              <a:t>and </a:t>
            </a:r>
            <a:r>
              <a:rPr lang="de-DE" b="1" dirty="0" err="1" smtClean="0"/>
              <a:t>job</a:t>
            </a:r>
            <a:r>
              <a:rPr lang="de-DE" b="1" dirty="0" smtClean="0"/>
              <a:t> </a:t>
            </a:r>
            <a:r>
              <a:rPr lang="de-DE" b="1" dirty="0" err="1" smtClean="0"/>
              <a:t>guarantor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6112" y="1384300"/>
            <a:ext cx="9403742" cy="4864099"/>
          </a:xfrm>
        </p:spPr>
        <p:txBody>
          <a:bodyPr/>
          <a:lstStyle/>
          <a:p>
            <a:r>
              <a:rPr lang="en-US" sz="3200" dirty="0" smtClean="0"/>
              <a:t>through </a:t>
            </a:r>
            <a:r>
              <a:rPr lang="en-US" sz="3200" dirty="0"/>
              <a:t>a higher mobility of the employees the problems of the crisis countries can be solved for a short period of time</a:t>
            </a:r>
          </a:p>
          <a:p>
            <a:r>
              <a:rPr lang="en-US" sz="3200" dirty="0" smtClean="0"/>
              <a:t>for </a:t>
            </a:r>
            <a:r>
              <a:rPr lang="en-US" sz="3200" dirty="0"/>
              <a:t>every unemployed citizen that finds a job in another country the </a:t>
            </a:r>
            <a:r>
              <a:rPr lang="en-US" sz="3200" dirty="0" smtClean="0"/>
              <a:t>domestic </a:t>
            </a:r>
            <a:r>
              <a:rPr lang="en-US" sz="3200" dirty="0"/>
              <a:t>unemployment rate is reduced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economy of the booming regions is supported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0221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 smtClean="0"/>
              <a:t>Chances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dirty="0" smtClean="0"/>
              <a:t> </a:t>
            </a:r>
            <a:r>
              <a:rPr lang="de-DE" b="1" dirty="0" err="1" smtClean="0"/>
              <a:t>job</a:t>
            </a:r>
            <a:r>
              <a:rPr lang="de-DE" b="1" dirty="0" smtClean="0"/>
              <a:t> </a:t>
            </a:r>
            <a:r>
              <a:rPr lang="de-DE" b="1" dirty="0" err="1" smtClean="0"/>
              <a:t>guarantor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citizens </a:t>
            </a:r>
            <a:r>
              <a:rPr lang="en-US" sz="3200" dirty="0" smtClean="0"/>
              <a:t>get </a:t>
            </a:r>
            <a:r>
              <a:rPr lang="en-US" sz="3200" dirty="0"/>
              <a:t>the possibility to end up the unemployment earlier , to collect job experiences in foreign countries and with this to collect formal qualifications and cultural knowledge</a:t>
            </a:r>
          </a:p>
          <a:p>
            <a:r>
              <a:rPr lang="en-US" sz="3200" dirty="0" smtClean="0"/>
              <a:t>lower  </a:t>
            </a:r>
            <a:r>
              <a:rPr lang="en-US" sz="3200" dirty="0"/>
              <a:t>rate of the lack of specialists</a:t>
            </a:r>
          </a:p>
          <a:p>
            <a:r>
              <a:rPr lang="en-US" sz="3200" dirty="0" smtClean="0"/>
              <a:t>success </a:t>
            </a:r>
            <a:r>
              <a:rPr lang="en-US" sz="3200" dirty="0"/>
              <a:t>factors for the European </a:t>
            </a:r>
            <a:r>
              <a:rPr lang="en-US" sz="3200" dirty="0" err="1"/>
              <a:t>labour</a:t>
            </a:r>
            <a:r>
              <a:rPr lang="en-US" sz="3200" dirty="0"/>
              <a:t> market are flexibility &amp; mobility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6985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 of the European </a:t>
            </a:r>
            <a:r>
              <a:rPr lang="en-US" b="1" dirty="0" err="1"/>
              <a:t>labour</a:t>
            </a:r>
            <a:r>
              <a:rPr lang="en-US" b="1" dirty="0"/>
              <a:t> market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from </a:t>
            </a:r>
            <a:r>
              <a:rPr lang="en-US" sz="3200" dirty="0"/>
              <a:t>2008 to 2013 </a:t>
            </a:r>
            <a:r>
              <a:rPr lang="en-US" sz="3200" dirty="0" smtClean="0"/>
              <a:t>the figure </a:t>
            </a:r>
            <a:r>
              <a:rPr lang="en-US" sz="3200" dirty="0"/>
              <a:t>of unemployed </a:t>
            </a:r>
            <a:r>
              <a:rPr lang="en-US" sz="3200" dirty="0" err="1"/>
              <a:t>steadly</a:t>
            </a:r>
            <a:r>
              <a:rPr lang="en-US" sz="3200" dirty="0"/>
              <a:t> increased</a:t>
            </a:r>
          </a:p>
          <a:p>
            <a:r>
              <a:rPr lang="en-US" sz="3200" dirty="0" smtClean="0"/>
              <a:t>single </a:t>
            </a:r>
            <a:r>
              <a:rPr lang="en-US" sz="3200" dirty="0"/>
              <a:t>member states of the EU </a:t>
            </a:r>
            <a:r>
              <a:rPr lang="en-US" sz="3200" dirty="0" smtClean="0"/>
              <a:t>have </a:t>
            </a:r>
            <a:r>
              <a:rPr lang="en-US" sz="3200" dirty="0"/>
              <a:t>the highest rates in case of unemployment such as Croatia, Greece and Spain</a:t>
            </a:r>
          </a:p>
          <a:p>
            <a:r>
              <a:rPr lang="en-US" sz="3200" dirty="0" smtClean="0"/>
              <a:t>like the </a:t>
            </a:r>
            <a:r>
              <a:rPr lang="en-US" sz="3200" dirty="0"/>
              <a:t>general unemployment rate the rate of youth unemployment </a:t>
            </a:r>
            <a:r>
              <a:rPr lang="en-US" sz="3200" dirty="0" smtClean="0"/>
              <a:t>also has </a:t>
            </a:r>
            <a:r>
              <a:rPr lang="en-US" sz="3200" dirty="0"/>
              <a:t>raised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4425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Cons of the European </a:t>
            </a:r>
            <a:r>
              <a:rPr lang="en-US" b="1" dirty="0" err="1"/>
              <a:t>labour</a:t>
            </a:r>
            <a:r>
              <a:rPr lang="en-US" b="1" dirty="0"/>
              <a:t> market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since </a:t>
            </a:r>
            <a:r>
              <a:rPr lang="en-US" sz="3200" dirty="0"/>
              <a:t>2014 the number of unemployed workers </a:t>
            </a:r>
            <a:r>
              <a:rPr lang="en-US" sz="3200" dirty="0" smtClean="0"/>
              <a:t>has gone </a:t>
            </a:r>
            <a:r>
              <a:rPr lang="en-US" sz="3200" dirty="0"/>
              <a:t>back</a:t>
            </a:r>
          </a:p>
          <a:p>
            <a:r>
              <a:rPr lang="en-US" sz="3200" dirty="0" smtClean="0"/>
              <a:t>nearly </a:t>
            </a:r>
            <a:r>
              <a:rPr lang="en-US" sz="3200" dirty="0"/>
              <a:t>every </a:t>
            </a:r>
            <a:r>
              <a:rPr lang="en-US" sz="3200" dirty="0" smtClean="0"/>
              <a:t>fourth </a:t>
            </a:r>
            <a:r>
              <a:rPr lang="en-US" sz="3200" dirty="0"/>
              <a:t>young human in the </a:t>
            </a:r>
            <a:r>
              <a:rPr lang="en-US" sz="3200" dirty="0" smtClean="0"/>
              <a:t>EU who </a:t>
            </a:r>
            <a:r>
              <a:rPr lang="en-US" sz="3200" dirty="0"/>
              <a:t>is in the </a:t>
            </a:r>
            <a:r>
              <a:rPr lang="en-US" sz="3200" dirty="0" err="1"/>
              <a:t>labour</a:t>
            </a:r>
            <a:r>
              <a:rPr lang="en-US" sz="3200" dirty="0"/>
              <a:t> market is </a:t>
            </a:r>
            <a:r>
              <a:rPr lang="en-US" sz="3200" dirty="0" smtClean="0"/>
              <a:t>without </a:t>
            </a:r>
            <a:r>
              <a:rPr lang="en-US" sz="3200" dirty="0"/>
              <a:t>work</a:t>
            </a:r>
          </a:p>
          <a:p>
            <a:r>
              <a:rPr lang="en-US" sz="3200" dirty="0" smtClean="0"/>
              <a:t>Greece </a:t>
            </a:r>
            <a:r>
              <a:rPr lang="en-US" sz="3200" dirty="0"/>
              <a:t>and </a:t>
            </a:r>
            <a:r>
              <a:rPr lang="en-US" sz="3200" dirty="0" smtClean="0"/>
              <a:t>Spain get </a:t>
            </a:r>
            <a:r>
              <a:rPr lang="en-US" sz="3200" dirty="0"/>
              <a:t>quotes with 40% of youth unemployed people , so that they already call </a:t>
            </a:r>
            <a:r>
              <a:rPr lang="en-US" sz="3200" dirty="0" smtClean="0"/>
              <a:t>it “lost </a:t>
            </a:r>
            <a:r>
              <a:rPr lang="en-US" sz="3200" dirty="0"/>
              <a:t>generation”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4812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 smtClean="0"/>
              <a:t>source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http://www.kas.de/wf/doc/kas_34466-544-1-30.pdf?140218161830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250</Words>
  <Application>Microsoft Office PowerPoint</Application>
  <PresentationFormat>Benutzerdefiniert</PresentationFormat>
  <Paragraphs>25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Ion</vt:lpstr>
      <vt:lpstr>European labour market</vt:lpstr>
      <vt:lpstr>Folie 2</vt:lpstr>
      <vt:lpstr>Folie 3</vt:lpstr>
      <vt:lpstr>Chances and job guarantor</vt:lpstr>
      <vt:lpstr>Chances and job guarantor</vt:lpstr>
      <vt:lpstr>Cons of the European labour market</vt:lpstr>
      <vt:lpstr>Cons of the European labour market</vt:lpstr>
      <vt:lpstr>source</vt:lpstr>
    </vt:vector>
  </TitlesOfParts>
  <Company>BKH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labour market</dc:title>
  <dc:creator>schule</dc:creator>
  <cp:lastModifiedBy>schule</cp:lastModifiedBy>
  <cp:revision>7</cp:revision>
  <dcterms:created xsi:type="dcterms:W3CDTF">2016-11-23T13:21:21Z</dcterms:created>
  <dcterms:modified xsi:type="dcterms:W3CDTF">2016-11-24T07:55:51Z</dcterms:modified>
</cp:coreProperties>
</file>