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BD642CF-4BFB-4EFD-8F0C-A17A29E4395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4F827D-0F50-4758-B785-40FC6F1E79EF}" type="datetimeFigureOut">
              <a:rPr lang="lt-LT" smtClean="0"/>
              <a:t>2015.03.05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543800" cy="2593975"/>
          </a:xfrm>
        </p:spPr>
        <p:txBody>
          <a:bodyPr/>
          <a:lstStyle/>
          <a:p>
            <a:r>
              <a:rPr lang="lt-LT" dirty="0" smtClean="0"/>
              <a:t>Patyčios internete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61760" cy="1066800"/>
          </a:xfrm>
        </p:spPr>
        <p:txBody>
          <a:bodyPr>
            <a:normAutofit/>
          </a:bodyPr>
          <a:lstStyle/>
          <a:p>
            <a:pPr algn="r"/>
            <a:r>
              <a:rPr lang="lt-LT" sz="2400" dirty="0" smtClean="0"/>
              <a:t>Urtė </a:t>
            </a:r>
            <a:r>
              <a:rPr lang="lt-LT" sz="2400" dirty="0" err="1" smtClean="0"/>
              <a:t>Karvelytė</a:t>
            </a:r>
            <a:r>
              <a:rPr lang="en-US" sz="2400" dirty="0" smtClean="0"/>
              <a:t>,</a:t>
            </a:r>
            <a:r>
              <a:rPr lang="lt-LT" sz="2400" dirty="0" smtClean="0"/>
              <a:t> </a:t>
            </a:r>
            <a:r>
              <a:rPr lang="lt-LT" sz="2400" dirty="0" smtClean="0"/>
              <a:t>7c 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574175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lt-LT" dirty="0" smtClean="0"/>
              <a:t>Patyčios internete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2037557"/>
            <a:ext cx="3538736" cy="4525963"/>
          </a:xfrm>
        </p:spPr>
        <p:txBody>
          <a:bodyPr>
            <a:normAutofit/>
          </a:bodyPr>
          <a:lstStyle/>
          <a:p>
            <a:pPr indent="-342900"/>
            <a:r>
              <a:rPr lang="lt-LT" sz="2400" b="0" i="0" dirty="0" smtClean="0">
                <a:solidFill>
                  <a:srgbClr val="707273"/>
                </a:solidFill>
                <a:effectLst/>
                <a:latin typeface="Arial" pitchFamily="34" charset="0"/>
                <a:cs typeface="Arial" pitchFamily="34" charset="0"/>
              </a:rPr>
              <a:t>Tai grasinimai, persekiojimai ir kiti žeminantys veiksmai virtualioje erdvėje. </a:t>
            </a:r>
            <a:endParaRPr lang="en-US" sz="2400" b="0" i="0" dirty="0" smtClean="0">
              <a:solidFill>
                <a:srgbClr val="70727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-342900"/>
            <a:r>
              <a:rPr lang="lt-LT" sz="2400" b="0" i="0" dirty="0" smtClean="0">
                <a:solidFill>
                  <a:srgbClr val="707273"/>
                </a:solidFill>
                <a:effectLst/>
                <a:latin typeface="Arial" pitchFamily="34" charset="0"/>
                <a:cs typeface="Arial" pitchFamily="34" charset="0"/>
              </a:rPr>
              <a:t>Ši </a:t>
            </a:r>
            <a:r>
              <a:rPr lang="lt-LT" sz="2400" b="0" i="0" dirty="0" smtClean="0">
                <a:solidFill>
                  <a:srgbClr val="707273"/>
                </a:solidFill>
                <a:effectLst/>
                <a:latin typeface="Arial" pitchFamily="34" charset="0"/>
                <a:cs typeface="Arial" pitchFamily="34" charset="0"/>
              </a:rPr>
              <a:t>patyčių forma yra ypatingai paplitusi socialiniuose tinkluose.</a:t>
            </a:r>
            <a:r>
              <a:rPr lang="lt-LT" sz="2000" b="0" i="0" dirty="0" smtClean="0">
                <a:solidFill>
                  <a:srgbClr val="70727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lang="lt-LT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51524"/>
            <a:ext cx="3365654" cy="2239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24487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Svarbiausios patyčių savybės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lt-LT" sz="2400" b="0" i="0" dirty="0" smtClean="0">
                <a:solidFill>
                  <a:srgbClr val="252525"/>
                </a:solidFill>
                <a:effectLst/>
                <a:latin typeface="Arial"/>
              </a:rPr>
              <a:t>Patyčios apima tyčinius veiksmus;</a:t>
            </a:r>
          </a:p>
          <a:p>
            <a:pPr>
              <a:buFont typeface="Arial"/>
              <a:buChar char="•"/>
            </a:pPr>
            <a:endParaRPr lang="lt-LT" sz="24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>
              <a:buFont typeface="Arial"/>
              <a:buChar char="•"/>
            </a:pPr>
            <a:endParaRPr lang="lt-LT" sz="24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>
              <a:buFont typeface="Arial"/>
              <a:buChar char="•"/>
            </a:pPr>
            <a:r>
              <a:rPr lang="lt-LT" sz="2400" b="0" i="0" dirty="0" smtClean="0">
                <a:solidFill>
                  <a:srgbClr val="252525"/>
                </a:solidFill>
                <a:effectLst/>
                <a:latin typeface="Arial"/>
              </a:rPr>
              <a:t>Šis elgesys yra pasikartojantis;</a:t>
            </a:r>
          </a:p>
          <a:p>
            <a:pPr>
              <a:buFont typeface="Arial"/>
              <a:buChar char="•"/>
            </a:pPr>
            <a:endParaRPr lang="lt-LT" sz="24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>
              <a:buFont typeface="Arial"/>
              <a:buChar char="•"/>
            </a:pPr>
            <a:endParaRPr lang="lt-LT" sz="2400" b="0" i="0" dirty="0" smtClean="0">
              <a:solidFill>
                <a:srgbClr val="252525"/>
              </a:solidFill>
              <a:effectLst/>
              <a:latin typeface="Arial"/>
            </a:endParaRPr>
          </a:p>
          <a:p>
            <a:pPr>
              <a:buFont typeface="Arial"/>
              <a:buChar char="•"/>
            </a:pPr>
            <a:r>
              <a:rPr lang="lt-LT" sz="2400" b="0" i="0" dirty="0" smtClean="0">
                <a:solidFill>
                  <a:srgbClr val="252525"/>
                </a:solidFill>
                <a:effectLst/>
                <a:latin typeface="Arial"/>
              </a:rPr>
              <a:t>Patyčių situacijoje yra psichologinė ar fizinė jėgos persvara.</a:t>
            </a:r>
            <a:endParaRPr lang="lt-LT" sz="2400" b="0" i="0" dirty="0">
              <a:solidFill>
                <a:srgbClr val="252525"/>
              </a:solidFill>
              <a:effectLst/>
              <a:latin typeface="Arial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72054"/>
            <a:ext cx="2664296" cy="2492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126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Kaip vyksta patyčios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772816"/>
            <a:ext cx="3600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lt-LT" sz="2400" b="0" i="0" dirty="0" err="1" smtClean="0">
                <a:effectLst/>
                <a:latin typeface="Arial" pitchFamily="34" charset="0"/>
                <a:cs typeface="Arial" pitchFamily="34" charset="0"/>
              </a:rPr>
              <a:t>ukos</a:t>
            </a:r>
            <a:r>
              <a:rPr lang="lt-LT" sz="2400" b="0" i="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lt-LT" sz="2400" b="0" i="0" dirty="0" smtClean="0">
                <a:effectLst/>
                <a:latin typeface="Arial" pitchFamily="34" charset="0"/>
                <a:cs typeface="Arial" pitchFamily="34" charset="0"/>
              </a:rPr>
              <a:t>gauna įžeidžiančias ar skaudinančias </a:t>
            </a:r>
            <a:r>
              <a:rPr lang="lt-LT" sz="2400" b="0" i="0" dirty="0" smtClean="0">
                <a:effectLst/>
                <a:latin typeface="Arial" pitchFamily="34" charset="0"/>
                <a:cs typeface="Arial" pitchFamily="34" charset="0"/>
              </a:rPr>
              <a:t>žinutes</a:t>
            </a:r>
            <a:r>
              <a:rPr lang="en-US" sz="2400" b="0" i="0" dirty="0" smtClean="0"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lt-LT" sz="2400" b="0" i="0" dirty="0" smtClean="0">
                <a:effectLst/>
                <a:latin typeface="Arial" pitchFamily="34" charset="0"/>
                <a:cs typeface="Arial" pitchFamily="34" charset="0"/>
              </a:rPr>
              <a:t>rašomi </a:t>
            </a:r>
            <a:r>
              <a:rPr lang="lt-LT" sz="2400" b="0" i="0" dirty="0" smtClean="0">
                <a:effectLst/>
                <a:latin typeface="Arial" pitchFamily="34" charset="0"/>
                <a:cs typeface="Arial" pitchFamily="34" charset="0"/>
              </a:rPr>
              <a:t>pasityčiojantys komentarai ir kuriamos prieš asmenį nusistačiusios grupės, prie kurių gali prisijungti visi Interneto vartotojai.</a:t>
            </a:r>
            <a:endParaRPr lang="lt-L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24944"/>
            <a:ext cx="266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516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Pasekmės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39552" y="1628800"/>
            <a:ext cx="34563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400" dirty="0">
                <a:latin typeface="Arial" pitchFamily="34" charset="0"/>
                <a:cs typeface="Arial" pitchFamily="34" charset="0"/>
              </a:rPr>
              <a:t>Socialinės ir psichologinės pasekmės gali būti dramatiškos. Tokiose situacijose nukentėjęs žmogus praktiškai neturi galimybių apsiginti ir apsisaugoti.</a:t>
            </a:r>
          </a:p>
        </p:txBody>
      </p:sp>
      <p:pic>
        <p:nvPicPr>
          <p:cNvPr id="3074" name="Picture 2" descr="https://encrypted-tbn3.gstatic.com/images?q=tbn:ANd9GcTneK-o4suHKhozmZqZX2fS0h8VCQACmeie4br3KgYGtvDCqsrk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47898"/>
            <a:ext cx="2905125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328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Kokie vaikai tyčiojasi?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27584" y="1988840"/>
            <a:ext cx="3106688" cy="37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400" b="0" i="0" dirty="0" smtClean="0">
                <a:solidFill>
                  <a:srgbClr val="323232"/>
                </a:solidFill>
                <a:effectLst/>
                <a:latin typeface="arial"/>
              </a:rPr>
              <a:t>Pastebima, kad skriaudėjais dažniau būna vaikai su impulsyviu temperamentu, rečiau jaučiantys kaltę, dažniausiai fiziškai stipresni ar agresyvesni, turintys didesnį valdžios poreikį.</a:t>
            </a:r>
            <a:endParaRPr lang="lt-LT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065949" cy="215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596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Kokiu tikslu vyksta patyčios?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3"/>
          </a:xfrm>
        </p:spPr>
        <p:txBody>
          <a:bodyPr/>
          <a:lstStyle/>
          <a:p>
            <a:r>
              <a:rPr lang="lt-LT" sz="2400" dirty="0" smtClean="0">
                <a:latin typeface="Arial" pitchFamily="34" charset="0"/>
                <a:cs typeface="Arial" pitchFamily="34" charset="0"/>
              </a:rPr>
              <a:t>Norint pažeminti kitą asmenį;</a:t>
            </a:r>
          </a:p>
          <a:p>
            <a:endParaRPr lang="lt-L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lt-LT" sz="2400" dirty="0" smtClean="0">
                <a:latin typeface="Arial" pitchFamily="34" charset="0"/>
                <a:cs typeface="Arial" pitchFamily="34" charset="0"/>
              </a:rPr>
              <a:t>Suteikti malonumą stebintiems draugams;</a:t>
            </a:r>
          </a:p>
          <a:p>
            <a:endParaRPr lang="lt-LT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lt-LT" sz="2400" dirty="0" smtClean="0">
                <a:latin typeface="Arial" pitchFamily="34" charset="0"/>
                <a:cs typeface="Arial" pitchFamily="34" charset="0"/>
              </a:rPr>
              <a:t>Įgauti valdžią.</a:t>
            </a:r>
          </a:p>
          <a:p>
            <a:endParaRPr lang="lt-L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125" y="3773731"/>
            <a:ext cx="3528392" cy="255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536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Pagalba patyčių aukai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28800"/>
            <a:ext cx="4906888" cy="4497363"/>
          </a:xfrm>
        </p:spPr>
        <p:txBody>
          <a:bodyPr>
            <a:normAutofit/>
          </a:bodyPr>
          <a:lstStyle/>
          <a:p>
            <a:pPr algn="just"/>
            <a:r>
              <a:rPr lang="lt-LT" sz="2400" b="0" i="0" dirty="0" smtClean="0">
                <a:solidFill>
                  <a:srgbClr val="323232"/>
                </a:solidFill>
                <a:effectLst/>
                <a:latin typeface="arial"/>
              </a:rPr>
              <a:t>paaiškinkite, kad jis nekaltas dėl patyčių;</a:t>
            </a:r>
          </a:p>
          <a:p>
            <a:pPr algn="just"/>
            <a:endParaRPr lang="lt-LT" sz="2400" b="0" i="0" dirty="0" smtClean="0">
              <a:solidFill>
                <a:srgbClr val="323232"/>
              </a:solidFill>
              <a:effectLst/>
              <a:latin typeface="arial"/>
            </a:endParaRPr>
          </a:p>
          <a:p>
            <a:pPr algn="just"/>
            <a:r>
              <a:rPr lang="lt-LT" sz="2400" b="0" i="0" dirty="0" smtClean="0">
                <a:solidFill>
                  <a:srgbClr val="323232"/>
                </a:solidFill>
                <a:effectLst/>
                <a:latin typeface="arial"/>
              </a:rPr>
              <a:t>paklauskite, kaip jis jaučiasi;</a:t>
            </a:r>
          </a:p>
          <a:p>
            <a:pPr algn="just"/>
            <a:endParaRPr lang="lt-LT" sz="2400" b="0" i="0" dirty="0" smtClean="0">
              <a:solidFill>
                <a:srgbClr val="323232"/>
              </a:solidFill>
              <a:effectLst/>
              <a:latin typeface="arial"/>
            </a:endParaRPr>
          </a:p>
          <a:p>
            <a:pPr algn="just"/>
            <a:r>
              <a:rPr lang="lt-LT" sz="2400" b="0" i="0" dirty="0" smtClean="0">
                <a:solidFill>
                  <a:srgbClr val="323232"/>
                </a:solidFill>
                <a:effectLst/>
                <a:latin typeface="arial"/>
              </a:rPr>
              <a:t>informuokite apie tai, kas bus daroma toliau;</a:t>
            </a:r>
          </a:p>
          <a:p>
            <a:pPr algn="just"/>
            <a:endParaRPr lang="lt-LT" sz="2400" b="0" i="0" dirty="0" smtClean="0">
              <a:solidFill>
                <a:srgbClr val="323232"/>
              </a:solidFill>
              <a:effectLst/>
              <a:latin typeface="arial"/>
            </a:endParaRPr>
          </a:p>
          <a:p>
            <a:pPr algn="just"/>
            <a:r>
              <a:rPr lang="lt-LT" sz="2400" b="0" i="0" dirty="0" smtClean="0">
                <a:solidFill>
                  <a:srgbClr val="323232"/>
                </a:solidFill>
                <a:effectLst/>
                <a:latin typeface="arial"/>
              </a:rPr>
              <a:t>užtikrinkite, kad bus daroma viskas, kad patyčios liautųsi.</a:t>
            </a:r>
            <a:endParaRPr lang="lt-LT" sz="2400" b="0" i="0" dirty="0">
              <a:solidFill>
                <a:srgbClr val="323232"/>
              </a:solidFill>
              <a:effectLst/>
              <a:latin typeface="arial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60848"/>
            <a:ext cx="2448272" cy="216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6411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Literatūra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 smtClean="0">
                <a:latin typeface="Arial" pitchFamily="34" charset="0"/>
                <a:cs typeface="Arial" pitchFamily="34" charset="0"/>
              </a:rPr>
              <a:t>http://www.lostincyberworld.eu/cyber-bullying_9_1_lit.htm</a:t>
            </a:r>
            <a:endParaRPr lang="lt-L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503682" y="2852936"/>
            <a:ext cx="6318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lt-LT" sz="2400" dirty="0" smtClean="0">
                <a:latin typeface="Arial" pitchFamily="34" charset="0"/>
                <a:cs typeface="Arial" pitchFamily="34" charset="0"/>
              </a:rPr>
              <a:t>http://www.bepatyciu.lt/apie-patycias/kodel-vyksta-patycios/</a:t>
            </a:r>
            <a:endParaRPr lang="lt-L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37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Pustonia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192</Words>
  <Application>Microsoft Office PowerPoint</Application>
  <PresentationFormat>Demonstracija ekrane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Gretimumas</vt:lpstr>
      <vt:lpstr>Patyčios internete</vt:lpstr>
      <vt:lpstr>Patyčios internete</vt:lpstr>
      <vt:lpstr>Svarbiausios patyčių savybės</vt:lpstr>
      <vt:lpstr>Kaip vyksta patyčios</vt:lpstr>
      <vt:lpstr>Pasekmės</vt:lpstr>
      <vt:lpstr>Kokie vaikai tyčiojasi?</vt:lpstr>
      <vt:lpstr>Kokiu tikslu vyksta patyčios?</vt:lpstr>
      <vt:lpstr>Pagalba patyčių aukai</vt:lpstr>
      <vt:lpstr>Literatūra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Patyčios internete</dc:title>
  <dc:creator>kabinetas</dc:creator>
  <cp:lastModifiedBy>as</cp:lastModifiedBy>
  <cp:revision>5</cp:revision>
  <dcterms:created xsi:type="dcterms:W3CDTF">2015-01-15T10:52:30Z</dcterms:created>
  <dcterms:modified xsi:type="dcterms:W3CDTF">2015-03-05T16:18:35Z</dcterms:modified>
</cp:coreProperties>
</file>