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A4E6C8"/>
    <a:srgbClr val="66D4A2"/>
    <a:srgbClr val="FFCCFF"/>
    <a:srgbClr val="F7B9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FCAE0-03B0-4F37-83A3-12821CFF0A3B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04AA-8A22-4A57-AB5B-F6F78BD2C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49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04AA-8A22-4A57-AB5B-F6F78BD2CE6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11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35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74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52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01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81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4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12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1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1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94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DE93-9DD1-4FD3-BABB-408CCCD59985}" type="datetimeFigureOut">
              <a:rPr lang="cs-CZ" smtClean="0"/>
              <a:t>21.6.2018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C4F3-262B-4F09-B3BC-E8F2FE1F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0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4400" dirty="0">
                <a:latin typeface="American Garamond AT" panose="02000504080000020003" pitchFamily="2" charset="0"/>
              </a:rPr>
              <a:t>7</a:t>
            </a:r>
            <a:r>
              <a:rPr lang="cs-CZ" sz="4400" dirty="0" smtClean="0">
                <a:latin typeface="American Garamond AT" panose="02000504080000020003" pitchFamily="2" charset="0"/>
              </a:rPr>
              <a:t>) Jak se jmenuje španělská plavkyně narozená roku 1990?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err="1" smtClean="0">
                <a:latin typeface="American Garamond AT" panose="02000504080000020003" pitchFamily="2" charset="0"/>
              </a:rPr>
              <a:t>Mia</a:t>
            </a: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  <a:r>
              <a:rPr lang="cs-CZ" sz="3600" dirty="0" err="1">
                <a:latin typeface="American Garamond AT" panose="02000504080000020003" pitchFamily="2" charset="0"/>
              </a:rPr>
              <a:t>B</a:t>
            </a:r>
            <a:r>
              <a:rPr lang="cs-CZ" sz="3600" dirty="0" err="1" smtClean="0">
                <a:latin typeface="American Garamond AT" panose="02000504080000020003" pitchFamily="2" charset="0"/>
              </a:rPr>
              <a:t>elmonte</a:t>
            </a:r>
            <a:r>
              <a:rPr lang="cs-CZ" sz="3600" dirty="0" smtClean="0">
                <a:latin typeface="American Garamond AT" panose="02000504080000020003" pitchFamily="2" charset="0"/>
              </a:rPr>
              <a:t> Garda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Maria </a:t>
            </a:r>
            <a:r>
              <a:rPr lang="cs-CZ" sz="3600" dirty="0" err="1" smtClean="0">
                <a:latin typeface="American Garamond AT" panose="02000504080000020003" pitchFamily="2" charset="0"/>
              </a:rPr>
              <a:t>Belmunita</a:t>
            </a: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  <a:r>
              <a:rPr lang="cs-CZ" sz="3600" dirty="0" err="1" smtClean="0">
                <a:latin typeface="American Garamond AT" panose="02000504080000020003" pitchFamily="2" charset="0"/>
              </a:rPr>
              <a:t>Gracie</a:t>
            </a: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err="1" smtClean="0">
                <a:latin typeface="American Garamond AT" panose="02000504080000020003" pitchFamily="2" charset="0"/>
              </a:rPr>
              <a:t>Mireia</a:t>
            </a: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  <a:r>
              <a:rPr lang="cs-CZ" sz="3600" dirty="0" err="1" smtClean="0">
                <a:latin typeface="American Garamond AT" panose="02000504080000020003" pitchFamily="2" charset="0"/>
              </a:rPr>
              <a:t>Belmonte</a:t>
            </a: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  <a:r>
              <a:rPr lang="cs-CZ" sz="3600" dirty="0" err="1" smtClean="0">
                <a:latin typeface="American Garamond AT" panose="02000504080000020003" pitchFamily="2" charset="0"/>
              </a:rPr>
              <a:t>Garcia</a:t>
            </a: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>
                <a:latin typeface="American Garamond AT" panose="02000504080000020003" pitchFamily="2" charset="0"/>
              </a:rPr>
              <a:t>8</a:t>
            </a:r>
            <a:r>
              <a:rPr lang="cs-CZ" sz="4400" dirty="0" smtClean="0">
                <a:latin typeface="American Garamond AT" panose="02000504080000020003" pitchFamily="2" charset="0"/>
              </a:rPr>
              <a:t>) Jak se řekne dánsky g</a:t>
            </a:r>
            <a:r>
              <a:rPr lang="en-US" sz="4400" dirty="0" err="1" smtClean="0">
                <a:latin typeface="American Garamond AT" panose="02000504080000020003" pitchFamily="2" charset="0"/>
              </a:rPr>
              <a:t>ól</a:t>
            </a:r>
            <a:r>
              <a:rPr lang="cs-CZ" sz="4400" dirty="0" smtClean="0">
                <a:latin typeface="American Garamond AT" panose="02000504080000020003" pitchFamily="2" charset="0"/>
              </a:rPr>
              <a:t>?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M</a:t>
            </a:r>
            <a:r>
              <a:rPr lang="da-DK" sz="3600" dirty="0">
                <a:latin typeface="American Garamond AT" panose="02000504080000020003" pitchFamily="2" charset="0"/>
              </a:rPr>
              <a:t>å</a:t>
            </a:r>
            <a:r>
              <a:rPr lang="cs-CZ" sz="3600" dirty="0" smtClean="0">
                <a:latin typeface="American Garamond AT" panose="02000504080000020003" pitchFamily="2" charset="0"/>
              </a:rPr>
              <a:t>l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en-US" sz="3600" dirty="0" err="1" smtClean="0">
                <a:latin typeface="American Garamond AT" panose="02000504080000020003" pitchFamily="2" charset="0"/>
              </a:rPr>
              <a:t>Möl</a:t>
            </a:r>
            <a:r>
              <a:rPr lang="en-US" sz="3600" dirty="0" smtClean="0">
                <a:latin typeface="American Garamond AT" panose="02000504080000020003" pitchFamily="2" charset="0"/>
              </a:rPr>
              <a:t>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en-US" sz="3600" dirty="0" smtClean="0">
                <a:latin typeface="American Garamond AT" panose="02000504080000020003" pitchFamily="2" charset="0"/>
              </a:rPr>
              <a:t>Mel</a:t>
            </a: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4400" dirty="0">
                <a:latin typeface="American Garamond AT" panose="02000504080000020003" pitchFamily="2" charset="0"/>
              </a:rPr>
              <a:t>9</a:t>
            </a:r>
            <a:r>
              <a:rPr lang="cs-CZ" sz="4400" dirty="0" smtClean="0">
                <a:latin typeface="American Garamond AT" panose="02000504080000020003" pitchFamily="2" charset="0"/>
              </a:rPr>
              <a:t>) Jakému sportu se věnovala </a:t>
            </a:r>
            <a:r>
              <a:rPr lang="cs-CZ" sz="4400" dirty="0" err="1" smtClean="0">
                <a:latin typeface="American Garamond AT" panose="02000504080000020003" pitchFamily="2" charset="0"/>
              </a:rPr>
              <a:t>Janica</a:t>
            </a:r>
            <a:r>
              <a:rPr lang="cs-CZ" sz="4400" dirty="0" smtClean="0">
                <a:latin typeface="American Garamond AT" panose="02000504080000020003" pitchFamily="2" charset="0"/>
              </a:rPr>
              <a:t> </a:t>
            </a:r>
            <a:r>
              <a:rPr lang="cs-CZ" sz="4400" dirty="0" err="1" smtClean="0">
                <a:latin typeface="American Garamond AT" panose="02000504080000020003" pitchFamily="2" charset="0"/>
              </a:rPr>
              <a:t>Kostelić</a:t>
            </a:r>
            <a:r>
              <a:rPr lang="cs-CZ" sz="4400" dirty="0" smtClean="0">
                <a:latin typeface="American Garamond AT" panose="02000504080000020003" pitchFamily="2" charset="0"/>
              </a:rPr>
              <a:t> ?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skok do písku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a</a:t>
            </a:r>
            <a:r>
              <a:rPr lang="cs-CZ" sz="3600" dirty="0" smtClean="0">
                <a:latin typeface="American Garamond AT" panose="02000504080000020003" pitchFamily="2" charset="0"/>
              </a:rPr>
              <a:t>lpské lyžování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a</a:t>
            </a:r>
            <a:r>
              <a:rPr lang="cs-CZ" sz="3600" dirty="0" smtClean="0">
                <a:latin typeface="American Garamond AT" panose="02000504080000020003" pitchFamily="2" charset="0"/>
              </a:rPr>
              <a:t>tletika </a:t>
            </a: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10) Kdo pronesl „citát“ na konci časopisu </a:t>
            </a:r>
            <a:r>
              <a:rPr lang="cs-CZ" sz="4400" dirty="0" smtClean="0">
                <a:latin typeface="American Garamond AT" panose="02000504080000020003" pitchFamily="2" charset="0"/>
              </a:rPr>
              <a:t>Tělocvik</a:t>
            </a:r>
            <a:r>
              <a:rPr lang="cs-CZ" sz="4400" dirty="0" smtClean="0">
                <a:latin typeface="American Garamond AT" panose="02000504080000020003" pitchFamily="2" charset="0"/>
              </a:rPr>
              <a:t>?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Matyáš Starosta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Matyáš Vaníček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Dobiáš Trávníček</a:t>
            </a:r>
          </a:p>
        </p:txBody>
      </p:sp>
    </p:spTree>
    <p:extLst>
      <p:ext uri="{BB962C8B-B14F-4D97-AF65-F5344CB8AC3E}">
        <p14:creationId xmlns:p14="http://schemas.microsoft.com/office/powerpoint/2010/main" val="35977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/>
          </a:bodyPr>
          <a:lstStyle/>
          <a:p>
            <a:r>
              <a:rPr lang="cs-CZ" sz="6900" dirty="0" smtClean="0">
                <a:latin typeface="Balloon Bd AT" panose="02000806020000090004" pitchFamily="2" charset="0"/>
              </a:rPr>
              <a:t>Zeměpis</a:t>
            </a:r>
            <a:endParaRPr lang="cs-CZ" sz="6900" dirty="0">
              <a:latin typeface="Balloon Bd AT" panose="0200080602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11) Jakou barvu má nápis ZEMĚPIS na titulní straně?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z</a:t>
            </a:r>
            <a:r>
              <a:rPr lang="cs-CZ" sz="3600" dirty="0" smtClean="0">
                <a:latin typeface="American Garamond AT" panose="02000504080000020003" pitchFamily="2" charset="0"/>
              </a:rPr>
              <a:t>elenou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o</a:t>
            </a:r>
            <a:r>
              <a:rPr lang="cs-CZ" sz="3600" dirty="0" smtClean="0">
                <a:latin typeface="American Garamond AT" panose="02000504080000020003" pitchFamily="2" charset="0"/>
              </a:rPr>
              <a:t>ranžovou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žlutou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4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12) Co vypočítal </a:t>
            </a:r>
            <a:r>
              <a:rPr lang="cs-CZ" sz="4400" dirty="0" err="1" smtClean="0">
                <a:latin typeface="American Garamond AT" panose="02000504080000020003" pitchFamily="2" charset="0"/>
              </a:rPr>
              <a:t>Evatosthenes</a:t>
            </a:r>
            <a:r>
              <a:rPr lang="cs-CZ" sz="4400" dirty="0" smtClean="0">
                <a:latin typeface="American Garamond AT" panose="02000504080000020003" pitchFamily="2" charset="0"/>
              </a:rPr>
              <a:t>?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o</a:t>
            </a:r>
            <a:r>
              <a:rPr lang="cs-CZ" sz="3600" dirty="0" smtClean="0">
                <a:latin typeface="American Garamond AT" panose="02000504080000020003" pitchFamily="2" charset="0"/>
              </a:rPr>
              <a:t>bsah Země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o</a:t>
            </a:r>
            <a:r>
              <a:rPr lang="cs-CZ" sz="3600" dirty="0" smtClean="0">
                <a:latin typeface="American Garamond AT" panose="02000504080000020003" pitchFamily="2" charset="0"/>
              </a:rPr>
              <a:t>bvod Země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o</a:t>
            </a:r>
            <a:r>
              <a:rPr lang="cs-CZ" sz="3600" dirty="0" smtClean="0">
                <a:latin typeface="American Garamond AT" panose="02000504080000020003" pitchFamily="2" charset="0"/>
              </a:rPr>
              <a:t>bjem Země</a:t>
            </a: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13) Kde se nachází Taj </a:t>
            </a:r>
            <a:r>
              <a:rPr lang="cs-CZ" sz="4400" dirty="0" err="1" smtClean="0">
                <a:latin typeface="American Garamond AT" panose="02000504080000020003" pitchFamily="2" charset="0"/>
              </a:rPr>
              <a:t>Mahal</a:t>
            </a:r>
            <a:r>
              <a:rPr lang="cs-CZ" sz="4400" dirty="0" smtClean="0">
                <a:latin typeface="American Garamond AT" panose="02000504080000020003" pitchFamily="2" charset="0"/>
              </a:rPr>
              <a:t>?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v Bhútánu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v Pákistánu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v Indii</a:t>
            </a:r>
          </a:p>
        </p:txBody>
      </p:sp>
    </p:spTree>
    <p:extLst>
      <p:ext uri="{BB962C8B-B14F-4D97-AF65-F5344CB8AC3E}">
        <p14:creationId xmlns:p14="http://schemas.microsoft.com/office/powerpoint/2010/main" val="25442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417989" y="1700808"/>
            <a:ext cx="651171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dirty="0" smtClean="0">
                <a:latin typeface="American Garamond AT" panose="02000504080000020003" pitchFamily="2" charset="0"/>
              </a:rPr>
              <a:t>14) Jak se řekne řecky Země?</a:t>
            </a:r>
          </a:p>
          <a:p>
            <a:pPr marL="342900" indent="-34290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  <a:r>
              <a:rPr lang="cs-CZ" sz="3600" dirty="0" err="1" smtClean="0">
                <a:latin typeface="American Garamond AT" panose="02000504080000020003" pitchFamily="2" charset="0"/>
              </a:rPr>
              <a:t>Gi</a:t>
            </a:r>
            <a:endParaRPr lang="cs-CZ" sz="3600" dirty="0" smtClean="0">
              <a:latin typeface="American Garamond AT" panose="02000504080000020003" pitchFamily="2" charset="0"/>
            </a:endParaRPr>
          </a:p>
          <a:p>
            <a:pPr marL="342900" indent="-34290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  <a:r>
              <a:rPr lang="cs-CZ" sz="3600" dirty="0" err="1" smtClean="0">
                <a:latin typeface="American Garamond AT" panose="02000504080000020003" pitchFamily="2" charset="0"/>
              </a:rPr>
              <a:t>Ghi</a:t>
            </a:r>
            <a:endParaRPr lang="cs-CZ" sz="3600" dirty="0" smtClean="0">
              <a:latin typeface="American Garamond AT" panose="02000504080000020003" pitchFamily="2" charset="0"/>
            </a:endParaRPr>
          </a:p>
          <a:p>
            <a:pPr marL="342900" indent="-34290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  <a:r>
              <a:rPr lang="cs-CZ" sz="3600" dirty="0" err="1" smtClean="0">
                <a:latin typeface="American Garamond AT" panose="02000504080000020003" pitchFamily="2" charset="0"/>
              </a:rPr>
              <a:t>Gy</a:t>
            </a: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15) O kom psala Daniela Zemková </a:t>
            </a:r>
          </a:p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v sekci </a:t>
            </a:r>
            <a:r>
              <a:rPr lang="cs-CZ" sz="4400" dirty="0" err="1">
                <a:latin typeface="American Garamond AT" panose="02000504080000020003" pitchFamily="2" charset="0"/>
              </a:rPr>
              <a:t>C</a:t>
            </a:r>
            <a:r>
              <a:rPr lang="cs-CZ" sz="4400" dirty="0" err="1" smtClean="0">
                <a:latin typeface="American Garamond AT" panose="02000504080000020003" pitchFamily="2" charset="0"/>
              </a:rPr>
              <a:t>ool</a:t>
            </a:r>
            <a:r>
              <a:rPr lang="cs-CZ" sz="4400" dirty="0" smtClean="0">
                <a:latin typeface="American Garamond AT" panose="02000504080000020003" pitchFamily="2" charset="0"/>
              </a:rPr>
              <a:t> </a:t>
            </a:r>
            <a:r>
              <a:rPr lang="cs-CZ" sz="4400" dirty="0" err="1" smtClean="0">
                <a:latin typeface="American Garamond AT" panose="02000504080000020003" pitchFamily="2" charset="0"/>
              </a:rPr>
              <a:t>brains</a:t>
            </a:r>
            <a:r>
              <a:rPr lang="cs-CZ" sz="4400" dirty="0" smtClean="0">
                <a:latin typeface="American Garamond AT" panose="02000504080000020003" pitchFamily="2" charset="0"/>
              </a:rPr>
              <a:t>?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o</a:t>
            </a:r>
            <a:r>
              <a:rPr lang="cs-CZ" sz="3600" dirty="0" smtClean="0">
                <a:latin typeface="American Garamond AT" panose="02000504080000020003" pitchFamily="2" charset="0"/>
              </a:rPr>
              <a:t> italském mořeplavci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o</a:t>
            </a:r>
            <a:r>
              <a:rPr lang="cs-CZ" sz="3600" dirty="0" smtClean="0">
                <a:latin typeface="American Garamond AT" panose="02000504080000020003" pitchFamily="2" charset="0"/>
              </a:rPr>
              <a:t> španělském mořeplavci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o</a:t>
            </a:r>
            <a:r>
              <a:rPr lang="cs-CZ" sz="3600" dirty="0" smtClean="0">
                <a:latin typeface="American Garamond AT" panose="02000504080000020003" pitchFamily="2" charset="0"/>
              </a:rPr>
              <a:t> portugalském mořeplavci</a:t>
            </a: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r>
              <a:rPr lang="cs-CZ" sz="6900" dirty="0" err="1" smtClean="0">
                <a:latin typeface="Balloon Bd AT" panose="02000806020000090004" pitchFamily="2" charset="0"/>
              </a:rPr>
              <a:t>FYzika</a:t>
            </a:r>
            <a:endParaRPr lang="cs-CZ" sz="6900" dirty="0">
              <a:latin typeface="Balloon Bd AT" panose="0200080602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7B9F8"/>
            </a:gs>
            <a:gs pos="100000">
              <a:srgbClr val="66D4A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95936" y="2276872"/>
            <a:ext cx="144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cs-CZ" sz="10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AutoNum type="arabicParenR"/>
            </a:pPr>
            <a:r>
              <a:rPr lang="cs-CZ" sz="4400" dirty="0" smtClean="0">
                <a:latin typeface="American Garamond AT" panose="02000504080000020003" pitchFamily="2" charset="0"/>
              </a:rPr>
              <a:t>Jakou barvu má tekutina v baňce na titulní straně?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zelenou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růžovou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fialovou</a:t>
            </a:r>
          </a:p>
          <a:p>
            <a:pPr marL="742950" indent="-742950" algn="ctr">
              <a:buFont typeface="+mj-lt"/>
              <a:buAutoNum type="alphaLcParenR"/>
            </a:pPr>
            <a:endParaRPr lang="cs-CZ" sz="4400" dirty="0" smtClean="0">
              <a:latin typeface="American Garamond AT" panose="02000504080000020003" pitchFamily="2" charset="0"/>
            </a:endParaRPr>
          </a:p>
          <a:p>
            <a:pPr marL="742950" indent="-742950" algn="ctr">
              <a:buFont typeface="+mj-lt"/>
              <a:buAutoNum type="alphaLcParenR"/>
            </a:pPr>
            <a:endParaRPr lang="cs-CZ" sz="4400" dirty="0" smtClean="0">
              <a:latin typeface="American Garamond AT" panose="02000504080000020003" pitchFamily="2" charset="0"/>
            </a:endParaRPr>
          </a:p>
          <a:p>
            <a:pPr marL="0" indent="0" algn="ctr">
              <a:buNone/>
            </a:pPr>
            <a:endParaRPr lang="cs-CZ" sz="4400" dirty="0">
              <a:latin typeface="Balloon Bd AT" panose="0200080602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2)  Jak paní učitelka </a:t>
            </a:r>
            <a:r>
              <a:rPr lang="cs-CZ" sz="4400" dirty="0" err="1" smtClean="0">
                <a:latin typeface="American Garamond AT" panose="02000504080000020003" pitchFamily="2" charset="0"/>
              </a:rPr>
              <a:t>Vohnoutová</a:t>
            </a:r>
            <a:r>
              <a:rPr lang="cs-CZ" sz="4400" dirty="0" smtClean="0">
                <a:latin typeface="American Garamond AT" panose="02000504080000020003" pitchFamily="2" charset="0"/>
              </a:rPr>
              <a:t> nazývá fyziku?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o</a:t>
            </a:r>
            <a:r>
              <a:rPr lang="cs-CZ" sz="3600" dirty="0" smtClean="0">
                <a:latin typeface="American Garamond AT" panose="02000504080000020003" pitchFamily="2" charset="0"/>
              </a:rPr>
              <a:t>blíbená věda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k</a:t>
            </a:r>
            <a:r>
              <a:rPr lang="cs-CZ" sz="3600" dirty="0" smtClean="0">
                <a:latin typeface="American Garamond AT" panose="02000504080000020003" pitchFamily="2" charset="0"/>
              </a:rPr>
              <a:t>rálovna všech věd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n</a:t>
            </a:r>
            <a:r>
              <a:rPr lang="cs-CZ" sz="3600" dirty="0" smtClean="0">
                <a:latin typeface="American Garamond AT" panose="02000504080000020003" pitchFamily="2" charset="0"/>
              </a:rPr>
              <a:t>ekorunovaná královna věd</a:t>
            </a: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3) Jakou příchuť zmrzliny rád jedl Albert Einstein?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>
                <a:latin typeface="American Garamond AT" panose="02000504080000020003" pitchFamily="2" charset="0"/>
              </a:rPr>
              <a:t>j</a:t>
            </a:r>
            <a:r>
              <a:rPr lang="cs-CZ" sz="3600" dirty="0" smtClean="0">
                <a:latin typeface="American Garamond AT" panose="02000504080000020003" pitchFamily="2" charset="0"/>
              </a:rPr>
              <a:t>ahodovou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banánovou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err="1" smtClean="0">
                <a:latin typeface="American Garamond AT" panose="02000504080000020003" pitchFamily="2" charset="0"/>
              </a:rPr>
              <a:t>tutti-frutti</a:t>
            </a:r>
            <a:r>
              <a:rPr lang="cs-CZ" sz="3600" dirty="0" smtClean="0">
                <a:latin typeface="American Garamond AT" panose="02000504080000020003" pitchFamily="2" charset="0"/>
              </a:rPr>
              <a:t> </a:t>
            </a:r>
          </a:p>
          <a:p>
            <a:pPr marL="742950" indent="-742950" algn="ctr">
              <a:buFont typeface="+mj-lt"/>
              <a:buAutoNum type="alphaLcParenR"/>
            </a:pP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4) Jak se řekne anglicky hustota?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err="1" smtClean="0">
                <a:latin typeface="American Garamond AT" panose="02000504080000020003" pitchFamily="2" charset="0"/>
              </a:rPr>
              <a:t>dichte</a:t>
            </a:r>
            <a:endParaRPr lang="cs-CZ" sz="3600" dirty="0" smtClean="0">
              <a:latin typeface="American Garamond AT" panose="02000504080000020003" pitchFamily="2" charset="0"/>
            </a:endParaRP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err="1">
                <a:latin typeface="American Garamond AT" panose="02000504080000020003" pitchFamily="2" charset="0"/>
              </a:rPr>
              <a:t>d</a:t>
            </a:r>
            <a:r>
              <a:rPr lang="cs-CZ" sz="3600" dirty="0" err="1" smtClean="0">
                <a:latin typeface="American Garamond AT" panose="02000504080000020003" pitchFamily="2" charset="0"/>
              </a:rPr>
              <a:t>ensity</a:t>
            </a:r>
            <a:endParaRPr lang="cs-CZ" sz="3600" dirty="0" smtClean="0">
              <a:latin typeface="American Garamond AT" panose="02000504080000020003" pitchFamily="2" charset="0"/>
            </a:endParaRP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err="1" smtClean="0">
                <a:latin typeface="American Garamond AT" panose="02000504080000020003" pitchFamily="2" charset="0"/>
              </a:rPr>
              <a:t>tensity</a:t>
            </a:r>
            <a:endParaRPr lang="cs-CZ" sz="3600" dirty="0" smtClean="0">
              <a:latin typeface="American Garamond AT" panose="02000504080000020003" pitchFamily="2" charset="0"/>
            </a:endParaRPr>
          </a:p>
          <a:p>
            <a:pPr marL="0" indent="0" algn="ctr">
              <a:buNone/>
            </a:pP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>
                <a:latin typeface="American Garamond AT" panose="02000504080000020003" pitchFamily="2" charset="0"/>
              </a:rPr>
              <a:t>5) Který český fyzik vynalezl obloukovou lampu?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Julius </a:t>
            </a:r>
            <a:r>
              <a:rPr lang="cs-CZ" sz="3600" dirty="0" err="1" smtClean="0">
                <a:latin typeface="American Garamond AT" panose="02000504080000020003" pitchFamily="2" charset="0"/>
              </a:rPr>
              <a:t>Přižík</a:t>
            </a:r>
            <a:endParaRPr lang="cs-CZ" sz="3600" dirty="0" smtClean="0">
              <a:latin typeface="American Garamond AT" panose="02000504080000020003" pitchFamily="2" charset="0"/>
            </a:endParaRP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František Křižík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Karel </a:t>
            </a:r>
            <a:r>
              <a:rPr lang="cs-CZ" sz="3600" dirty="0" err="1" smtClean="0">
                <a:latin typeface="American Garamond AT" panose="02000504080000020003" pitchFamily="2" charset="0"/>
              </a:rPr>
              <a:t>Dřižík</a:t>
            </a: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cs-CZ" sz="6900" dirty="0" smtClean="0">
                <a:latin typeface="Balloon Bd AT" panose="02000806020000090004" pitchFamily="2" charset="0"/>
              </a:rPr>
              <a:t>Tělocvik</a:t>
            </a:r>
            <a:endParaRPr lang="cs-CZ" sz="6900" dirty="0">
              <a:latin typeface="Balloon Bd AT" panose="0200080602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>
                <a:latin typeface="American Garamond AT" panose="02000504080000020003" pitchFamily="2" charset="0"/>
              </a:rPr>
              <a:t>6</a:t>
            </a:r>
            <a:r>
              <a:rPr lang="cs-CZ" sz="4400" dirty="0" smtClean="0">
                <a:latin typeface="American Garamond AT" panose="02000504080000020003" pitchFamily="2" charset="0"/>
              </a:rPr>
              <a:t>) Kdy se </a:t>
            </a:r>
            <a:r>
              <a:rPr lang="cs-CZ" sz="4400" dirty="0">
                <a:latin typeface="American Garamond AT" panose="02000504080000020003" pitchFamily="2" charset="0"/>
              </a:rPr>
              <a:t>Ř</a:t>
            </a:r>
            <a:r>
              <a:rPr lang="cs-CZ" sz="4400" dirty="0" smtClean="0">
                <a:latin typeface="American Garamond AT" panose="02000504080000020003" pitchFamily="2" charset="0"/>
              </a:rPr>
              <a:t>ekové stali fotbalovými mistry Evropy? 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2004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2001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cs-CZ" sz="3600" dirty="0" smtClean="0">
                <a:latin typeface="American Garamond AT" panose="02000504080000020003" pitchFamily="2" charset="0"/>
              </a:rPr>
              <a:t>2012</a:t>
            </a:r>
            <a:endParaRPr lang="cs-CZ" sz="3600" dirty="0">
              <a:latin typeface="American Garamond AT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229</Words>
  <Application>Microsoft Office PowerPoint</Application>
  <PresentationFormat>Předvádění na obrazovce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Prezentace aplikace PowerPoint</vt:lpstr>
      <vt:lpstr>FYzika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Tělocvik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Zeměpis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plus kvíz</dc:title>
  <dc:creator>Lucie Martináková</dc:creator>
  <cp:lastModifiedBy>Jana Vacková</cp:lastModifiedBy>
  <cp:revision>12</cp:revision>
  <dcterms:created xsi:type="dcterms:W3CDTF">2018-06-20T07:43:34Z</dcterms:created>
  <dcterms:modified xsi:type="dcterms:W3CDTF">2018-06-21T05:16:41Z</dcterms:modified>
</cp:coreProperties>
</file>