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</p:sldIdLst>
  <p:sldSz cy="5143500" cx="9144000"/>
  <p:notesSz cx="6858000" cy="9144000"/>
  <p:embeddedFontLst>
    <p:embeddedFont>
      <p:font typeface="Nunito"/>
      <p:regular r:id="rId27"/>
      <p:bold r:id="rId28"/>
      <p:italic r:id="rId29"/>
      <p:boldItalic r:id="rId3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font" Target="fonts/Nunito-bold.fntdata"/><Relationship Id="rId27" Type="http://schemas.openxmlformats.org/officeDocument/2006/relationships/font" Target="fonts/Nunito-regular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Nunito-italic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0" Type="http://schemas.openxmlformats.org/officeDocument/2006/relationships/font" Target="fonts/Nunito-boldItalic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Shape 12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Shape 18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Shape 19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Shape 19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Shape 20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Shape 21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Shape 21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Shape 22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Shape 22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Shape 23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Shape 13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Shape 23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Shape 24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Shape 24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Shape 14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Shape 15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Shape 15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Shape 16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Shape 16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Shape 17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Shape 17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">
  <p:cSld name="Title slide">
    <p:bg>
      <p:bgPr>
        <a:solidFill>
          <a:schemeClr val="accent6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Shape 11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Shape 12"/>
          <p:cNvSpPr/>
          <p:nvPr/>
        </p:nvSpPr>
        <p:spPr>
          <a:xfrm rot="10800000">
            <a:off x="5058905" y="0"/>
            <a:ext cx="4085100" cy="20526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" name="Shape 13"/>
          <p:cNvSpPr/>
          <p:nvPr/>
        </p:nvSpPr>
        <p:spPr>
          <a:xfrm>
            <a:off x="20327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" name="Shape 14"/>
          <p:cNvGrpSpPr/>
          <p:nvPr/>
        </p:nvGrpSpPr>
        <p:grpSpPr>
          <a:xfrm>
            <a:off x="255200" y="592"/>
            <a:ext cx="2250363" cy="1044300"/>
            <a:chOff x="255200" y="592"/>
            <a:chExt cx="2250363" cy="1044300"/>
          </a:xfrm>
        </p:grpSpPr>
        <p:sp>
          <p:nvSpPr>
            <p:cNvPr id="15" name="Shape 15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" name="Shape 16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" name="Shape 17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" name="Shape 18"/>
          <p:cNvGrpSpPr/>
          <p:nvPr/>
        </p:nvGrpSpPr>
        <p:grpSpPr>
          <a:xfrm>
            <a:off x="905395" y="592"/>
            <a:ext cx="2250363" cy="1044300"/>
            <a:chOff x="905395" y="592"/>
            <a:chExt cx="2250363" cy="1044300"/>
          </a:xfrm>
        </p:grpSpPr>
        <p:sp>
          <p:nvSpPr>
            <p:cNvPr id="19" name="Shape 19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Shape 20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" name="Shape 21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2" name="Shape 22"/>
          <p:cNvGrpSpPr/>
          <p:nvPr/>
        </p:nvGrpSpPr>
        <p:grpSpPr>
          <a:xfrm>
            <a:off x="7057468" y="5088"/>
            <a:ext cx="1851282" cy="752108"/>
            <a:chOff x="6917201" y="0"/>
            <a:chExt cx="2227777" cy="863400"/>
          </a:xfrm>
        </p:grpSpPr>
        <p:sp>
          <p:nvSpPr>
            <p:cNvPr id="23" name="Shape 2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Shape 24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Shape 25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6" name="Shape 26"/>
          <p:cNvGrpSpPr/>
          <p:nvPr/>
        </p:nvGrpSpPr>
        <p:grpSpPr>
          <a:xfrm>
            <a:off x="6553032" y="4217852"/>
            <a:ext cx="2389068" cy="925737"/>
            <a:chOff x="6917201" y="0"/>
            <a:chExt cx="2227777" cy="863400"/>
          </a:xfrm>
        </p:grpSpPr>
        <p:sp>
          <p:nvSpPr>
            <p:cNvPr id="27" name="Shape 27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Shape 2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Shape 29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0" name="Shape 30"/>
          <p:cNvGrpSpPr/>
          <p:nvPr/>
        </p:nvGrpSpPr>
        <p:grpSpPr>
          <a:xfrm>
            <a:off x="199149" y="4055652"/>
            <a:ext cx="2795414" cy="1083308"/>
            <a:chOff x="6917201" y="0"/>
            <a:chExt cx="2227777" cy="863400"/>
          </a:xfrm>
        </p:grpSpPr>
        <p:sp>
          <p:nvSpPr>
            <p:cNvPr id="31" name="Shape 3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Shape 3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Shape 3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4" name="Shape 34"/>
          <p:cNvSpPr txBox="1"/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35" name="Shape 35"/>
          <p:cNvSpPr txBox="1"/>
          <p:nvPr>
            <p:ph idx="1" type="subTitle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6" name="Shape 36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Big number">
    <p:bg>
      <p:bgPr>
        <a:solidFill>
          <a:schemeClr val="accent3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/>
        </p:nvSpPr>
        <p:spPr>
          <a:xfrm flipH="1">
            <a:off x="5569200" y="2834075"/>
            <a:ext cx="3574800" cy="2309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1" name="Shape 111"/>
          <p:cNvGrpSpPr/>
          <p:nvPr/>
        </p:nvGrpSpPr>
        <p:grpSpPr>
          <a:xfrm>
            <a:off x="5959222" y="4119576"/>
            <a:ext cx="2520952" cy="1024165"/>
            <a:chOff x="6917201" y="0"/>
            <a:chExt cx="2227777" cy="863400"/>
          </a:xfrm>
        </p:grpSpPr>
        <p:sp>
          <p:nvSpPr>
            <p:cNvPr id="112" name="Shape 11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Shape 11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Shape 114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5" name="Shape 115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116" name="Shape 116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Shape 117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Shape 11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9" name="Shape 119"/>
          <p:cNvSpPr txBox="1"/>
          <p:nvPr>
            <p:ph type="title"/>
          </p:nvPr>
        </p:nvSpPr>
        <p:spPr>
          <a:xfrm>
            <a:off x="1385850" y="1383850"/>
            <a:ext cx="6372300" cy="137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20" name="Shape 120"/>
          <p:cNvSpPr txBox="1"/>
          <p:nvPr>
            <p:ph idx="1" type="body"/>
          </p:nvPr>
        </p:nvSpPr>
        <p:spPr>
          <a:xfrm>
            <a:off x="1385850" y="2863850"/>
            <a:ext cx="6372300" cy="641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ctr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ctr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ctr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ctr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ctr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ctr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ctr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ctr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21" name="Shape 121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blank">
  <p:cSld name="Blank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secHead">
  <p:cSld name="Section header">
    <p:bg>
      <p:bgPr>
        <a:solidFill>
          <a:schemeClr val="accent3"/>
        </a:solidFill>
      </p:bgPr>
    </p:bg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/>
        </p:nvSpPr>
        <p:spPr>
          <a:xfrm flipH="1">
            <a:off x="4757100" y="2309400"/>
            <a:ext cx="4386900" cy="2834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9" name="Shape 39"/>
          <p:cNvGrpSpPr/>
          <p:nvPr/>
        </p:nvGrpSpPr>
        <p:grpSpPr>
          <a:xfrm>
            <a:off x="5594191" y="3961115"/>
            <a:ext cx="2910145" cy="1182340"/>
            <a:chOff x="6917201" y="0"/>
            <a:chExt cx="2227777" cy="863400"/>
          </a:xfrm>
        </p:grpSpPr>
        <p:sp>
          <p:nvSpPr>
            <p:cNvPr id="40" name="Shape 40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" name="Shape 4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" name="Shape 4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3" name="Shape 43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44" name="Shape 44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" name="Shape 45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" name="Shape 46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7" name="Shape 47"/>
          <p:cNvSpPr txBox="1"/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8" name="Shape 48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x">
  <p:cSld name="Title and body">
    <p:bg>
      <p:bgPr>
        <a:solidFill>
          <a:schemeClr val="dk2"/>
        </a:solidFill>
      </p:bgPr>
    </p:bg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" name="Shape 51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Shape 52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Shape 53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54" name="Shape 54"/>
          <p:cNvSpPr txBox="1"/>
          <p:nvPr>
            <p:ph idx="1" type="body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5" name="Shape 55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ColTx">
  <p:cSld name="Title and two columns">
    <p:bg>
      <p:bgPr>
        <a:solidFill>
          <a:schemeClr val="dk2"/>
        </a:solid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Shape 58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Shape 59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Shape 60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61" name="Shape 61"/>
          <p:cNvSpPr txBox="1"/>
          <p:nvPr>
            <p:ph idx="1" type="body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2" name="Shape 62"/>
          <p:cNvSpPr txBox="1"/>
          <p:nvPr>
            <p:ph idx="2" type="body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3" name="Shape 63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Only">
  <p:cSld name="Title only">
    <p:bg>
      <p:bgPr>
        <a:solidFill>
          <a:schemeClr val="dk2"/>
        </a:solid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Shape 66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Shape 67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Shape 68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69" name="Shape 69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One column text">
    <p:bg>
      <p:bgPr>
        <a:solidFill>
          <a:schemeClr val="accent3"/>
        </a:solid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Shape 72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Shape 73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Shape 74"/>
          <p:cNvSpPr txBox="1"/>
          <p:nvPr>
            <p:ph type="title"/>
          </p:nvPr>
        </p:nvSpPr>
        <p:spPr>
          <a:xfrm>
            <a:off x="819150" y="845600"/>
            <a:ext cx="3709200" cy="1383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75" name="Shape 75"/>
          <p:cNvSpPr txBox="1"/>
          <p:nvPr>
            <p:ph idx="1" type="body"/>
          </p:nvPr>
        </p:nvSpPr>
        <p:spPr>
          <a:xfrm>
            <a:off x="830700" y="2319050"/>
            <a:ext cx="3709200" cy="2119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76" name="Shape 76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Main point">
    <p:bg>
      <p:bgPr>
        <a:solidFill>
          <a:schemeClr val="accent1"/>
        </a:solid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/>
          <p:nvPr/>
        </p:nvSpPr>
        <p:spPr>
          <a:xfrm>
            <a:off x="0" y="2823144"/>
            <a:ext cx="7369200" cy="2316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Shape 79"/>
          <p:cNvSpPr/>
          <p:nvPr/>
        </p:nvSpPr>
        <p:spPr>
          <a:xfrm flipH="1">
            <a:off x="3583210" y="1554113"/>
            <a:ext cx="5560500" cy="3589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0" name="Shape 80"/>
          <p:cNvGrpSpPr/>
          <p:nvPr/>
        </p:nvGrpSpPr>
        <p:grpSpPr>
          <a:xfrm>
            <a:off x="255991" y="-118"/>
            <a:ext cx="2251347" cy="1043408"/>
            <a:chOff x="3961956" y="4383950"/>
            <a:chExt cx="1160548" cy="548700"/>
          </a:xfrm>
        </p:grpSpPr>
        <p:sp>
          <p:nvSpPr>
            <p:cNvPr id="81" name="Shape 81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Shape 82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Shape 83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4" name="Shape 84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5" name="Shape 85"/>
          <p:cNvGrpSpPr/>
          <p:nvPr/>
        </p:nvGrpSpPr>
        <p:grpSpPr>
          <a:xfrm>
            <a:off x="34934" y="4522125"/>
            <a:ext cx="1593306" cy="617072"/>
            <a:chOff x="6917201" y="0"/>
            <a:chExt cx="2227777" cy="863400"/>
          </a:xfrm>
        </p:grpSpPr>
        <p:sp>
          <p:nvSpPr>
            <p:cNvPr id="86" name="Shape 86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Shape 87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Shape 8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9" name="Shape 89"/>
          <p:cNvGrpSpPr/>
          <p:nvPr/>
        </p:nvGrpSpPr>
        <p:grpSpPr>
          <a:xfrm>
            <a:off x="5886353" y="1243"/>
            <a:ext cx="3257455" cy="1261514"/>
            <a:chOff x="6917201" y="0"/>
            <a:chExt cx="2227777" cy="863400"/>
          </a:xfrm>
        </p:grpSpPr>
        <p:sp>
          <p:nvSpPr>
            <p:cNvPr id="90" name="Shape 90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Shape 9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" name="Shape 9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3" name="Shape 93"/>
          <p:cNvSpPr txBox="1"/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94" name="Shape 94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ection title and description">
    <p:bg>
      <p:bgPr>
        <a:solidFill>
          <a:schemeClr val="dk2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Shape 97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Shape 98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Shape 99"/>
          <p:cNvSpPr txBox="1"/>
          <p:nvPr>
            <p:ph type="title"/>
          </p:nvPr>
        </p:nvSpPr>
        <p:spPr>
          <a:xfrm>
            <a:off x="819150" y="845600"/>
            <a:ext cx="6424200" cy="705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00" name="Shape 100"/>
          <p:cNvSpPr txBox="1"/>
          <p:nvPr>
            <p:ph idx="1" type="subTitle"/>
          </p:nvPr>
        </p:nvSpPr>
        <p:spPr>
          <a:xfrm>
            <a:off x="819150" y="1550700"/>
            <a:ext cx="58599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1" name="Shape 101"/>
          <p:cNvSpPr txBox="1"/>
          <p:nvPr>
            <p:ph idx="2" type="body"/>
          </p:nvPr>
        </p:nvSpPr>
        <p:spPr>
          <a:xfrm>
            <a:off x="819150" y="2467050"/>
            <a:ext cx="5859900" cy="2095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02" name="Shape 102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Caption">
    <p:bg>
      <p:bgPr>
        <a:solidFill>
          <a:schemeClr val="accent1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Shape 10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Shape 106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Shape 107"/>
          <p:cNvSpPr txBox="1"/>
          <p:nvPr>
            <p:ph idx="1" type="body"/>
          </p:nvPr>
        </p:nvSpPr>
        <p:spPr>
          <a:xfrm>
            <a:off x="328025" y="4163500"/>
            <a:ext cx="7415100" cy="6051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08" name="Shape 108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hift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152475"/>
            <a:ext cx="8520600" cy="33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  <a:defRPr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9845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9845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9845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9845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845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845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845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845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1.png"/><Relationship Id="rId5" Type="http://schemas.openxmlformats.org/officeDocument/2006/relationships/image" Target="../media/image22.png"/><Relationship Id="rId6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1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0.jpg"/><Relationship Id="rId4" Type="http://schemas.openxmlformats.org/officeDocument/2006/relationships/image" Target="../media/image21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0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3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4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jpg"/><Relationship Id="rId4" Type="http://schemas.openxmlformats.org/officeDocument/2006/relationships/image" Target="../media/image13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jpg"/><Relationship Id="rId4" Type="http://schemas.openxmlformats.org/officeDocument/2006/relationships/image" Target="../media/image17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/>
          <p:nvPr>
            <p:ph type="ctrTitle"/>
          </p:nvPr>
        </p:nvSpPr>
        <p:spPr>
          <a:xfrm>
            <a:off x="1858700" y="1822825"/>
            <a:ext cx="3591000" cy="70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Shape 129"/>
          <p:cNvSpPr txBox="1"/>
          <p:nvPr>
            <p:ph idx="1" type="subTitle"/>
          </p:nvPr>
        </p:nvSpPr>
        <p:spPr>
          <a:xfrm>
            <a:off x="1858700" y="2971724"/>
            <a:ext cx="5361300" cy="6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Social and Natural Science Cooperative work</a:t>
            </a:r>
            <a:endParaRPr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6th grade - 2017-2018 Course</a:t>
            </a:r>
            <a:endParaRPr/>
          </a:p>
        </p:txBody>
      </p:sp>
      <p:pic>
        <p:nvPicPr>
          <p:cNvPr id="130" name="Shape 1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15050" y="1822825"/>
            <a:ext cx="4991800" cy="70055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Shape 131"/>
          <p:cNvSpPr txBox="1"/>
          <p:nvPr/>
        </p:nvSpPr>
        <p:spPr>
          <a:xfrm>
            <a:off x="1894950" y="1750425"/>
            <a:ext cx="5771400" cy="870000"/>
          </a:xfrm>
          <a:prstGeom prst="rect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2" name="Shape 1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13098" y="3933525"/>
            <a:ext cx="1795702" cy="61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Shape 1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01875" y="376550"/>
            <a:ext cx="1089575" cy="108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Shape 1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5900" y="300000"/>
            <a:ext cx="731625" cy="541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Shape 135"/>
          <p:cNvSpPr txBox="1"/>
          <p:nvPr/>
        </p:nvSpPr>
        <p:spPr>
          <a:xfrm>
            <a:off x="5373425" y="4038550"/>
            <a:ext cx="3251400" cy="61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FF0000"/>
                </a:solidFill>
              </a:rPr>
              <a:t>KA2 “Let’s cross the boundaries of Primary education together”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136" name="Shape 136"/>
          <p:cNvSpPr txBox="1"/>
          <p:nvPr/>
        </p:nvSpPr>
        <p:spPr>
          <a:xfrm>
            <a:off x="4259050" y="651325"/>
            <a:ext cx="1664100" cy="7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400">
                <a:solidFill>
                  <a:srgbClr val="FF0000"/>
                </a:solidFill>
              </a:rPr>
              <a:t>PHYSICS</a:t>
            </a:r>
            <a:endParaRPr b="1" sz="24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 txBox="1"/>
          <p:nvPr/>
        </p:nvSpPr>
        <p:spPr>
          <a:xfrm>
            <a:off x="1816600" y="963675"/>
            <a:ext cx="5977800" cy="18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600"/>
              <a:t>2nd. Step </a:t>
            </a:r>
            <a:endParaRPr b="1" sz="3600"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4800">
                <a:solidFill>
                  <a:srgbClr val="741B47"/>
                </a:solidFill>
              </a:rPr>
              <a:t>Exhibition of works</a:t>
            </a:r>
            <a:endParaRPr b="1" sz="4800">
              <a:solidFill>
                <a:srgbClr val="741B47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Shape 1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5343" y="202850"/>
            <a:ext cx="6451599" cy="4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Shape 1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850" y="208625"/>
            <a:ext cx="6451599" cy="4726249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Shape 195"/>
          <p:cNvSpPr txBox="1"/>
          <p:nvPr/>
        </p:nvSpPr>
        <p:spPr>
          <a:xfrm>
            <a:off x="6654450" y="606475"/>
            <a:ext cx="1789800" cy="921300"/>
          </a:xfrm>
          <a:prstGeom prst="rect">
            <a:avLst/>
          </a:prstGeom>
          <a:gradFill>
            <a:gsLst>
              <a:gs pos="0">
                <a:srgbClr val="F5D0D0"/>
              </a:gs>
              <a:gs pos="100000">
                <a:srgbClr val="D96868"/>
              </a:gs>
            </a:gsLst>
            <a:path path="circle">
              <a:fillToRect b="50%" l="50%" r="50%" t="50%"/>
            </a:path>
            <a:tileRect/>
          </a:gradFill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“Christmas decoration”</a:t>
            </a:r>
            <a:endParaRPr sz="24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Shape 2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175" y="215475"/>
            <a:ext cx="6451599" cy="4753824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Shape 201"/>
          <p:cNvSpPr txBox="1"/>
          <p:nvPr/>
        </p:nvSpPr>
        <p:spPr>
          <a:xfrm>
            <a:off x="6811350" y="664800"/>
            <a:ext cx="1971000" cy="863100"/>
          </a:xfrm>
          <a:prstGeom prst="rect">
            <a:avLst/>
          </a:prstGeom>
          <a:gradFill>
            <a:gsLst>
              <a:gs pos="0">
                <a:srgbClr val="54F8B3"/>
              </a:gs>
              <a:gs pos="100000">
                <a:srgbClr val="10B972"/>
              </a:gs>
            </a:gsLst>
            <a:path path="circle">
              <a:fillToRect b="50%" l="50%" r="50%" t="50%"/>
            </a:path>
            <a:tileRect/>
          </a:gradFill>
          <a:ln cap="flat" cmpd="sng" w="2857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“Discoteque”</a:t>
            </a:r>
            <a:endParaRPr sz="24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Shape 2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188" y="227025"/>
            <a:ext cx="3705750" cy="4729651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Shape 207"/>
          <p:cNvSpPr txBox="1"/>
          <p:nvPr/>
        </p:nvSpPr>
        <p:spPr>
          <a:xfrm>
            <a:off x="6356475" y="882875"/>
            <a:ext cx="2379300" cy="691800"/>
          </a:xfrm>
          <a:prstGeom prst="rect">
            <a:avLst/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path path="circle">
              <a:fillToRect b="50%" l="50%" r="50%" t="50%"/>
            </a:path>
            <a:tileRect/>
          </a:gradFill>
          <a:ln cap="flat" cmpd="sng" w="28575">
            <a:solidFill>
              <a:srgbClr val="00FF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“Party speaker”</a:t>
            </a:r>
            <a:endParaRPr sz="24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Shape 2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77625"/>
            <a:ext cx="6451599" cy="4741225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Shape 213"/>
          <p:cNvSpPr txBox="1"/>
          <p:nvPr/>
        </p:nvSpPr>
        <p:spPr>
          <a:xfrm>
            <a:off x="6683050" y="857650"/>
            <a:ext cx="2169300" cy="915300"/>
          </a:xfrm>
          <a:prstGeom prst="rect">
            <a:avLst/>
          </a:prstGeom>
          <a:gradFill>
            <a:gsLst>
              <a:gs pos="0">
                <a:srgbClr val="DBD4EB"/>
              </a:gs>
              <a:gs pos="100000">
                <a:srgbClr val="9180BB"/>
              </a:gs>
            </a:gsLst>
            <a:path path="circle">
              <a:fillToRect b="50%" l="50%" r="50%" t="50%"/>
            </a:path>
            <a:tileRect/>
          </a:gradFill>
          <a:ln cap="flat" cmpd="sng" w="28575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The mill &amp; the lighthouse</a:t>
            </a:r>
            <a:endParaRPr sz="24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Shape 218"/>
          <p:cNvPicPr preferRelativeResize="0"/>
          <p:nvPr/>
        </p:nvPicPr>
        <p:blipFill rotWithShape="1">
          <a:blip r:embed="rId3">
            <a:alphaModFix/>
          </a:blip>
          <a:srcRect b="3577" l="0" r="4743" t="0"/>
          <a:stretch/>
        </p:blipFill>
        <p:spPr>
          <a:xfrm>
            <a:off x="228075" y="215425"/>
            <a:ext cx="5953449" cy="4718124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Shape 219"/>
          <p:cNvSpPr txBox="1"/>
          <p:nvPr/>
        </p:nvSpPr>
        <p:spPr>
          <a:xfrm>
            <a:off x="6286500" y="1072050"/>
            <a:ext cx="2580000" cy="654000"/>
          </a:xfrm>
          <a:prstGeom prst="rect">
            <a:avLst/>
          </a:prstGeom>
          <a:gradFill>
            <a:gsLst>
              <a:gs pos="0">
                <a:srgbClr val="F5D0D0"/>
              </a:gs>
              <a:gs pos="100000">
                <a:srgbClr val="D96868"/>
              </a:gs>
            </a:gsLst>
            <a:path path="circle">
              <a:fillToRect b="50%" l="50%" r="50%" t="50%"/>
            </a:path>
            <a:tileRect/>
          </a:gradFill>
          <a:ln cap="flat" cmpd="sng" w="28575">
            <a:solidFill>
              <a:srgbClr val="A64D7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“Christmas party”</a:t>
            </a:r>
            <a:endParaRPr sz="24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Shape 224"/>
          <p:cNvPicPr preferRelativeResize="0"/>
          <p:nvPr/>
        </p:nvPicPr>
        <p:blipFill rotWithShape="1">
          <a:blip r:embed="rId3">
            <a:alphaModFix/>
          </a:blip>
          <a:srcRect b="9310" l="7966" r="11401" t="8587"/>
          <a:stretch/>
        </p:blipFill>
        <p:spPr>
          <a:xfrm>
            <a:off x="214400" y="214400"/>
            <a:ext cx="4086424" cy="4729677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Shape 225"/>
          <p:cNvSpPr txBox="1"/>
          <p:nvPr/>
        </p:nvSpPr>
        <p:spPr>
          <a:xfrm>
            <a:off x="4729650" y="832425"/>
            <a:ext cx="3456000" cy="998700"/>
          </a:xfrm>
          <a:prstGeom prst="rect">
            <a:avLst/>
          </a:prstGeom>
          <a:solidFill>
            <a:srgbClr val="FFFF00"/>
          </a:solidFill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“Circuit Diagram” </a:t>
            </a:r>
            <a:endParaRPr sz="2400"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(electric circuit scheme)</a:t>
            </a:r>
            <a:endParaRPr sz="24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/>
          <p:nvPr/>
        </p:nvSpPr>
        <p:spPr>
          <a:xfrm>
            <a:off x="478200" y="594825"/>
            <a:ext cx="8327700" cy="131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600"/>
              <a:t>3rd Step</a:t>
            </a:r>
            <a:r>
              <a:rPr b="1" lang="es" sz="3600"/>
              <a:t> </a:t>
            </a:r>
            <a:endParaRPr b="1" sz="3600"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4800">
                <a:solidFill>
                  <a:srgbClr val="741B47"/>
                </a:solidFill>
              </a:rPr>
              <a:t>          </a:t>
            </a:r>
            <a:r>
              <a:rPr b="1" lang="es" sz="4800">
                <a:solidFill>
                  <a:srgbClr val="741B47"/>
                </a:solidFill>
              </a:rPr>
              <a:t>Work exhibition</a:t>
            </a:r>
            <a:endParaRPr b="1" sz="4800">
              <a:solidFill>
                <a:srgbClr val="741B47"/>
              </a:solidFill>
            </a:endParaRPr>
          </a:p>
          <a:p>
            <a:pPr indent="0" lvl="0" mar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4800">
                <a:solidFill>
                  <a:srgbClr val="741B47"/>
                </a:solidFill>
              </a:rPr>
              <a:t>&amp;</a:t>
            </a:r>
            <a:endParaRPr b="1" sz="4800">
              <a:solidFill>
                <a:srgbClr val="741B47"/>
              </a:solidFill>
            </a:endParaRPr>
          </a:p>
          <a:p>
            <a:pPr indent="0" lvl="0" mar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4800">
                <a:solidFill>
                  <a:srgbClr val="741B47"/>
                </a:solidFill>
              </a:rPr>
              <a:t>Oral presentation </a:t>
            </a:r>
            <a:r>
              <a:rPr b="1" lang="es" sz="2400">
                <a:solidFill>
                  <a:srgbClr val="741B47"/>
                </a:solidFill>
              </a:rPr>
              <a:t>by 6th graders</a:t>
            </a:r>
            <a:endParaRPr b="1" sz="2400">
              <a:solidFill>
                <a:srgbClr val="741B47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741B4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400">
                <a:solidFill>
                  <a:srgbClr val="741B47"/>
                </a:solidFill>
              </a:rPr>
              <a:t>How electricity works: Oral explanation and demonstration to young students (1st graders-Primary) </a:t>
            </a:r>
            <a:endParaRPr b="1" sz="2400">
              <a:solidFill>
                <a:srgbClr val="741B47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Shape 2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Shape 2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95967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 txBox="1"/>
          <p:nvPr>
            <p:ph type="ctrTitle"/>
          </p:nvPr>
        </p:nvSpPr>
        <p:spPr>
          <a:xfrm>
            <a:off x="734775" y="419875"/>
            <a:ext cx="8059200" cy="436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/>
              <a:t>                 </a:t>
            </a:r>
            <a:r>
              <a:rPr b="1" lang="es" sz="4800">
                <a:solidFill>
                  <a:srgbClr val="000000"/>
                </a:solidFill>
              </a:rPr>
              <a:t>Hello friends!</a:t>
            </a:r>
            <a:endParaRPr b="1" sz="4800">
              <a:solidFill>
                <a:srgbClr val="000000"/>
              </a:solidFill>
            </a:endParaRPr>
          </a:p>
          <a:p>
            <a:pPr indent="0" lvl="0" mar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" sz="3400">
                <a:solidFill>
                  <a:srgbClr val="000000"/>
                </a:solidFill>
              </a:rPr>
              <a:t>We are proud because we have participated in this project about a physical phenomenon: electricity.</a:t>
            </a:r>
            <a:endParaRPr sz="3400">
              <a:solidFill>
                <a:srgbClr val="000000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" sz="3400">
                <a:solidFill>
                  <a:srgbClr val="000000"/>
                </a:solidFill>
              </a:rPr>
              <a:t>We really like the experience of knowing how to create an electric circuit.  </a:t>
            </a:r>
            <a:r>
              <a:rPr lang="es" sz="3400"/>
              <a:t>      </a:t>
            </a:r>
            <a:endParaRPr sz="3400"/>
          </a:p>
          <a:p>
            <a:pPr indent="0" lvl="0" mar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" sz="3200">
                <a:solidFill>
                  <a:srgbClr val="000000"/>
                </a:solidFill>
              </a:rPr>
              <a:t>                      </a:t>
            </a:r>
            <a:r>
              <a:rPr lang="es" sz="3200">
                <a:solidFill>
                  <a:srgbClr val="000000"/>
                </a:solidFill>
              </a:rPr>
              <a:t>We hope you like our projects!</a:t>
            </a:r>
            <a:endParaRPr sz="3200">
              <a:solidFill>
                <a:srgbClr val="000000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200"/>
              <a:t>                               </a:t>
            </a:r>
            <a:r>
              <a:rPr lang="es" sz="3000">
                <a:solidFill>
                  <a:srgbClr val="FF0000"/>
                </a:solidFill>
              </a:rPr>
              <a:t>6th graders-Barrufet team</a:t>
            </a:r>
            <a:endParaRPr sz="3000">
              <a:solidFill>
                <a:srgbClr val="FF0000"/>
              </a:solidFill>
            </a:endParaRPr>
          </a:p>
        </p:txBody>
      </p:sp>
      <p:sp>
        <p:nvSpPr>
          <p:cNvPr id="142" name="Shape 142"/>
          <p:cNvSpPr txBox="1"/>
          <p:nvPr>
            <p:ph idx="1" type="subTitle"/>
          </p:nvPr>
        </p:nvSpPr>
        <p:spPr>
          <a:xfrm>
            <a:off x="6671400" y="3895525"/>
            <a:ext cx="548400" cy="18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Shape 2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10" y="152400"/>
            <a:ext cx="645159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Shape 2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240700"/>
            <a:ext cx="645159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Shape 2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59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 txBox="1"/>
          <p:nvPr/>
        </p:nvSpPr>
        <p:spPr>
          <a:xfrm>
            <a:off x="442700" y="963675"/>
            <a:ext cx="8243100" cy="18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600"/>
              <a:t>1st Step </a:t>
            </a:r>
            <a:endParaRPr b="1" sz="3600"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/>
          </a:p>
          <a:p>
            <a:pPr indent="0" lvl="0" mar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/>
              <a:t>Cooperative work:</a:t>
            </a:r>
            <a:endParaRPr sz="3600"/>
          </a:p>
          <a:p>
            <a:pPr indent="0" lvl="0" mar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4800">
                <a:solidFill>
                  <a:srgbClr val="741B47"/>
                </a:solidFill>
              </a:rPr>
              <a:t>Model construction</a:t>
            </a:r>
            <a:r>
              <a:rPr lang="es" sz="3600"/>
              <a:t>.</a:t>
            </a:r>
            <a:endParaRPr sz="36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Shape 1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575" y="221225"/>
            <a:ext cx="3657600" cy="4701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Shape 1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65050" y="239625"/>
            <a:ext cx="3657600" cy="470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Shape 158"/>
          <p:cNvPicPr preferRelativeResize="0"/>
          <p:nvPr/>
        </p:nvPicPr>
        <p:blipFill rotWithShape="1">
          <a:blip r:embed="rId3">
            <a:alphaModFix/>
          </a:blip>
          <a:srcRect b="0" l="0" r="18692" t="0"/>
          <a:stretch/>
        </p:blipFill>
        <p:spPr>
          <a:xfrm>
            <a:off x="4300825" y="214400"/>
            <a:ext cx="4618701" cy="4766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Shape 1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5275" y="163950"/>
            <a:ext cx="3480150" cy="4766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Shape 1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59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Shape 1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239625"/>
            <a:ext cx="6451599" cy="4751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Shape 1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59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Shape 1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214400"/>
            <a:ext cx="6451599" cy="471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