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2" d="100"/>
          <a:sy n="102" d="100"/>
        </p:scale>
        <p:origin x="-456" y="1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extLst>
      <p:ext uri="{BB962C8B-B14F-4D97-AF65-F5344CB8AC3E}">
        <p14:creationId xmlns:p14="http://schemas.microsoft.com/office/powerpoint/2010/main" val="237399141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Shape 15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1" name="Shape 1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l"/>
              <a:t>Ne znam da li sam dobro sve dodala.</a:t>
            </a:r>
          </a:p>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wrap="square"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l"/>
              <a:t>‹#›</a:t>
            </a:fld>
            <a:endParaRPr lang="e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wrap="square"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wrap="square"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l"/>
              <a:t>‹#›</a:t>
            </a:fld>
            <a:endParaRPr lang="e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l"/>
              <a:t>‹#›</a:t>
            </a:fld>
            <a:endParaRPr lang="e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wrap="square"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l"/>
              <a:t>‹#›</a:t>
            </a:fld>
            <a:endParaRPr lang="e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l"/>
              <a:t>‹#›</a:t>
            </a:fld>
            <a:endParaRPr lang="e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l"/>
              <a:t>‹#›</a:t>
            </a:fld>
            <a:endParaRPr lang="e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l"/>
              <a:t>‹#›</a:t>
            </a:fld>
            <a:endParaRPr lang="e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wrap="square"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wrap="square"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l"/>
              <a:t>‹#›</a:t>
            </a:fld>
            <a:endParaRPr lang="e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wrap="square"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l"/>
              <a:t>‹#›</a:t>
            </a:fld>
            <a:endParaRPr lang="e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wrap="square"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wrap="square"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l"/>
              <a:t>‹#›</a:t>
            </a:fld>
            <a:endParaRPr lang="e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wrap="square"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l"/>
              <a:t>‹#›</a:t>
            </a:fld>
            <a:endParaRPr lang="e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2"/>
              </a:buClr>
              <a:buSzPct val="100000"/>
              <a:buChar char="●"/>
              <a:defRPr sz="1800">
                <a:solidFill>
                  <a:schemeClr val="dk2"/>
                </a:solidFill>
              </a:defRPr>
            </a:lvl1pPr>
            <a:lvl2pPr lvl="1">
              <a:lnSpc>
                <a:spcPct val="115000"/>
              </a:lnSpc>
              <a:spcBef>
                <a:spcPts val="0"/>
              </a:spcBef>
              <a:spcAft>
                <a:spcPts val="1600"/>
              </a:spcAft>
              <a:buClr>
                <a:schemeClr val="dk2"/>
              </a:buClr>
              <a:buChar char="○"/>
              <a:defRPr>
                <a:solidFill>
                  <a:schemeClr val="dk2"/>
                </a:solidFill>
              </a:defRPr>
            </a:lvl2pPr>
            <a:lvl3pPr lvl="2">
              <a:lnSpc>
                <a:spcPct val="115000"/>
              </a:lnSpc>
              <a:spcBef>
                <a:spcPts val="0"/>
              </a:spcBef>
              <a:spcAft>
                <a:spcPts val="1600"/>
              </a:spcAft>
              <a:buClr>
                <a:schemeClr val="dk2"/>
              </a:buClr>
              <a:buChar char="■"/>
              <a:defRPr>
                <a:solidFill>
                  <a:schemeClr val="dk2"/>
                </a:solidFill>
              </a:defRPr>
            </a:lvl3pPr>
            <a:lvl4pPr lvl="3">
              <a:lnSpc>
                <a:spcPct val="115000"/>
              </a:lnSpc>
              <a:spcBef>
                <a:spcPts val="0"/>
              </a:spcBef>
              <a:spcAft>
                <a:spcPts val="1600"/>
              </a:spcAft>
              <a:buClr>
                <a:schemeClr val="dk2"/>
              </a:buClr>
              <a:buChar char="●"/>
              <a:defRPr>
                <a:solidFill>
                  <a:schemeClr val="dk2"/>
                </a:solidFill>
              </a:defRPr>
            </a:lvl4pPr>
            <a:lvl5pPr lvl="4">
              <a:lnSpc>
                <a:spcPct val="115000"/>
              </a:lnSpc>
              <a:spcBef>
                <a:spcPts val="0"/>
              </a:spcBef>
              <a:spcAft>
                <a:spcPts val="1600"/>
              </a:spcAft>
              <a:buClr>
                <a:schemeClr val="dk2"/>
              </a:buClr>
              <a:buChar char="○"/>
              <a:defRPr>
                <a:solidFill>
                  <a:schemeClr val="dk2"/>
                </a:solidFill>
              </a:defRPr>
            </a:lvl5pPr>
            <a:lvl6pPr lvl="5">
              <a:lnSpc>
                <a:spcPct val="115000"/>
              </a:lnSpc>
              <a:spcBef>
                <a:spcPts val="0"/>
              </a:spcBef>
              <a:spcAft>
                <a:spcPts val="1600"/>
              </a:spcAft>
              <a:buClr>
                <a:schemeClr val="dk2"/>
              </a:buClr>
              <a:buChar char="■"/>
              <a:defRPr>
                <a:solidFill>
                  <a:schemeClr val="dk2"/>
                </a:solidFill>
              </a:defRPr>
            </a:lvl6pPr>
            <a:lvl7pPr lvl="6">
              <a:lnSpc>
                <a:spcPct val="115000"/>
              </a:lnSpc>
              <a:spcBef>
                <a:spcPts val="0"/>
              </a:spcBef>
              <a:spcAft>
                <a:spcPts val="1600"/>
              </a:spcAft>
              <a:buClr>
                <a:schemeClr val="dk2"/>
              </a:buClr>
              <a:buChar char="●"/>
              <a:defRPr>
                <a:solidFill>
                  <a:schemeClr val="dk2"/>
                </a:solidFill>
              </a:defRPr>
            </a:lvl7pPr>
            <a:lvl8pPr lvl="7">
              <a:lnSpc>
                <a:spcPct val="115000"/>
              </a:lnSpc>
              <a:spcBef>
                <a:spcPts val="0"/>
              </a:spcBef>
              <a:spcAft>
                <a:spcPts val="1600"/>
              </a:spcAft>
              <a:buClr>
                <a:schemeClr val="dk2"/>
              </a:buClr>
              <a:buChar char="○"/>
              <a:defRPr>
                <a:solidFill>
                  <a:schemeClr val="dk2"/>
                </a:solidFill>
              </a:defRPr>
            </a:lvl8pPr>
            <a:lvl9pPr lvl="8">
              <a:lnSpc>
                <a:spcPct val="115000"/>
              </a:lnSpc>
              <a:spcBef>
                <a:spcPts val="0"/>
              </a:spcBef>
              <a:spcAft>
                <a:spcPts val="1600"/>
              </a:spcAft>
              <a:buClr>
                <a:schemeClr val="dk2"/>
              </a:buClr>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l" sz="1000">
                <a:solidFill>
                  <a:schemeClr val="dk2"/>
                </a:solidFill>
              </a:rPr>
              <a:t>‹#›</a:t>
            </a:fld>
            <a:endParaRPr lang="el"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time_continue=7&amp;v=lnFCpvTetro"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hyperlink" Target="https://www.youtube.com/watch?time_continue=5&amp;v=8HPh4RoV63s" TargetMode="External"/><Relationship Id="rId3" Type="http://schemas.openxmlformats.org/officeDocument/2006/relationships/hyperlink" Target="http://www.inclusionbc.org/our-priority-areas/inclusive-education/what-inclusive-education" TargetMode="External"/><Relationship Id="rId7" Type="http://schemas.openxmlformats.org/officeDocument/2006/relationships/hyperlink" Target="https://www.google.gr/url?sa=t&amp;rct=j&amp;q=&amp;esrc=s&amp;source=web&amp;cd=3&amp;cad=rja&amp;uact=8&amp;ved=0ahUKEwiroM7K2MrWAhWOLVAKHQPqA9sQFgg9MAI&amp;url=http://unesdoc.unesco.org/images/0017/001778/177849e.pdf&amp;usg=AFQjCNGnc0TOAC9L_VymlPawgHx9tWe9Kw"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http://unesdoc.unesco.org/images/0024/002482/248254e.pdf" TargetMode="External"/><Relationship Id="rId5" Type="http://schemas.openxmlformats.org/officeDocument/2006/relationships/hyperlink" Target="https://www.google.gr/url?sa=t&amp;rct=j&amp;q=&amp;esrc=s&amp;source=web&amp;cd=4&amp;cad=rja&amp;uact=8&amp;ved=0ahUKEwiroM7K2MrWAhWOLVAKHQPqA9sQFghFMAM&amp;url=http://en.unesco.org/themes/inclusion-in-education&amp;usg=AFQjCNHqbD7mxjxWIBBhRkt1PD3pPtlo-Q" TargetMode="External"/><Relationship Id="rId4" Type="http://schemas.openxmlformats.org/officeDocument/2006/relationships/hyperlink" Target="https://www.salto-youth.net/tools/toolbox/tool/toolbox-tackling-intolerance-and-discrimination.2038/" TargetMode="External"/><Relationship Id="rId9" Type="http://schemas.openxmlformats.org/officeDocument/2006/relationships/hyperlink" Target="https://www.google.gr/url?sa=t&amp;rct=j&amp;q=&amp;esrc=s&amp;source=web&amp;cd=14&amp;cad=rja&amp;uact=8&amp;ved=0ahUKEwiroM7K2MrWAhWOLVAKHQPqA9sQFgh7MA0&amp;url=http://inclusiveschools.org/together-we-learn-better-inclusive-schools-benefit-all-children/&amp;usg=AFQjCNHji6TdRw8gUsrJpXzohIp3LniQDQ"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easyclass.com/profile/714789"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answergarden.ch/528422"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www.eenet.org.uk/resources/docs/Inclusive_Education_in_Low_Income_Countries.pdf"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www.eenet.org.uk/resources/docs/Inclusive_Education_in_Low_Income_Countries.pdf"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Shape 54" descr="Screenshot_5.jpg"/>
          <p:cNvPicPr preferRelativeResize="0"/>
          <p:nvPr/>
        </p:nvPicPr>
        <p:blipFill>
          <a:blip r:embed="rId3">
            <a:alphaModFix/>
          </a:blip>
          <a:stretch>
            <a:fillRect/>
          </a:stretch>
        </p:blipFill>
        <p:spPr>
          <a:xfrm>
            <a:off x="200750" y="4498250"/>
            <a:ext cx="3084001" cy="455150"/>
          </a:xfrm>
          <a:prstGeom prst="rect">
            <a:avLst/>
          </a:prstGeom>
          <a:noFill/>
          <a:ln>
            <a:noFill/>
          </a:ln>
        </p:spPr>
      </p:pic>
      <p:pic>
        <p:nvPicPr>
          <p:cNvPr id="55" name="Shape 55"/>
          <p:cNvPicPr preferRelativeResize="0"/>
          <p:nvPr/>
        </p:nvPicPr>
        <p:blipFill>
          <a:blip r:embed="rId4">
            <a:alphaModFix/>
          </a:blip>
          <a:stretch>
            <a:fillRect/>
          </a:stretch>
        </p:blipFill>
        <p:spPr>
          <a:xfrm>
            <a:off x="1210850" y="1228825"/>
            <a:ext cx="6285500" cy="2951125"/>
          </a:xfrm>
          <a:prstGeom prst="rect">
            <a:avLst/>
          </a:prstGeom>
          <a:noFill/>
          <a:ln>
            <a:noFill/>
          </a:ln>
        </p:spPr>
      </p:pic>
      <p:sp>
        <p:nvSpPr>
          <p:cNvPr id="56" name="Shape 56"/>
          <p:cNvSpPr/>
          <p:nvPr/>
        </p:nvSpPr>
        <p:spPr>
          <a:xfrm>
            <a:off x="588313" y="413588"/>
            <a:ext cx="8191713" cy="751842"/>
          </a:xfrm>
          <a:prstGeom prst="rect">
            <a:avLst/>
          </a:prstGeom>
        </p:spPr>
        <p:txBody>
          <a:bodyPr>
            <a:prstTxWarp prst="textPlain">
              <a:avLst/>
            </a:prstTxWarp>
          </a:bodyPr>
          <a:lstStyle/>
          <a:p>
            <a:pPr lvl="0" algn="ctr"/>
            <a:r>
              <a:rPr b="0" i="0">
                <a:ln w="9525" cap="flat" cmpd="sng">
                  <a:solidFill>
                    <a:srgbClr val="073763"/>
                  </a:solidFill>
                  <a:prstDash val="solid"/>
                  <a:round/>
                  <a:headEnd type="none" w="med" len="med"/>
                  <a:tailEnd type="none" w="med" len="med"/>
                </a:ln>
                <a:solidFill>
                  <a:srgbClr val="0000FF"/>
                </a:solidFill>
                <a:latin typeface="Arial"/>
              </a:rPr>
              <a:t>Embracing Differencies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290575" y="224613"/>
            <a:ext cx="8520600" cy="572700"/>
          </a:xfrm>
          <a:prstGeom prst="rect">
            <a:avLst/>
          </a:prstGeom>
        </p:spPr>
        <p:txBody>
          <a:bodyPr wrap="square" lIns="91425" tIns="91425" rIns="91425" bIns="91425" anchor="t" anchorCtr="0">
            <a:noAutofit/>
          </a:bodyPr>
          <a:lstStyle/>
          <a:p>
            <a:pPr lvl="0">
              <a:spcBef>
                <a:spcPts val="0"/>
              </a:spcBef>
              <a:buNone/>
            </a:pPr>
            <a:r>
              <a:rPr lang="el"/>
              <a:t>5. What is the role of teacher in an inclusive school? </a:t>
            </a:r>
          </a:p>
          <a:p>
            <a:pPr lvl="0">
              <a:spcBef>
                <a:spcPts val="0"/>
              </a:spcBef>
              <a:buNone/>
            </a:pPr>
            <a:endParaRPr/>
          </a:p>
        </p:txBody>
      </p:sp>
      <p:sp>
        <p:nvSpPr>
          <p:cNvPr id="113" name="Shape 113"/>
          <p:cNvSpPr txBox="1">
            <a:spLocks noGrp="1"/>
          </p:cNvSpPr>
          <p:nvPr>
            <p:ph type="body" idx="1"/>
          </p:nvPr>
        </p:nvSpPr>
        <p:spPr>
          <a:xfrm>
            <a:off x="332825" y="849988"/>
            <a:ext cx="8520600" cy="4068900"/>
          </a:xfrm>
          <a:prstGeom prst="rect">
            <a:avLst/>
          </a:prstGeom>
        </p:spPr>
        <p:txBody>
          <a:bodyPr wrap="square" lIns="91425" tIns="91425" rIns="91425" bIns="91425" anchor="t" anchorCtr="0">
            <a:noAutofit/>
          </a:bodyPr>
          <a:lstStyle/>
          <a:p>
            <a:pPr lvl="0">
              <a:lnSpc>
                <a:spcPct val="100000"/>
              </a:lnSpc>
              <a:spcBef>
                <a:spcPts val="0"/>
              </a:spcBef>
              <a:spcAft>
                <a:spcPts val="0"/>
              </a:spcAft>
              <a:buNone/>
            </a:pPr>
            <a:r>
              <a:rPr lang="el" sz="1200" b="1">
                <a:solidFill>
                  <a:srgbClr val="CC0000"/>
                </a:solidFill>
                <a:highlight>
                  <a:srgbClr val="FFFFFF"/>
                </a:highlight>
              </a:rPr>
              <a:t>Hey teachers!</a:t>
            </a:r>
          </a:p>
          <a:p>
            <a:pPr lvl="0" rtl="0">
              <a:lnSpc>
                <a:spcPct val="100000"/>
              </a:lnSpc>
              <a:spcBef>
                <a:spcPts val="0"/>
              </a:spcBef>
              <a:spcAft>
                <a:spcPts val="0"/>
              </a:spcAft>
              <a:buNone/>
            </a:pPr>
            <a:r>
              <a:rPr lang="el" sz="1200" b="1">
                <a:solidFill>
                  <a:srgbClr val="CC0000"/>
                </a:solidFill>
                <a:highlight>
                  <a:srgbClr val="FFFFFF"/>
                </a:highlight>
              </a:rPr>
              <a:t>If you have a child with a learning disability in your class, how do you adapt the learning environment to suit the child? </a:t>
            </a:r>
          </a:p>
          <a:p>
            <a:pPr lvl="0" rtl="0">
              <a:lnSpc>
                <a:spcPct val="100000"/>
              </a:lnSpc>
              <a:spcBef>
                <a:spcPts val="0"/>
              </a:spcBef>
              <a:spcAft>
                <a:spcPts val="0"/>
              </a:spcAft>
              <a:buNone/>
            </a:pPr>
            <a:endParaRPr sz="1200" b="1">
              <a:solidFill>
                <a:srgbClr val="CC0000"/>
              </a:solidFill>
              <a:highlight>
                <a:srgbClr val="FFFFFF"/>
              </a:highlight>
            </a:endParaRPr>
          </a:p>
          <a:p>
            <a:pPr lvl="0" rtl="0">
              <a:lnSpc>
                <a:spcPct val="100000"/>
              </a:lnSpc>
              <a:spcBef>
                <a:spcPts val="0"/>
              </a:spcBef>
              <a:spcAft>
                <a:spcPts val="0"/>
              </a:spcAft>
              <a:buNone/>
            </a:pPr>
            <a:r>
              <a:rPr lang="el" sz="1200" b="1">
                <a:solidFill>
                  <a:srgbClr val="000000"/>
                </a:solidFill>
                <a:highlight>
                  <a:srgbClr val="FFFFFF"/>
                </a:highlight>
              </a:rPr>
              <a:t>changing classroom practice</a:t>
            </a:r>
          </a:p>
          <a:p>
            <a:pPr lvl="0">
              <a:lnSpc>
                <a:spcPct val="100000"/>
              </a:lnSpc>
              <a:spcBef>
                <a:spcPts val="0"/>
              </a:spcBef>
              <a:spcAft>
                <a:spcPts val="0"/>
              </a:spcAft>
              <a:buNone/>
            </a:pPr>
            <a:r>
              <a:rPr lang="el" sz="1200" b="1">
                <a:solidFill>
                  <a:srgbClr val="CC0000"/>
                </a:solidFill>
                <a:highlight>
                  <a:srgbClr val="FFFFFF"/>
                </a:highlight>
              </a:rPr>
              <a:t> </a:t>
            </a:r>
          </a:p>
          <a:p>
            <a:pPr lvl="0">
              <a:spcBef>
                <a:spcPts val="0"/>
              </a:spcBef>
              <a:buNone/>
            </a:pPr>
            <a:r>
              <a:rPr lang="el" sz="1200">
                <a:solidFill>
                  <a:srgbClr val="3A343A"/>
                </a:solidFill>
                <a:highlight>
                  <a:srgbClr val="FFFFFF"/>
                </a:highlight>
              </a:rPr>
              <a:t>Teachers need to </a:t>
            </a:r>
          </a:p>
          <a:p>
            <a:pPr marL="457200" lvl="0" indent="-304800" rtl="0">
              <a:spcBef>
                <a:spcPts val="0"/>
              </a:spcBef>
              <a:buClr>
                <a:srgbClr val="3A343A"/>
              </a:buClr>
              <a:buSzPct val="100000"/>
            </a:pPr>
            <a:r>
              <a:rPr lang="el" sz="1200">
                <a:solidFill>
                  <a:srgbClr val="3A343A"/>
                </a:solidFill>
                <a:highlight>
                  <a:srgbClr val="FFFFFF"/>
                </a:highlight>
              </a:rPr>
              <a:t>identify the difficulties and barriers that children experience in learning and do their best to reduce or remove any obstacles to learning</a:t>
            </a:r>
          </a:p>
          <a:p>
            <a:pPr marL="457200" lvl="0" indent="-304800" rtl="0">
              <a:lnSpc>
                <a:spcPct val="100000"/>
              </a:lnSpc>
              <a:spcBef>
                <a:spcPts val="0"/>
              </a:spcBef>
              <a:spcAft>
                <a:spcPts val="0"/>
              </a:spcAft>
              <a:buClr>
                <a:srgbClr val="990000"/>
              </a:buClr>
              <a:buSzPct val="100000"/>
            </a:pPr>
            <a:r>
              <a:rPr lang="el" sz="1200">
                <a:solidFill>
                  <a:schemeClr val="dk1"/>
                </a:solidFill>
              </a:rPr>
              <a:t>discover and emphasize the student’s talents</a:t>
            </a:r>
          </a:p>
          <a:p>
            <a:pPr marL="457200" lvl="0" indent="-304800" rtl="0">
              <a:lnSpc>
                <a:spcPct val="100000"/>
              </a:lnSpc>
              <a:spcBef>
                <a:spcPts val="0"/>
              </a:spcBef>
              <a:spcAft>
                <a:spcPts val="0"/>
              </a:spcAft>
              <a:buClr>
                <a:schemeClr val="dk1"/>
              </a:buClr>
              <a:buSzPct val="100000"/>
            </a:pPr>
            <a:r>
              <a:rPr lang="el" sz="1200">
                <a:solidFill>
                  <a:schemeClr val="dk1"/>
                </a:solidFill>
              </a:rPr>
              <a:t>respects dos and donts of pupils</a:t>
            </a:r>
          </a:p>
          <a:p>
            <a:pPr marL="457200" lvl="0" indent="-304800" rtl="0">
              <a:lnSpc>
                <a:spcPct val="100000"/>
              </a:lnSpc>
              <a:spcBef>
                <a:spcPts val="0"/>
              </a:spcBef>
              <a:spcAft>
                <a:spcPts val="0"/>
              </a:spcAft>
              <a:buClr>
                <a:schemeClr val="dk1"/>
              </a:buClr>
              <a:buSzPct val="100000"/>
            </a:pPr>
            <a:r>
              <a:rPr lang="el" sz="1200">
                <a:solidFill>
                  <a:schemeClr val="dk1"/>
                </a:solidFill>
              </a:rPr>
              <a:t>be the co-ordinator of every attemp and innovation happening in class</a:t>
            </a:r>
          </a:p>
          <a:p>
            <a:pPr marL="457200" lvl="0" indent="-304800" rtl="0">
              <a:lnSpc>
                <a:spcPct val="100000"/>
              </a:lnSpc>
              <a:spcBef>
                <a:spcPts val="0"/>
              </a:spcBef>
              <a:spcAft>
                <a:spcPts val="0"/>
              </a:spcAft>
              <a:buClr>
                <a:schemeClr val="dk1"/>
              </a:buClr>
              <a:buSzPct val="100000"/>
            </a:pPr>
            <a:r>
              <a:rPr lang="el" sz="1200">
                <a:solidFill>
                  <a:schemeClr val="dk1"/>
                </a:solidFill>
              </a:rPr>
              <a:t>lead the way to acceptance and communication through the whole group</a:t>
            </a:r>
          </a:p>
          <a:p>
            <a:pPr marL="457200" lvl="0" indent="-304800" rtl="0">
              <a:lnSpc>
                <a:spcPct val="100000"/>
              </a:lnSpc>
              <a:spcBef>
                <a:spcPts val="0"/>
              </a:spcBef>
              <a:spcAft>
                <a:spcPts val="0"/>
              </a:spcAft>
              <a:buClr>
                <a:schemeClr val="dk1"/>
              </a:buClr>
              <a:buSzPct val="100000"/>
            </a:pPr>
            <a:r>
              <a:rPr lang="el" sz="1200">
                <a:solidFill>
                  <a:schemeClr val="dk1"/>
                </a:solidFill>
              </a:rPr>
              <a:t>create pure environment of belonging rather than separating or grouping.</a:t>
            </a:r>
          </a:p>
          <a:p>
            <a:pPr marL="457200" lvl="0" indent="-292100" rtl="0">
              <a:lnSpc>
                <a:spcPct val="100000"/>
              </a:lnSpc>
              <a:spcBef>
                <a:spcPts val="0"/>
              </a:spcBef>
              <a:spcAft>
                <a:spcPts val="0"/>
              </a:spcAft>
              <a:buClr>
                <a:schemeClr val="dk1"/>
              </a:buClr>
              <a:buSzPct val="100000"/>
            </a:pPr>
            <a:r>
              <a:rPr lang="el" sz="1000">
                <a:solidFill>
                  <a:schemeClr val="dk1"/>
                </a:solidFill>
              </a:rPr>
              <a:t>changing existing practices</a:t>
            </a:r>
          </a:p>
          <a:p>
            <a:pPr lvl="0" rtl="0">
              <a:lnSpc>
                <a:spcPct val="100000"/>
              </a:lnSpc>
              <a:spcBef>
                <a:spcPts val="0"/>
              </a:spcBef>
              <a:spcAft>
                <a:spcPts val="0"/>
              </a:spcAft>
              <a:buNone/>
            </a:pPr>
            <a:endParaRPr sz="1200">
              <a:solidFill>
                <a:schemeClr val="dk1"/>
              </a:solidFill>
            </a:endParaRPr>
          </a:p>
          <a:p>
            <a:pPr lvl="0">
              <a:spcBef>
                <a:spcPts val="0"/>
              </a:spcBef>
              <a:buNone/>
            </a:pPr>
            <a:r>
              <a:rPr lang="el" sz="1200" u="sng">
                <a:solidFill>
                  <a:schemeClr val="hlink"/>
                </a:solidFill>
                <a:hlinkClick r:id="rId3"/>
              </a:rPr>
              <a:t>https://www.youtube.com/watch?time_continue=7&amp;v=lnFCpvTetro</a:t>
            </a:r>
            <a:r>
              <a:rPr lang="el" sz="1200"/>
              <a:t>    Mara, Italy</a:t>
            </a:r>
          </a:p>
          <a:p>
            <a:pPr lvl="0">
              <a:spcBef>
                <a:spcPts val="0"/>
              </a:spcBef>
              <a:buNone/>
            </a:pPr>
            <a:endParaRPr sz="1200"/>
          </a:p>
          <a:p>
            <a:pPr lvl="0">
              <a:spcBef>
                <a:spcPts val="0"/>
              </a:spcBef>
              <a:buNone/>
            </a:pPr>
            <a:endParaRPr sz="12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l"/>
              <a:t>6.</a:t>
            </a:r>
            <a:r>
              <a:rPr lang="el" sz="1800"/>
              <a:t> Suggest shortly some teaching strategies for an inclusive education</a:t>
            </a:r>
            <a:r>
              <a:rPr lang="el"/>
              <a:t> </a:t>
            </a:r>
          </a:p>
        </p:txBody>
      </p:sp>
      <p:sp>
        <p:nvSpPr>
          <p:cNvPr id="119" name="Shape 119"/>
          <p:cNvSpPr txBox="1">
            <a:spLocks noGrp="1"/>
          </p:cNvSpPr>
          <p:nvPr>
            <p:ph type="body" idx="1"/>
          </p:nvPr>
        </p:nvSpPr>
        <p:spPr>
          <a:xfrm>
            <a:off x="268325" y="1065725"/>
            <a:ext cx="8520600" cy="3416400"/>
          </a:xfrm>
          <a:prstGeom prst="rect">
            <a:avLst/>
          </a:prstGeom>
        </p:spPr>
        <p:txBody>
          <a:bodyPr wrap="square" lIns="91425" tIns="91425" rIns="91425" bIns="91425" anchor="t" anchorCtr="0">
            <a:noAutofit/>
          </a:bodyPr>
          <a:lstStyle/>
          <a:p>
            <a:pPr lvl="0">
              <a:spcBef>
                <a:spcPts val="0"/>
              </a:spcBef>
              <a:buNone/>
            </a:pPr>
            <a:r>
              <a:rPr lang="el"/>
              <a:t>should be tolerant</a:t>
            </a:r>
          </a:p>
          <a:p>
            <a:pPr marL="457200" lvl="0" indent="-304800" rtl="0">
              <a:spcBef>
                <a:spcPts val="0"/>
              </a:spcBef>
              <a:buSzPct val="100000"/>
            </a:pPr>
            <a:r>
              <a:rPr lang="el" sz="1200"/>
              <a:t>differentiated teaching</a:t>
            </a:r>
          </a:p>
          <a:p>
            <a:pPr marL="457200" lvl="0" indent="-304800" rtl="0">
              <a:spcBef>
                <a:spcPts val="0"/>
              </a:spcBef>
              <a:buSzPct val="100000"/>
            </a:pPr>
            <a:r>
              <a:rPr lang="el" sz="1200"/>
              <a:t>project based learning</a:t>
            </a:r>
          </a:p>
          <a:p>
            <a:pPr marL="457200" lvl="0" indent="-304800" rtl="0">
              <a:spcBef>
                <a:spcPts val="0"/>
              </a:spcBef>
              <a:buSzPct val="100000"/>
            </a:pPr>
            <a:r>
              <a:rPr lang="el" sz="1200"/>
              <a:t>emphasis on teamwork</a:t>
            </a:r>
          </a:p>
          <a:p>
            <a:pPr marL="457200" lvl="0" indent="-304800" rtl="0">
              <a:spcBef>
                <a:spcPts val="0"/>
              </a:spcBef>
              <a:buSzPct val="100000"/>
            </a:pPr>
            <a:r>
              <a:rPr lang="el" sz="1200"/>
              <a:t>new tecnologies/STEAM in class</a:t>
            </a:r>
          </a:p>
          <a:p>
            <a:pPr marL="457200" lvl="0" indent="-304800" rtl="0">
              <a:spcBef>
                <a:spcPts val="0"/>
              </a:spcBef>
              <a:buSzPct val="100000"/>
            </a:pPr>
            <a:r>
              <a:rPr lang="el" sz="1200">
                <a:solidFill>
                  <a:schemeClr val="dk1"/>
                </a:solidFill>
              </a:rPr>
              <a:t>pair and small group work </a:t>
            </a:r>
            <a:r>
              <a:rPr lang="el" sz="1200"/>
              <a:t>because t</a:t>
            </a:r>
            <a:r>
              <a:rPr lang="el" sz="1200">
                <a:solidFill>
                  <a:schemeClr val="dk1"/>
                </a:solidFill>
              </a:rPr>
              <a:t>alking and making questions (social interaction) can improve learning. </a:t>
            </a:r>
          </a:p>
          <a:p>
            <a:pPr marL="457200" lvl="0" indent="-304800" rtl="0">
              <a:spcBef>
                <a:spcPts val="0"/>
              </a:spcBef>
              <a:buClr>
                <a:schemeClr val="dk1"/>
              </a:buClr>
              <a:buSzPct val="109090"/>
            </a:pPr>
            <a:r>
              <a:rPr lang="el" sz="1100">
                <a:solidFill>
                  <a:schemeClr val="dk1"/>
                </a:solidFill>
              </a:rPr>
              <a:t>activate their prior learning</a:t>
            </a:r>
          </a:p>
          <a:p>
            <a:pPr marL="457200" lvl="0" indent="-298450" rtl="0">
              <a:spcBef>
                <a:spcPts val="0"/>
              </a:spcBef>
              <a:buClr>
                <a:schemeClr val="dk1"/>
              </a:buClr>
              <a:buSzPct val="100000"/>
            </a:pPr>
            <a:r>
              <a:rPr lang="el" sz="1100">
                <a:solidFill>
                  <a:schemeClr val="dk1"/>
                </a:solidFill>
              </a:rPr>
              <a:t>create a good relationship with the child and understand how he/she learns</a:t>
            </a:r>
          </a:p>
          <a:p>
            <a:pPr marL="457200" lvl="0" indent="-298450" rtl="0">
              <a:spcBef>
                <a:spcPts val="0"/>
              </a:spcBef>
              <a:buClr>
                <a:schemeClr val="dk1"/>
              </a:buClr>
              <a:buSzPct val="100000"/>
            </a:pPr>
            <a:endParaRPr sz="11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203050" y="493325"/>
            <a:ext cx="8520600" cy="572700"/>
          </a:xfrm>
          <a:prstGeom prst="rect">
            <a:avLst/>
          </a:prstGeom>
        </p:spPr>
        <p:txBody>
          <a:bodyPr wrap="square" lIns="91425" tIns="91425" rIns="91425" bIns="91425" anchor="t" anchorCtr="0">
            <a:noAutofit/>
          </a:bodyPr>
          <a:lstStyle/>
          <a:p>
            <a:pPr lvl="0">
              <a:spcBef>
                <a:spcPts val="0"/>
              </a:spcBef>
              <a:buNone/>
            </a:pPr>
            <a:r>
              <a:rPr lang="el"/>
              <a:t>7. How do you visualise the inclusive classroom?</a:t>
            </a:r>
          </a:p>
        </p:txBody>
      </p:sp>
      <p:pic>
        <p:nvPicPr>
          <p:cNvPr id="125" name="Shape 125" descr="9830a66b317f69c4696c2e507efecacb.jpg"/>
          <p:cNvPicPr preferRelativeResize="0"/>
          <p:nvPr/>
        </p:nvPicPr>
        <p:blipFill rotWithShape="1">
          <a:blip r:embed="rId3">
            <a:alphaModFix/>
          </a:blip>
          <a:srcRect r="9820" b="-5474"/>
          <a:stretch/>
        </p:blipFill>
        <p:spPr>
          <a:xfrm>
            <a:off x="695800" y="1222100"/>
            <a:ext cx="2546726" cy="22377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269450" y="178425"/>
            <a:ext cx="8520600" cy="572700"/>
          </a:xfrm>
          <a:prstGeom prst="rect">
            <a:avLst/>
          </a:prstGeom>
        </p:spPr>
        <p:txBody>
          <a:bodyPr wrap="square" lIns="91425" tIns="91425" rIns="91425" bIns="91425" anchor="t" anchorCtr="0">
            <a:noAutofit/>
          </a:bodyPr>
          <a:lstStyle/>
          <a:p>
            <a:pPr lvl="0">
              <a:spcBef>
                <a:spcPts val="0"/>
              </a:spcBef>
              <a:buClr>
                <a:schemeClr val="dk1"/>
              </a:buClr>
              <a:buSzPct val="39285"/>
              <a:buFont typeface="Arial"/>
              <a:buNone/>
            </a:pPr>
            <a:r>
              <a:rPr lang="el"/>
              <a:t>inclusive classroom</a:t>
            </a:r>
          </a:p>
        </p:txBody>
      </p:sp>
      <p:sp>
        <p:nvSpPr>
          <p:cNvPr id="131" name="Shape 131"/>
          <p:cNvSpPr txBox="1">
            <a:spLocks noGrp="1"/>
          </p:cNvSpPr>
          <p:nvPr>
            <p:ph type="body" idx="1"/>
          </p:nvPr>
        </p:nvSpPr>
        <p:spPr>
          <a:xfrm>
            <a:off x="200050" y="716425"/>
            <a:ext cx="8520600" cy="3416400"/>
          </a:xfrm>
          <a:prstGeom prst="rect">
            <a:avLst/>
          </a:prstGeom>
        </p:spPr>
        <p:txBody>
          <a:bodyPr wrap="square" lIns="91425" tIns="91425" rIns="91425" bIns="91425" anchor="t" anchorCtr="0">
            <a:noAutofit/>
          </a:bodyPr>
          <a:lstStyle/>
          <a:p>
            <a:pPr lvl="0" rtl="0">
              <a:lnSpc>
                <a:spcPct val="100000"/>
              </a:lnSpc>
              <a:spcBef>
                <a:spcPts val="0"/>
              </a:spcBef>
              <a:buNone/>
            </a:pPr>
            <a:r>
              <a:rPr lang="el" sz="1200">
                <a:solidFill>
                  <a:srgbClr val="3A343A"/>
                </a:solidFill>
              </a:rPr>
              <a:t>practical tips to meet the children’’s needs </a:t>
            </a:r>
          </a:p>
          <a:p>
            <a:pPr marL="457200" lvl="0" indent="-304800" rtl="0">
              <a:lnSpc>
                <a:spcPct val="100000"/>
              </a:lnSpc>
              <a:spcBef>
                <a:spcPts val="0"/>
              </a:spcBef>
              <a:buClr>
                <a:srgbClr val="3A343A"/>
              </a:buClr>
              <a:buSzPct val="100000"/>
              <a:buChar char="●"/>
            </a:pPr>
            <a:r>
              <a:rPr lang="el" sz="1200">
                <a:solidFill>
                  <a:srgbClr val="3A343A"/>
                </a:solidFill>
              </a:rPr>
              <a:t>Classroom layout</a:t>
            </a:r>
          </a:p>
          <a:p>
            <a:pPr marL="457200" lvl="0" indent="-304800" rtl="0">
              <a:lnSpc>
                <a:spcPct val="100000"/>
              </a:lnSpc>
              <a:spcBef>
                <a:spcPts val="0"/>
              </a:spcBef>
              <a:spcAft>
                <a:spcPts val="0"/>
              </a:spcAft>
              <a:buClr>
                <a:srgbClr val="3A343A"/>
              </a:buClr>
              <a:buSzPct val="100000"/>
              <a:buChar char="●"/>
            </a:pPr>
            <a:r>
              <a:rPr lang="el" sz="1200">
                <a:solidFill>
                  <a:srgbClr val="3A343A"/>
                </a:solidFill>
              </a:rPr>
              <a:t>Access</a:t>
            </a:r>
          </a:p>
          <a:p>
            <a:pPr marL="457200" lvl="0" indent="-304800" rtl="0">
              <a:lnSpc>
                <a:spcPct val="100000"/>
              </a:lnSpc>
              <a:spcBef>
                <a:spcPts val="0"/>
              </a:spcBef>
              <a:spcAft>
                <a:spcPts val="0"/>
              </a:spcAft>
              <a:buClr>
                <a:srgbClr val="3A343A"/>
              </a:buClr>
              <a:buSzPct val="100000"/>
              <a:buChar char="●"/>
            </a:pPr>
            <a:r>
              <a:rPr lang="el" sz="1200">
                <a:solidFill>
                  <a:srgbClr val="3A343A"/>
                </a:solidFill>
              </a:rPr>
              <a:t>Movement to desk/mat</a:t>
            </a:r>
          </a:p>
          <a:p>
            <a:pPr marL="457200" lvl="0" indent="-304800" rtl="0">
              <a:lnSpc>
                <a:spcPct val="100000"/>
              </a:lnSpc>
              <a:spcBef>
                <a:spcPts val="0"/>
              </a:spcBef>
              <a:spcAft>
                <a:spcPts val="0"/>
              </a:spcAft>
              <a:buClr>
                <a:srgbClr val="3A343A"/>
              </a:buClr>
              <a:buSzPct val="100000"/>
              <a:buChar char="●"/>
            </a:pPr>
            <a:r>
              <a:rPr lang="el" sz="1200">
                <a:solidFill>
                  <a:srgbClr val="3A343A"/>
                </a:solidFill>
              </a:rPr>
              <a:t>Seating arrangement</a:t>
            </a:r>
          </a:p>
          <a:p>
            <a:pPr marL="457200" lvl="0" indent="-304800" rtl="0">
              <a:lnSpc>
                <a:spcPct val="100000"/>
              </a:lnSpc>
              <a:spcBef>
                <a:spcPts val="0"/>
              </a:spcBef>
              <a:spcAft>
                <a:spcPts val="0"/>
              </a:spcAft>
              <a:buClr>
                <a:srgbClr val="3A343A"/>
              </a:buClr>
              <a:buSzPct val="100000"/>
              <a:buChar char="●"/>
            </a:pPr>
            <a:r>
              <a:rPr lang="el" sz="1200">
                <a:solidFill>
                  <a:srgbClr val="3A343A"/>
                </a:solidFill>
              </a:rPr>
              <a:t>Lighting and Acoustics</a:t>
            </a:r>
          </a:p>
          <a:p>
            <a:pPr lvl="0" rtl="0">
              <a:lnSpc>
                <a:spcPct val="100000"/>
              </a:lnSpc>
              <a:spcBef>
                <a:spcPts val="0"/>
              </a:spcBef>
              <a:spcAft>
                <a:spcPts val="0"/>
              </a:spcAft>
              <a:buNone/>
            </a:pPr>
            <a:endParaRPr sz="1200">
              <a:solidFill>
                <a:srgbClr val="3A343A"/>
              </a:solidFill>
            </a:endParaRPr>
          </a:p>
          <a:p>
            <a:pPr lvl="0">
              <a:spcBef>
                <a:spcPts val="0"/>
              </a:spcBef>
              <a:buNone/>
            </a:pPr>
            <a:r>
              <a:rPr lang="el" sz="1100" b="1">
                <a:solidFill>
                  <a:schemeClr val="dk1"/>
                </a:solidFill>
              </a:rPr>
              <a:t>also focusing on content, teaching methods and assessment</a:t>
            </a:r>
          </a:p>
          <a:p>
            <a:pPr lvl="0">
              <a:spcBef>
                <a:spcPts val="0"/>
              </a:spcBef>
              <a:buNone/>
            </a:pPr>
            <a:r>
              <a:rPr lang="el" sz="1200" b="1">
                <a:solidFill>
                  <a:srgbClr val="3A343A"/>
                </a:solidFill>
              </a:rPr>
              <a:t>Visual</a:t>
            </a:r>
            <a:r>
              <a:rPr lang="el" sz="1200">
                <a:solidFill>
                  <a:srgbClr val="3A343A"/>
                </a:solidFill>
              </a:rPr>
              <a:t> learning is enhanced through diagrams, video clips, Powerpoint presentations or images. Encouraging learners to read from the board/screen while the teacher explains the content increases reading fluency. Print-outs could be made for learners who like to make notes, while increasing the font size or changing the background of these print-outs could accommodate learners with visual disabilities.</a:t>
            </a:r>
          </a:p>
          <a:p>
            <a:pPr lvl="0">
              <a:spcBef>
                <a:spcPts val="0"/>
              </a:spcBef>
              <a:buClr>
                <a:schemeClr val="dk1"/>
              </a:buClr>
              <a:buSzPct val="91666"/>
              <a:buFont typeface="Arial"/>
              <a:buNone/>
            </a:pPr>
            <a:r>
              <a:rPr lang="el" sz="1200" b="1">
                <a:solidFill>
                  <a:srgbClr val="3A343A"/>
                </a:solidFill>
              </a:rPr>
              <a:t>Auditory</a:t>
            </a:r>
            <a:r>
              <a:rPr lang="el" sz="1200">
                <a:solidFill>
                  <a:srgbClr val="3A343A"/>
                </a:solidFill>
              </a:rPr>
              <a:t> learners could benefit from the class reading out loud what is written on the board, or by allowing learners to describe the images that are shown. These methods do not only accommodate auditory learners, but also learners with learning disabilities like dyslexia.</a:t>
            </a:r>
          </a:p>
          <a:p>
            <a:pPr lvl="0">
              <a:spcBef>
                <a:spcPts val="0"/>
              </a:spcBef>
              <a:buClr>
                <a:schemeClr val="dk1"/>
              </a:buClr>
              <a:buSzPct val="91666"/>
              <a:buFont typeface="Arial"/>
              <a:buNone/>
            </a:pPr>
            <a:r>
              <a:rPr lang="el" sz="1200" b="1">
                <a:solidFill>
                  <a:srgbClr val="3A343A"/>
                </a:solidFill>
              </a:rPr>
              <a:t>Multiple types of assessment</a:t>
            </a:r>
            <a:r>
              <a:rPr lang="el" sz="1200">
                <a:solidFill>
                  <a:srgbClr val="3A343A"/>
                </a:solidFill>
              </a:rPr>
              <a:t> are encouraged. Some learners prefer oral instead of written assignments, while others might like to type their assignments. Changing the colour of the paper on which learners do their tasks could be preferred by some, while others need to have their tasks printed in enlarged font. Learners with </a:t>
            </a:r>
            <a:r>
              <a:rPr lang="el" sz="1200" i="1">
                <a:solidFill>
                  <a:srgbClr val="3A343A"/>
                </a:solidFill>
              </a:rPr>
              <a:t>hearing disabilities</a:t>
            </a:r>
            <a:r>
              <a:rPr lang="el" sz="1200">
                <a:solidFill>
                  <a:srgbClr val="3A343A"/>
                </a:solidFill>
              </a:rPr>
              <a:t> might need their tasks to be adapted from written text to sign language, while children with </a:t>
            </a:r>
            <a:r>
              <a:rPr lang="el" sz="1200" i="1">
                <a:solidFill>
                  <a:srgbClr val="3A343A"/>
                </a:solidFill>
              </a:rPr>
              <a:t>seeing disabilities</a:t>
            </a:r>
            <a:r>
              <a:rPr lang="el" sz="1200">
                <a:solidFill>
                  <a:srgbClr val="3A343A"/>
                </a:solidFill>
              </a:rPr>
              <a:t> might need to be supplied with braille versions.</a:t>
            </a:r>
          </a:p>
          <a:p>
            <a:pPr lvl="0">
              <a:spcBef>
                <a:spcPts val="0"/>
              </a:spcBef>
              <a:buNone/>
            </a:pPr>
            <a:endParaRPr sz="1100" b="1">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l"/>
              <a:t>8. </a:t>
            </a:r>
            <a:r>
              <a:rPr lang="el" sz="2400"/>
              <a:t>What are the potential barriers in inclusive education? </a:t>
            </a:r>
          </a:p>
        </p:txBody>
      </p:sp>
      <p:sp>
        <p:nvSpPr>
          <p:cNvPr id="137" name="Shape 137"/>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marL="457200" lvl="0" indent="-304800" rtl="0">
              <a:spcBef>
                <a:spcPts val="0"/>
              </a:spcBef>
              <a:buSzPct val="100000"/>
            </a:pPr>
            <a:r>
              <a:rPr lang="el" sz="1200"/>
              <a:t>existing popular beliefs concerning “the different person”</a:t>
            </a:r>
          </a:p>
          <a:p>
            <a:pPr marL="457200" lvl="0" indent="-304800" rtl="0">
              <a:spcBef>
                <a:spcPts val="0"/>
              </a:spcBef>
              <a:buSzPct val="100000"/>
            </a:pPr>
            <a:r>
              <a:rPr lang="el" sz="1200"/>
              <a:t>lack of teamwork</a:t>
            </a:r>
          </a:p>
          <a:p>
            <a:pPr marL="457200" lvl="0" indent="-304800" rtl="0">
              <a:spcBef>
                <a:spcPts val="0"/>
              </a:spcBef>
              <a:buSzPct val="100000"/>
            </a:pPr>
            <a:r>
              <a:rPr lang="el" sz="1200"/>
              <a:t>lack of economical mean</a:t>
            </a:r>
          </a:p>
          <a:p>
            <a:pPr marL="457200" lvl="0" indent="-304800" rtl="0">
              <a:spcBef>
                <a:spcPts val="0"/>
              </a:spcBef>
              <a:buSzPct val="100000"/>
            </a:pPr>
            <a:r>
              <a:rPr lang="el" sz="1200"/>
              <a:t>being short of sufficient social encouragemnt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l"/>
              <a:t>8.b How to overcome these barriers</a:t>
            </a:r>
          </a:p>
        </p:txBody>
      </p:sp>
      <p:sp>
        <p:nvSpPr>
          <p:cNvPr id="143" name="Shape 143"/>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marL="457200" lvl="0" indent="-304800" rtl="0">
              <a:spcBef>
                <a:spcPts val="0"/>
              </a:spcBef>
              <a:buSzPct val="100000"/>
            </a:pPr>
            <a:r>
              <a:rPr lang="el" sz="1200"/>
              <a:t>Consistency of the procedures used to gain trust in the group of people that are involved.</a:t>
            </a:r>
          </a:p>
          <a:p>
            <a:pPr marL="457200" lvl="0" indent="-304800" rtl="0">
              <a:spcBef>
                <a:spcPts val="0"/>
              </a:spcBef>
              <a:buSzPct val="100000"/>
            </a:pPr>
            <a:r>
              <a:rPr lang="el" sz="1200"/>
              <a:t>Finding like-minded people who can assist the targeted goal, inclusion and acceptance.</a:t>
            </a:r>
          </a:p>
          <a:p>
            <a:pPr marL="457200" lvl="0" indent="-304800">
              <a:spcBef>
                <a:spcPts val="0"/>
              </a:spcBef>
              <a:buSzPct val="100000"/>
            </a:pPr>
            <a:r>
              <a:rPr lang="el" sz="1200"/>
              <a:t>Change assumptions into actions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375075" y="159875"/>
            <a:ext cx="3216000" cy="572700"/>
          </a:xfrm>
          <a:prstGeom prst="rect">
            <a:avLst/>
          </a:prstGeom>
        </p:spPr>
        <p:txBody>
          <a:bodyPr wrap="square" lIns="91425" tIns="91425" rIns="91425" bIns="91425" anchor="t" anchorCtr="0">
            <a:noAutofit/>
          </a:bodyPr>
          <a:lstStyle/>
          <a:p>
            <a:pPr lvl="0">
              <a:spcBef>
                <a:spcPts val="0"/>
              </a:spcBef>
              <a:buNone/>
            </a:pPr>
            <a:r>
              <a:rPr lang="el"/>
              <a:t>Useful Resources</a:t>
            </a:r>
          </a:p>
        </p:txBody>
      </p:sp>
      <p:sp>
        <p:nvSpPr>
          <p:cNvPr id="149" name="Shape 149"/>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r>
              <a:rPr lang="el" sz="1200" u="sng">
                <a:solidFill>
                  <a:schemeClr val="hlink"/>
                </a:solidFill>
                <a:hlinkClick r:id="rId3"/>
              </a:rPr>
              <a:t>http://www.inclusionbc.org/our-priority-areas/inclusive-education/what-inclusive-education</a:t>
            </a:r>
          </a:p>
          <a:p>
            <a:pPr lvl="0" rtl="0">
              <a:lnSpc>
                <a:spcPct val="133333"/>
              </a:lnSpc>
              <a:spcBef>
                <a:spcPts val="0"/>
              </a:spcBef>
              <a:spcAft>
                <a:spcPts val="1500"/>
              </a:spcAft>
              <a:buNone/>
            </a:pPr>
            <a:r>
              <a:rPr lang="el" sz="1200">
                <a:solidFill>
                  <a:schemeClr val="dk1"/>
                </a:solidFill>
              </a:rPr>
              <a:t>Inclusion by Design - Inclusion strategies for NGO's  </a:t>
            </a:r>
            <a:r>
              <a:rPr lang="el" sz="1200" u="sng">
                <a:solidFill>
                  <a:schemeClr val="accent5"/>
                </a:solidFill>
                <a:hlinkClick r:id="rId4"/>
              </a:rPr>
              <a:t>https://www.salto-youth.net/tools/toolbox/tool/toolbox-tackling-intolerance-and-discrimination.2038/</a:t>
            </a:r>
          </a:p>
          <a:p>
            <a:pPr lvl="0">
              <a:spcBef>
                <a:spcPts val="0"/>
              </a:spcBef>
              <a:buNone/>
            </a:pPr>
            <a:r>
              <a:rPr lang="el" sz="1200" u="sng">
                <a:solidFill>
                  <a:schemeClr val="hlink"/>
                </a:solidFill>
                <a:hlinkClick r:id="rId5"/>
              </a:rPr>
              <a:t>https://www.google.gr/url?sa=t&amp;rct=j&amp;q=&amp;esrc=s&amp;source=web&amp;cd=4&amp;cad=rja&amp;uact=8&amp;ved=0ahUKEwiroM7K2MrWAhWOLVAKHQPqA9sQFghFMAM&amp;url=http%3A%2F%2Fen.unesco.org%2Fthemes%2Finclusion-in-education&amp;usg=AFQjCNHqbD7mxjxWIBBhRkt1PD3pPtlo-Q</a:t>
            </a:r>
          </a:p>
          <a:p>
            <a:pPr lvl="0">
              <a:spcBef>
                <a:spcPts val="0"/>
              </a:spcBef>
              <a:buNone/>
            </a:pPr>
            <a:r>
              <a:rPr lang="el" sz="1200"/>
              <a:t>A guide from Unesco </a:t>
            </a:r>
            <a:r>
              <a:rPr lang="el" sz="1200" u="sng">
                <a:solidFill>
                  <a:schemeClr val="hlink"/>
                </a:solidFill>
                <a:hlinkClick r:id="rId6"/>
              </a:rPr>
              <a:t>http://unesdoc.unesco.org/images/0024/002482/248254e.pdf</a:t>
            </a:r>
          </a:p>
          <a:p>
            <a:pPr lvl="0">
              <a:spcBef>
                <a:spcPts val="0"/>
              </a:spcBef>
              <a:buNone/>
            </a:pPr>
            <a:r>
              <a:rPr lang="el" sz="1200" u="sng">
                <a:solidFill>
                  <a:schemeClr val="hlink"/>
                </a:solidFill>
                <a:hlinkClick r:id="rId7"/>
              </a:rPr>
              <a:t>https://www.google.gr/url?sa=t&amp;rct=j&amp;q=&amp;esrc=s&amp;source=web&amp;cd=3&amp;cad=rja&amp;uact=8&amp;ved=0ahUKEwiroM7K2MrWAhWOLVAKHQPqA9sQFgg9MAI&amp;url=http%3A%2F%2Funesdoc.unesco.org%2Fimages%2F0017%2F001778%2F177849e.pdf&amp;usg=AFQjCNGnc0TOAC9L_VymlPawgHx9tWe9Kw</a:t>
            </a:r>
          </a:p>
          <a:p>
            <a:pPr lvl="0">
              <a:spcBef>
                <a:spcPts val="0"/>
              </a:spcBef>
              <a:buNone/>
            </a:pPr>
            <a:r>
              <a:rPr lang="el" sz="1200" u="sng">
                <a:solidFill>
                  <a:schemeClr val="hlink"/>
                </a:solidFill>
                <a:hlinkClick r:id="rId8"/>
              </a:rPr>
              <a:t>https://www.youtube.com/watch?time_continue=5&amp;v=8HPh4RoV63s</a:t>
            </a:r>
          </a:p>
          <a:p>
            <a:pPr lvl="0">
              <a:spcBef>
                <a:spcPts val="0"/>
              </a:spcBef>
              <a:buNone/>
            </a:pPr>
            <a:r>
              <a:rPr lang="el" sz="1200" u="sng">
                <a:solidFill>
                  <a:schemeClr val="hlink"/>
                </a:solidFill>
                <a:hlinkClick r:id="rId9"/>
              </a:rPr>
              <a:t>https://www.google.gr/url?sa=t&amp;rct=j&amp;q=&amp;esrc=s&amp;source=web&amp;cd=14&amp;cad=rja&amp;uact=8&amp;ved=0ahUKEwiroM7K2MrWAhWOLVAKHQPqA9sQFgh7MA0&amp;url=http%3A%2F%2Finclusiveschools.org%2Ftogether-we-learn-better-inclusive-schools-benefit-all-children%2F&amp;usg=AFQjCNHji6TdRw8gUsrJpXzohIp3LniQDQ</a:t>
            </a:r>
          </a:p>
          <a:p>
            <a:pPr lvl="0" rtl="0">
              <a:lnSpc>
                <a:spcPct val="133333"/>
              </a:lnSpc>
              <a:spcBef>
                <a:spcPts val="0"/>
              </a:spcBef>
              <a:spcAft>
                <a:spcPts val="1500"/>
              </a:spcAft>
              <a:buNone/>
            </a:pPr>
            <a:endParaRPr sz="1200">
              <a:solidFill>
                <a:srgbClr val="000000"/>
              </a:solidFill>
            </a:endParaRPr>
          </a:p>
          <a:p>
            <a:pPr lvl="0">
              <a:spcBef>
                <a:spcPts val="0"/>
              </a:spcBef>
              <a:buNone/>
            </a:pPr>
            <a:endParaRPr sz="1200"/>
          </a:p>
          <a:p>
            <a:pPr lvl="0">
              <a:spcBef>
                <a:spcPts val="0"/>
              </a:spcBef>
              <a:buNone/>
            </a:pPr>
            <a:endParaRPr/>
          </a:p>
        </p:txBody>
      </p:sp>
      <p:sp>
        <p:nvSpPr>
          <p:cNvPr id="150" name="Shape 150"/>
          <p:cNvSpPr txBox="1"/>
          <p:nvPr/>
        </p:nvSpPr>
        <p:spPr>
          <a:xfrm>
            <a:off x="4203625" y="299400"/>
            <a:ext cx="4467600" cy="572700"/>
          </a:xfrm>
          <a:prstGeom prst="rect">
            <a:avLst/>
          </a:prstGeom>
          <a:solidFill>
            <a:srgbClr val="FFF2CC"/>
          </a:solidFill>
          <a:ln>
            <a:noFill/>
          </a:ln>
        </p:spPr>
        <p:txBody>
          <a:bodyPr wrap="square" lIns="91425" tIns="91425" rIns="91425" bIns="91425" anchor="t" anchorCtr="0">
            <a:noAutofit/>
          </a:bodyPr>
          <a:lstStyle/>
          <a:p>
            <a:pPr lvl="0">
              <a:spcBef>
                <a:spcPts val="0"/>
              </a:spcBef>
              <a:buNone/>
            </a:pPr>
            <a:r>
              <a:rPr lang="el"/>
              <a:t>Add any useful resources you have found and used</a:t>
            </a:r>
          </a:p>
        </p:txBody>
      </p:sp>
      <p:sp>
        <p:nvSpPr>
          <p:cNvPr id="151" name="Shape 151"/>
          <p:cNvSpPr txBox="1"/>
          <p:nvPr/>
        </p:nvSpPr>
        <p:spPr>
          <a:xfrm>
            <a:off x="4604975" y="626800"/>
            <a:ext cx="6083400" cy="709800"/>
          </a:xfrm>
          <a:prstGeom prst="rect">
            <a:avLst/>
          </a:prstGeom>
          <a:noFill/>
          <a:ln>
            <a:noFill/>
          </a:ln>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311700" y="445025"/>
            <a:ext cx="3469500" cy="572700"/>
          </a:xfrm>
          <a:prstGeom prst="rect">
            <a:avLst/>
          </a:prstGeom>
        </p:spPr>
        <p:txBody>
          <a:bodyPr wrap="square" lIns="91425" tIns="91425" rIns="91425" bIns="91425" anchor="t" anchorCtr="0">
            <a:noAutofit/>
          </a:bodyPr>
          <a:lstStyle/>
          <a:p>
            <a:pPr lvl="0">
              <a:spcBef>
                <a:spcPts val="0"/>
              </a:spcBef>
              <a:buNone/>
            </a:pPr>
            <a:r>
              <a:rPr lang="el"/>
              <a:t>The co-creators</a:t>
            </a:r>
          </a:p>
        </p:txBody>
      </p:sp>
      <p:sp>
        <p:nvSpPr>
          <p:cNvPr id="157" name="Shape 157"/>
          <p:cNvSpPr txBox="1">
            <a:spLocks noGrp="1"/>
          </p:cNvSpPr>
          <p:nvPr>
            <p:ph type="body" idx="1"/>
          </p:nvPr>
        </p:nvSpPr>
        <p:spPr>
          <a:xfrm>
            <a:off x="237775" y="1319575"/>
            <a:ext cx="8520600" cy="3416400"/>
          </a:xfrm>
          <a:prstGeom prst="rect">
            <a:avLst/>
          </a:prstGeom>
        </p:spPr>
        <p:txBody>
          <a:bodyPr wrap="square" lIns="91425" tIns="91425" rIns="91425" bIns="91425" anchor="t" anchorCtr="0">
            <a:noAutofit/>
          </a:bodyPr>
          <a:lstStyle/>
          <a:p>
            <a:pPr lvl="0">
              <a:spcBef>
                <a:spcPts val="0"/>
              </a:spcBef>
              <a:buNone/>
            </a:pPr>
            <a:r>
              <a:rPr lang="el"/>
              <a:t>Nida Türkelay</a:t>
            </a:r>
          </a:p>
          <a:p>
            <a:pPr lvl="0">
              <a:spcBef>
                <a:spcPts val="0"/>
              </a:spcBef>
              <a:buNone/>
            </a:pPr>
            <a:r>
              <a:rPr lang="el" sz="1200"/>
              <a:t>Argiro Spyrogianni</a:t>
            </a:r>
          </a:p>
          <a:p>
            <a:pPr lvl="0">
              <a:spcBef>
                <a:spcPts val="0"/>
              </a:spcBef>
              <a:buNone/>
            </a:pPr>
            <a:r>
              <a:rPr lang="el" sz="1200"/>
              <a:t>Natavan Badalova ( Azerbaijan)</a:t>
            </a:r>
          </a:p>
          <a:p>
            <a:pPr lvl="0">
              <a:spcBef>
                <a:spcPts val="0"/>
              </a:spcBef>
              <a:buNone/>
            </a:pPr>
            <a:r>
              <a:rPr lang="el" sz="1200"/>
              <a:t>Bojana Msnic, Pirot, Serbia</a:t>
            </a:r>
          </a:p>
        </p:txBody>
      </p:sp>
      <p:sp>
        <p:nvSpPr>
          <p:cNvPr id="158" name="Shape 158"/>
          <p:cNvSpPr txBox="1"/>
          <p:nvPr/>
        </p:nvSpPr>
        <p:spPr>
          <a:xfrm>
            <a:off x="4203625" y="299400"/>
            <a:ext cx="4467600" cy="572700"/>
          </a:xfrm>
          <a:prstGeom prst="rect">
            <a:avLst/>
          </a:prstGeom>
          <a:solidFill>
            <a:srgbClr val="FFF2CC"/>
          </a:solidFill>
          <a:ln>
            <a:noFill/>
          </a:ln>
        </p:spPr>
        <p:txBody>
          <a:bodyPr wrap="square" lIns="91425" tIns="91425" rIns="91425" bIns="91425" anchor="t" anchorCtr="0">
            <a:noAutofit/>
          </a:bodyPr>
          <a:lstStyle/>
          <a:p>
            <a:pPr lvl="0" rtl="0">
              <a:spcBef>
                <a:spcPts val="0"/>
              </a:spcBef>
              <a:buNone/>
            </a:pPr>
            <a:r>
              <a:rPr lang="el"/>
              <a:t>Add your name and surname for attribution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body" idx="1"/>
          </p:nvPr>
        </p:nvSpPr>
        <p:spPr>
          <a:xfrm>
            <a:off x="311700" y="185775"/>
            <a:ext cx="8520600" cy="4383000"/>
          </a:xfrm>
          <a:prstGeom prst="rect">
            <a:avLst/>
          </a:prstGeom>
        </p:spPr>
        <p:txBody>
          <a:bodyPr wrap="square" lIns="91425" tIns="91425" rIns="91425" bIns="91425" anchor="t" anchorCtr="0">
            <a:noAutofit/>
          </a:bodyPr>
          <a:lstStyle/>
          <a:p>
            <a:pPr lvl="0">
              <a:spcBef>
                <a:spcPts val="0"/>
              </a:spcBef>
              <a:buClr>
                <a:schemeClr val="dk1"/>
              </a:buClr>
              <a:buSzPct val="61111"/>
              <a:buFont typeface="Arial"/>
              <a:buNone/>
            </a:pPr>
            <a:endParaRPr/>
          </a:p>
          <a:p>
            <a:pPr marL="457200" lvl="0" indent="-285750" rtl="0">
              <a:lnSpc>
                <a:spcPct val="100000"/>
              </a:lnSpc>
              <a:spcBef>
                <a:spcPts val="0"/>
              </a:spcBef>
              <a:spcAft>
                <a:spcPts val="0"/>
              </a:spcAft>
              <a:buClr>
                <a:srgbClr val="666666"/>
              </a:buClr>
              <a:buSzPct val="100000"/>
            </a:pPr>
            <a:r>
              <a:rPr lang="el" sz="900" b="1" u="sng">
                <a:solidFill>
                  <a:srgbClr val="4E91D6"/>
                </a:solidFill>
                <a:hlinkClick r:id="rId3"/>
              </a:rPr>
              <a:t>Maria Antonietta Caravelli</a:t>
            </a:r>
          </a:p>
          <a:p>
            <a:pPr lvl="0">
              <a:spcBef>
                <a:spcPts val="0"/>
              </a:spcBef>
              <a:buNone/>
            </a:pPr>
            <a:endParaRPr/>
          </a:p>
        </p:txBody>
      </p:sp>
      <p:pic>
        <p:nvPicPr>
          <p:cNvPr id="164" name="Shape 164"/>
          <p:cNvPicPr preferRelativeResize="0"/>
          <p:nvPr/>
        </p:nvPicPr>
        <p:blipFill>
          <a:blip r:embed="rId4">
            <a:alphaModFix/>
          </a:blip>
          <a:stretch>
            <a:fillRect/>
          </a:stretch>
        </p:blipFill>
        <p:spPr>
          <a:xfrm>
            <a:off x="379000" y="1173600"/>
            <a:ext cx="1786250" cy="2061350"/>
          </a:xfrm>
          <a:prstGeom prst="rect">
            <a:avLst/>
          </a:prstGeom>
          <a:noFill/>
          <a:ln>
            <a:noFill/>
          </a:ln>
        </p:spPr>
      </p:pic>
      <p:pic>
        <p:nvPicPr>
          <p:cNvPr id="165" name="Shape 165" descr="Differentiating curriculum.png"/>
          <p:cNvPicPr preferRelativeResize="0"/>
          <p:nvPr/>
        </p:nvPicPr>
        <p:blipFill>
          <a:blip r:embed="rId5">
            <a:alphaModFix/>
          </a:blip>
          <a:stretch>
            <a:fillRect/>
          </a:stretch>
        </p:blipFill>
        <p:spPr>
          <a:xfrm>
            <a:off x="2666675" y="95050"/>
            <a:ext cx="2057400" cy="5143500"/>
          </a:xfrm>
          <a:prstGeom prst="rect">
            <a:avLst/>
          </a:prstGeom>
          <a:noFill/>
          <a:ln>
            <a:noFill/>
          </a:ln>
        </p:spPr>
      </p:pic>
      <p:pic>
        <p:nvPicPr>
          <p:cNvPr id="166" name="Shape 166" descr="Inclusive Education_a matter of all.png"/>
          <p:cNvPicPr preferRelativeResize="0"/>
          <p:nvPr/>
        </p:nvPicPr>
        <p:blipFill>
          <a:blip r:embed="rId6">
            <a:alphaModFix/>
          </a:blip>
          <a:stretch>
            <a:fillRect/>
          </a:stretch>
        </p:blipFill>
        <p:spPr>
          <a:xfrm>
            <a:off x="5601425" y="0"/>
            <a:ext cx="3390900" cy="51054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r>
              <a:rPr lang="el" b="1"/>
              <a:t>We need you to complete our puzzle!</a:t>
            </a:r>
          </a:p>
          <a:p>
            <a:pPr lvl="0">
              <a:spcBef>
                <a:spcPts val="0"/>
              </a:spcBef>
              <a:buNone/>
            </a:pPr>
            <a:r>
              <a:rPr lang="el" sz="1200"/>
              <a:t>( </a:t>
            </a:r>
            <a:r>
              <a:rPr lang="el" sz="1200" i="1"/>
              <a:t>Antonella Montalbano)</a:t>
            </a:r>
          </a:p>
        </p:txBody>
      </p:sp>
      <p:pic>
        <p:nvPicPr>
          <p:cNvPr id="172" name="Shape 172"/>
          <p:cNvPicPr preferRelativeResize="0"/>
          <p:nvPr/>
        </p:nvPicPr>
        <p:blipFill>
          <a:blip r:embed="rId3">
            <a:alphaModFix/>
          </a:blip>
          <a:stretch>
            <a:fillRect/>
          </a:stretch>
        </p:blipFill>
        <p:spPr>
          <a:xfrm>
            <a:off x="2052525" y="1600475"/>
            <a:ext cx="5870300" cy="2968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subTitle" idx="1"/>
          </p:nvPr>
        </p:nvSpPr>
        <p:spPr>
          <a:xfrm>
            <a:off x="375050" y="257100"/>
            <a:ext cx="8520600" cy="792600"/>
          </a:xfrm>
          <a:prstGeom prst="rect">
            <a:avLst/>
          </a:prstGeom>
        </p:spPr>
        <p:txBody>
          <a:bodyPr wrap="square" lIns="91425" tIns="91425" rIns="91425" bIns="91425" anchor="t" anchorCtr="0">
            <a:noAutofit/>
          </a:bodyPr>
          <a:lstStyle/>
          <a:p>
            <a:pPr lvl="0">
              <a:spcBef>
                <a:spcPts val="0"/>
              </a:spcBef>
              <a:buNone/>
            </a:pPr>
            <a:r>
              <a:rPr lang="el"/>
              <a:t>Inclusion - Diversity  </a:t>
            </a:r>
          </a:p>
          <a:p>
            <a:pPr lvl="0">
              <a:spcBef>
                <a:spcPts val="0"/>
              </a:spcBef>
              <a:buNone/>
            </a:pPr>
            <a:r>
              <a:rPr lang="el"/>
              <a:t>Quotes</a:t>
            </a:r>
          </a:p>
        </p:txBody>
      </p:sp>
      <p:sp>
        <p:nvSpPr>
          <p:cNvPr id="62" name="Shape 62"/>
          <p:cNvSpPr txBox="1"/>
          <p:nvPr/>
        </p:nvSpPr>
        <p:spPr>
          <a:xfrm>
            <a:off x="630400" y="905350"/>
            <a:ext cx="6659100" cy="3263400"/>
          </a:xfrm>
          <a:prstGeom prst="rect">
            <a:avLst/>
          </a:prstGeom>
          <a:noFill/>
          <a:ln>
            <a:noFill/>
          </a:ln>
        </p:spPr>
        <p:txBody>
          <a:bodyPr wrap="square" lIns="91425" tIns="91425" rIns="91425" bIns="91425" anchor="ctr" anchorCtr="0">
            <a:noAutofit/>
          </a:bodyPr>
          <a:lstStyle/>
          <a:p>
            <a:pPr lvl="0" rtl="0">
              <a:spcBef>
                <a:spcPts val="0"/>
              </a:spcBef>
              <a:buNone/>
            </a:pPr>
            <a:r>
              <a:rPr lang="el" sz="2400" b="1" i="1">
                <a:solidFill>
                  <a:srgbClr val="002060"/>
                </a:solidFill>
                <a:latin typeface="Calibri"/>
                <a:ea typeface="Calibri"/>
                <a:cs typeface="Calibri"/>
                <a:sym typeface="Calibri"/>
              </a:rPr>
              <a:t>"Our job is to teach the </a:t>
            </a:r>
            <a:r>
              <a:rPr lang="el" sz="2400" b="1" i="1" u="sng">
                <a:solidFill>
                  <a:srgbClr val="002060"/>
                </a:solidFill>
                <a:latin typeface="Calibri"/>
                <a:ea typeface="Calibri"/>
                <a:cs typeface="Calibri"/>
                <a:sym typeface="Calibri"/>
              </a:rPr>
              <a:t>kids</a:t>
            </a:r>
            <a:r>
              <a:rPr lang="el" sz="2400" b="1" i="1">
                <a:solidFill>
                  <a:srgbClr val="002060"/>
                </a:solidFill>
                <a:latin typeface="Calibri"/>
                <a:ea typeface="Calibri"/>
                <a:cs typeface="Calibri"/>
                <a:sym typeface="Calibri"/>
              </a:rPr>
              <a:t> we </a:t>
            </a:r>
            <a:r>
              <a:rPr lang="el" sz="2400" b="1" i="1" u="sng">
                <a:solidFill>
                  <a:srgbClr val="002060"/>
                </a:solidFill>
                <a:latin typeface="Calibri"/>
                <a:ea typeface="Calibri"/>
                <a:cs typeface="Calibri"/>
                <a:sym typeface="Calibri"/>
              </a:rPr>
              <a:t>have</a:t>
            </a:r>
            <a:r>
              <a:rPr lang="el" sz="2400" b="1" i="1">
                <a:solidFill>
                  <a:srgbClr val="002060"/>
                </a:solidFill>
                <a:latin typeface="Calibri"/>
                <a:ea typeface="Calibri"/>
                <a:cs typeface="Calibri"/>
                <a:sym typeface="Calibri"/>
              </a:rPr>
              <a:t>.</a:t>
            </a:r>
          </a:p>
          <a:p>
            <a:pPr lvl="0" rtl="0">
              <a:spcBef>
                <a:spcPts val="0"/>
              </a:spcBef>
              <a:buNone/>
            </a:pPr>
            <a:r>
              <a:rPr lang="el" sz="2400" b="1" i="1" u="sng">
                <a:solidFill>
                  <a:srgbClr val="002060"/>
                </a:solidFill>
                <a:latin typeface="Calibri"/>
                <a:ea typeface="Calibri"/>
                <a:cs typeface="Calibri"/>
                <a:sym typeface="Calibri"/>
              </a:rPr>
              <a:t>Not</a:t>
            </a:r>
            <a:r>
              <a:rPr lang="el" sz="2400" b="1" i="1">
                <a:solidFill>
                  <a:srgbClr val="002060"/>
                </a:solidFill>
                <a:latin typeface="Calibri"/>
                <a:ea typeface="Calibri"/>
                <a:cs typeface="Calibri"/>
                <a:sym typeface="Calibri"/>
              </a:rPr>
              <a:t> the ones we would </a:t>
            </a:r>
            <a:r>
              <a:rPr lang="el" sz="2400" b="1" i="1" u="sng">
                <a:solidFill>
                  <a:srgbClr val="002060"/>
                </a:solidFill>
                <a:latin typeface="Calibri"/>
                <a:ea typeface="Calibri"/>
                <a:cs typeface="Calibri"/>
                <a:sym typeface="Calibri"/>
              </a:rPr>
              <a:t>like</a:t>
            </a:r>
            <a:r>
              <a:rPr lang="el" sz="2400" b="1" i="1">
                <a:solidFill>
                  <a:srgbClr val="002060"/>
                </a:solidFill>
                <a:latin typeface="Calibri"/>
                <a:ea typeface="Calibri"/>
                <a:cs typeface="Calibri"/>
                <a:sym typeface="Calibri"/>
              </a:rPr>
              <a:t> to have.</a:t>
            </a:r>
          </a:p>
          <a:p>
            <a:pPr lvl="0">
              <a:spcBef>
                <a:spcPts val="0"/>
              </a:spcBef>
              <a:buNone/>
            </a:pPr>
            <a:r>
              <a:rPr lang="el" sz="2400" b="1" i="1" u="sng">
                <a:solidFill>
                  <a:srgbClr val="002060"/>
                </a:solidFill>
                <a:latin typeface="Calibri"/>
                <a:ea typeface="Calibri"/>
                <a:cs typeface="Calibri"/>
                <a:sym typeface="Calibri"/>
              </a:rPr>
              <a:t>Not </a:t>
            </a:r>
            <a:r>
              <a:rPr lang="el" sz="2400" b="1" i="1">
                <a:solidFill>
                  <a:srgbClr val="002060"/>
                </a:solidFill>
                <a:latin typeface="Calibri"/>
                <a:ea typeface="Calibri"/>
                <a:cs typeface="Calibri"/>
                <a:sym typeface="Calibri"/>
              </a:rPr>
              <a:t>the ones we </a:t>
            </a:r>
            <a:r>
              <a:rPr lang="el" sz="2400" b="1" i="1" u="sng">
                <a:solidFill>
                  <a:srgbClr val="002060"/>
                </a:solidFill>
                <a:latin typeface="Calibri"/>
                <a:ea typeface="Calibri"/>
                <a:cs typeface="Calibri"/>
                <a:sym typeface="Calibri"/>
              </a:rPr>
              <a:t>used to</a:t>
            </a:r>
            <a:r>
              <a:rPr lang="el" sz="2400" b="1" i="1">
                <a:solidFill>
                  <a:srgbClr val="002060"/>
                </a:solidFill>
                <a:latin typeface="Calibri"/>
                <a:ea typeface="Calibri"/>
                <a:cs typeface="Calibri"/>
                <a:sym typeface="Calibri"/>
              </a:rPr>
              <a:t> have.</a:t>
            </a:r>
          </a:p>
          <a:p>
            <a:pPr lvl="0" rtl="0">
              <a:spcBef>
                <a:spcPts val="0"/>
              </a:spcBef>
              <a:buNone/>
            </a:pPr>
            <a:endParaRPr sz="2400" b="1" i="1">
              <a:solidFill>
                <a:srgbClr val="002060"/>
              </a:solidFill>
              <a:latin typeface="Calibri"/>
              <a:ea typeface="Calibri"/>
              <a:cs typeface="Calibri"/>
              <a:sym typeface="Calibri"/>
            </a:endParaRPr>
          </a:p>
          <a:p>
            <a:pPr lvl="0" rtl="0">
              <a:spcBef>
                <a:spcPts val="0"/>
              </a:spcBef>
              <a:buNone/>
            </a:pPr>
            <a:r>
              <a:rPr lang="el" sz="2400" b="1" i="1">
                <a:solidFill>
                  <a:srgbClr val="002060"/>
                </a:solidFill>
                <a:latin typeface="Calibri"/>
                <a:ea typeface="Calibri"/>
                <a:cs typeface="Calibri"/>
                <a:sym typeface="Calibri"/>
              </a:rPr>
              <a:t>Those we have right now …. all of them."</a:t>
            </a:r>
          </a:p>
          <a:p>
            <a:pPr lvl="0" rtl="0">
              <a:spcBef>
                <a:spcPts val="0"/>
              </a:spcBef>
              <a:buNone/>
            </a:pPr>
            <a:r>
              <a:rPr lang="el" sz="2400">
                <a:solidFill>
                  <a:srgbClr val="002060"/>
                </a:solidFill>
                <a:latin typeface="Calibri"/>
                <a:ea typeface="Calibri"/>
                <a:cs typeface="Calibri"/>
                <a:sym typeface="Calibri"/>
              </a:rPr>
              <a:t> </a:t>
            </a:r>
          </a:p>
          <a:p>
            <a:pPr lvl="0" rtl="0">
              <a:spcBef>
                <a:spcPts val="0"/>
              </a:spcBef>
              <a:buNone/>
            </a:pPr>
            <a:r>
              <a:rPr lang="el" sz="2400" b="1">
                <a:solidFill>
                  <a:srgbClr val="002060"/>
                </a:solidFill>
                <a:latin typeface="Calibri"/>
                <a:ea typeface="Calibri"/>
                <a:cs typeface="Calibri"/>
                <a:sym typeface="Calibri"/>
              </a:rPr>
              <a:t>Dr. Kevin Maxwell</a:t>
            </a:r>
          </a:p>
        </p:txBody>
      </p:sp>
      <p:pic>
        <p:nvPicPr>
          <p:cNvPr id="63" name="Shape 63" descr="download.png"/>
          <p:cNvPicPr preferRelativeResize="0"/>
          <p:nvPr/>
        </p:nvPicPr>
        <p:blipFill>
          <a:blip r:embed="rId3">
            <a:alphaModFix/>
          </a:blip>
          <a:stretch>
            <a:fillRect/>
          </a:stretch>
        </p:blipFill>
        <p:spPr>
          <a:xfrm>
            <a:off x="4180475" y="3372225"/>
            <a:ext cx="4057650" cy="11239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l"/>
              <a:t>Environment for inclusive learning</a:t>
            </a:r>
          </a:p>
        </p:txBody>
      </p:sp>
      <p:sp>
        <p:nvSpPr>
          <p:cNvPr id="178" name="Shape 178"/>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r>
              <a:rPr lang="el"/>
              <a:t>                                                                         </a:t>
            </a:r>
          </a:p>
        </p:txBody>
      </p:sp>
      <p:pic>
        <p:nvPicPr>
          <p:cNvPr id="179" name="Shape 179"/>
          <p:cNvPicPr preferRelativeResize="0"/>
          <p:nvPr/>
        </p:nvPicPr>
        <p:blipFill>
          <a:blip r:embed="rId3">
            <a:alphaModFix/>
          </a:blip>
          <a:stretch>
            <a:fillRect/>
          </a:stretch>
        </p:blipFill>
        <p:spPr>
          <a:xfrm>
            <a:off x="311700" y="1152475"/>
            <a:ext cx="3648724" cy="2554100"/>
          </a:xfrm>
          <a:prstGeom prst="rect">
            <a:avLst/>
          </a:prstGeom>
          <a:noFill/>
          <a:ln>
            <a:noFill/>
          </a:ln>
        </p:spPr>
      </p:pic>
      <p:pic>
        <p:nvPicPr>
          <p:cNvPr id="180" name="Shape 180"/>
          <p:cNvPicPr preferRelativeResize="0"/>
          <p:nvPr/>
        </p:nvPicPr>
        <p:blipFill>
          <a:blip r:embed="rId4">
            <a:alphaModFix/>
          </a:blip>
          <a:stretch>
            <a:fillRect/>
          </a:stretch>
        </p:blipFill>
        <p:spPr>
          <a:xfrm>
            <a:off x="4906775" y="1882225"/>
            <a:ext cx="3648724" cy="299878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322250" y="128175"/>
            <a:ext cx="2128200" cy="572700"/>
          </a:xfrm>
          <a:prstGeom prst="rect">
            <a:avLst/>
          </a:prstGeom>
        </p:spPr>
        <p:txBody>
          <a:bodyPr wrap="square" lIns="91425" tIns="91425" rIns="91425" bIns="91425" anchor="t" anchorCtr="0">
            <a:noAutofit/>
          </a:bodyPr>
          <a:lstStyle/>
          <a:p>
            <a:pPr lvl="0">
              <a:spcBef>
                <a:spcPts val="0"/>
              </a:spcBef>
              <a:buNone/>
            </a:pPr>
            <a:r>
              <a:rPr lang="el" sz="1800" b="1" u="sng">
                <a:solidFill>
                  <a:srgbClr val="FF0000"/>
                </a:solidFill>
              </a:rPr>
              <a:t>Directions</a:t>
            </a:r>
          </a:p>
          <a:p>
            <a:pPr lvl="0">
              <a:spcBef>
                <a:spcPts val="0"/>
              </a:spcBef>
              <a:buNone/>
            </a:pPr>
            <a:endParaRPr u="sng"/>
          </a:p>
        </p:txBody>
      </p:sp>
      <p:pic>
        <p:nvPicPr>
          <p:cNvPr id="69" name="Shape 69"/>
          <p:cNvPicPr preferRelativeResize="0"/>
          <p:nvPr/>
        </p:nvPicPr>
        <p:blipFill>
          <a:blip r:embed="rId3">
            <a:alphaModFix/>
          </a:blip>
          <a:stretch>
            <a:fillRect/>
          </a:stretch>
        </p:blipFill>
        <p:spPr>
          <a:xfrm>
            <a:off x="9525000" y="2115776"/>
            <a:ext cx="1035850" cy="690550"/>
          </a:xfrm>
          <a:prstGeom prst="rect">
            <a:avLst/>
          </a:prstGeom>
          <a:noFill/>
          <a:ln>
            <a:noFill/>
          </a:ln>
        </p:spPr>
      </p:pic>
      <p:sp>
        <p:nvSpPr>
          <p:cNvPr id="70" name="Shape 70"/>
          <p:cNvSpPr txBox="1"/>
          <p:nvPr/>
        </p:nvSpPr>
        <p:spPr>
          <a:xfrm>
            <a:off x="142700" y="489500"/>
            <a:ext cx="8462400" cy="4759800"/>
          </a:xfrm>
          <a:prstGeom prst="rect">
            <a:avLst/>
          </a:prstGeom>
          <a:noFill/>
          <a:ln>
            <a:noFill/>
          </a:ln>
        </p:spPr>
        <p:txBody>
          <a:bodyPr wrap="square" lIns="91425" tIns="91425" rIns="91425" bIns="91425" anchor="t" anchorCtr="0">
            <a:noAutofit/>
          </a:bodyPr>
          <a:lstStyle/>
          <a:p>
            <a:pPr lvl="0" rtl="0">
              <a:spcBef>
                <a:spcPts val="0"/>
              </a:spcBef>
              <a:buNone/>
            </a:pPr>
            <a:r>
              <a:rPr lang="el" sz="1800" i="1" u="sng">
                <a:solidFill>
                  <a:srgbClr val="FF0000"/>
                </a:solidFill>
              </a:rPr>
              <a:t>Please follow these steps:</a:t>
            </a:r>
          </a:p>
          <a:p>
            <a:pPr lvl="0" rtl="0">
              <a:spcBef>
                <a:spcPts val="0"/>
              </a:spcBef>
              <a:buNone/>
            </a:pPr>
            <a:endParaRPr sz="1800" i="1">
              <a:solidFill>
                <a:schemeClr val="dk1"/>
              </a:solidFill>
            </a:endParaRPr>
          </a:p>
          <a:p>
            <a:pPr marL="457200" lvl="0" indent="-342900" rtl="0">
              <a:spcBef>
                <a:spcPts val="0"/>
              </a:spcBef>
              <a:buClr>
                <a:srgbClr val="274E13"/>
              </a:buClr>
              <a:buSzPct val="100000"/>
              <a:buChar char="●"/>
            </a:pPr>
            <a:r>
              <a:rPr lang="el" sz="1800" b="1" i="1">
                <a:solidFill>
                  <a:srgbClr val="274E13"/>
                </a:solidFill>
              </a:rPr>
              <a:t>write a word/words</a:t>
            </a:r>
            <a:r>
              <a:rPr lang="el" sz="1800" i="1">
                <a:solidFill>
                  <a:srgbClr val="274E13"/>
                </a:solidFill>
              </a:rPr>
              <a:t> that come/s to your mind when we are talking about </a:t>
            </a:r>
            <a:r>
              <a:rPr lang="el" sz="1800" i="1" u="sng">
                <a:solidFill>
                  <a:srgbClr val="274E13"/>
                </a:solidFill>
              </a:rPr>
              <a:t>inclusion</a:t>
            </a:r>
            <a:r>
              <a:rPr lang="el" sz="1800" i="1">
                <a:solidFill>
                  <a:srgbClr val="274E13"/>
                </a:solidFill>
              </a:rPr>
              <a:t> &amp; </a:t>
            </a:r>
            <a:r>
              <a:rPr lang="el" sz="1800" i="1" u="sng">
                <a:solidFill>
                  <a:srgbClr val="274E13"/>
                </a:solidFill>
              </a:rPr>
              <a:t>diversity</a:t>
            </a:r>
            <a:r>
              <a:rPr lang="el" sz="1800" i="1">
                <a:solidFill>
                  <a:srgbClr val="274E13"/>
                </a:solidFill>
              </a:rPr>
              <a:t>.  </a:t>
            </a:r>
            <a:r>
              <a:rPr lang="el" sz="1800" b="1" i="1">
                <a:solidFill>
                  <a:srgbClr val="274E13"/>
                </a:solidFill>
              </a:rPr>
              <a:t>Use this link  </a:t>
            </a:r>
            <a:r>
              <a:rPr lang="el" sz="1800" b="1" i="1" u="sng">
                <a:solidFill>
                  <a:srgbClr val="4A86E8"/>
                </a:solidFill>
                <a:hlinkClick r:id="rId4"/>
              </a:rPr>
              <a:t>here</a:t>
            </a:r>
          </a:p>
          <a:p>
            <a:pPr lvl="0" rtl="0">
              <a:spcBef>
                <a:spcPts val="0"/>
              </a:spcBef>
              <a:buNone/>
            </a:pPr>
            <a:endParaRPr sz="1800" i="1">
              <a:solidFill>
                <a:srgbClr val="274E13"/>
              </a:solidFill>
            </a:endParaRPr>
          </a:p>
          <a:p>
            <a:pPr marL="457200" lvl="0" indent="-342900" rtl="0">
              <a:spcBef>
                <a:spcPts val="0"/>
              </a:spcBef>
              <a:buClr>
                <a:srgbClr val="274E13"/>
              </a:buClr>
              <a:buSzPct val="100000"/>
              <a:buChar char="●"/>
            </a:pPr>
            <a:r>
              <a:rPr lang="el" sz="1800" i="1">
                <a:solidFill>
                  <a:srgbClr val="274E13"/>
                </a:solidFill>
              </a:rPr>
              <a:t>Visit each slide and </a:t>
            </a:r>
            <a:r>
              <a:rPr lang="el" sz="1800" b="1" i="1">
                <a:solidFill>
                  <a:srgbClr val="274E13"/>
                </a:solidFill>
              </a:rPr>
              <a:t>post your answer</a:t>
            </a:r>
            <a:r>
              <a:rPr lang="el" sz="1800" i="1">
                <a:solidFill>
                  <a:srgbClr val="274E13"/>
                </a:solidFill>
              </a:rPr>
              <a:t>. You may  search about it in the internet and post your resource at the end of this presentation</a:t>
            </a:r>
          </a:p>
          <a:p>
            <a:pPr lvl="0" rtl="0">
              <a:spcBef>
                <a:spcPts val="0"/>
              </a:spcBef>
              <a:buNone/>
            </a:pPr>
            <a:endParaRPr sz="1800" i="1">
              <a:solidFill>
                <a:srgbClr val="274E13"/>
              </a:solidFill>
            </a:endParaRPr>
          </a:p>
          <a:p>
            <a:pPr marL="457200" lvl="0" indent="-342900" rtl="0">
              <a:spcBef>
                <a:spcPts val="0"/>
              </a:spcBef>
              <a:buClr>
                <a:srgbClr val="274E13"/>
              </a:buClr>
              <a:buSzPct val="100000"/>
              <a:buChar char="●"/>
            </a:pPr>
            <a:r>
              <a:rPr lang="el" sz="1800" b="1" i="1">
                <a:solidFill>
                  <a:srgbClr val="274E13"/>
                </a:solidFill>
              </a:rPr>
              <a:t>Add any photos</a:t>
            </a:r>
            <a:r>
              <a:rPr lang="el" sz="1800" i="1">
                <a:solidFill>
                  <a:srgbClr val="274E13"/>
                </a:solidFill>
              </a:rPr>
              <a:t> you think might make our presentation more attractive (use cc free images and don’t forget to pay attribution when necessary</a:t>
            </a:r>
          </a:p>
          <a:p>
            <a:pPr lvl="0" rtl="0">
              <a:spcBef>
                <a:spcPts val="0"/>
              </a:spcBef>
              <a:buNone/>
            </a:pPr>
            <a:endParaRPr sz="1800" i="1">
              <a:solidFill>
                <a:srgbClr val="274E13"/>
              </a:solidFill>
            </a:endParaRPr>
          </a:p>
          <a:p>
            <a:pPr marL="457200" lvl="0" indent="-342900" rtl="0">
              <a:spcBef>
                <a:spcPts val="0"/>
              </a:spcBef>
              <a:buClr>
                <a:srgbClr val="274E13"/>
              </a:buClr>
              <a:buSzPct val="100000"/>
              <a:buChar char="●"/>
            </a:pPr>
            <a:r>
              <a:rPr lang="el" sz="1800" b="1" i="1">
                <a:solidFill>
                  <a:srgbClr val="274E13"/>
                </a:solidFill>
              </a:rPr>
              <a:t>Add slides</a:t>
            </a:r>
            <a:r>
              <a:rPr lang="el" sz="1800" i="1">
                <a:solidFill>
                  <a:srgbClr val="274E13"/>
                </a:solidFill>
              </a:rPr>
              <a:t> if there is not enough space or if you think we should have more content</a:t>
            </a:r>
          </a:p>
          <a:p>
            <a:pPr lvl="0" rtl="0">
              <a:spcBef>
                <a:spcPts val="0"/>
              </a:spcBef>
              <a:buNone/>
            </a:pPr>
            <a:endParaRPr sz="1800" i="1">
              <a:solidFill>
                <a:srgbClr val="274E13"/>
              </a:solidFill>
            </a:endParaRPr>
          </a:p>
          <a:p>
            <a:pPr marL="457200" lvl="0" indent="-342900" rtl="0">
              <a:spcBef>
                <a:spcPts val="0"/>
              </a:spcBef>
              <a:buClr>
                <a:srgbClr val="274E13"/>
              </a:buClr>
              <a:buSzPct val="100000"/>
              <a:buChar char="●"/>
            </a:pPr>
            <a:r>
              <a:rPr lang="el" sz="1800" b="1" i="1">
                <a:solidFill>
                  <a:srgbClr val="274E13"/>
                </a:solidFill>
              </a:rPr>
              <a:t>Respect</a:t>
            </a:r>
            <a:r>
              <a:rPr lang="el" sz="1800" i="1">
                <a:solidFill>
                  <a:srgbClr val="274E13"/>
                </a:solidFill>
              </a:rPr>
              <a:t> others’ posts and make comments if you think something is really interesting or … the opposite</a:t>
            </a:r>
          </a:p>
          <a:p>
            <a:pPr lvl="0" rtl="0">
              <a:spcBef>
                <a:spcPts val="0"/>
              </a:spcBef>
              <a:buNone/>
            </a:pPr>
            <a:endParaRPr sz="1800" i="1">
              <a:solidFill>
                <a:srgbClr val="274E13"/>
              </a:solidFill>
            </a:endParaRPr>
          </a:p>
        </p:txBody>
      </p:sp>
      <p:sp>
        <p:nvSpPr>
          <p:cNvPr id="71" name="Shape 71"/>
          <p:cNvSpPr txBox="1"/>
          <p:nvPr/>
        </p:nvSpPr>
        <p:spPr>
          <a:xfrm>
            <a:off x="4203625" y="299400"/>
            <a:ext cx="4467600" cy="572700"/>
          </a:xfrm>
          <a:prstGeom prst="rect">
            <a:avLst/>
          </a:prstGeom>
          <a:solidFill>
            <a:srgbClr val="00FF00"/>
          </a:solidFill>
          <a:ln>
            <a:noFill/>
          </a:ln>
        </p:spPr>
        <p:txBody>
          <a:bodyPr wrap="square" lIns="91425" tIns="91425" rIns="91425" bIns="91425" anchor="t" anchorCtr="0">
            <a:noAutofit/>
          </a:bodyPr>
          <a:lstStyle/>
          <a:p>
            <a:pPr lvl="0" rtl="0">
              <a:spcBef>
                <a:spcPts val="0"/>
              </a:spcBef>
              <a:buNone/>
            </a:pPr>
            <a:r>
              <a:rPr lang="el" b="1"/>
              <a:t>this slide</a:t>
            </a:r>
            <a:r>
              <a:rPr lang="el"/>
              <a:t> is for collaborating purposes and i</a:t>
            </a:r>
            <a:r>
              <a:rPr lang="el" b="1"/>
              <a:t>s not going to be used in</a:t>
            </a:r>
            <a:r>
              <a:rPr lang="el"/>
              <a:t> </a:t>
            </a:r>
            <a:r>
              <a:rPr lang="el" b="1"/>
              <a:t>the final outcome: our e-book</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subTitle" idx="1"/>
          </p:nvPr>
        </p:nvSpPr>
        <p:spPr>
          <a:xfrm>
            <a:off x="510659" y="547093"/>
            <a:ext cx="7725900" cy="4900500"/>
          </a:xfrm>
          <a:prstGeom prst="rect">
            <a:avLst/>
          </a:prstGeom>
        </p:spPr>
        <p:txBody>
          <a:bodyPr wrap="square" lIns="91425" tIns="91425" rIns="91425" bIns="91425" anchor="t" anchorCtr="0">
            <a:noAutofit/>
          </a:bodyPr>
          <a:lstStyle/>
          <a:p>
            <a:pPr lvl="0" algn="l" rtl="0">
              <a:spcBef>
                <a:spcPts val="0"/>
              </a:spcBef>
              <a:buNone/>
            </a:pPr>
            <a:r>
              <a:rPr lang="el" sz="1800" b="1">
                <a:solidFill>
                  <a:srgbClr val="990000"/>
                </a:solidFill>
              </a:rPr>
              <a:t>Contents</a:t>
            </a:r>
          </a:p>
          <a:p>
            <a:pPr lvl="0" algn="l" rtl="0">
              <a:spcBef>
                <a:spcPts val="0"/>
              </a:spcBef>
              <a:buNone/>
            </a:pPr>
            <a:endParaRPr sz="1800">
              <a:solidFill>
                <a:srgbClr val="990000"/>
              </a:solidFill>
            </a:endParaRPr>
          </a:p>
          <a:p>
            <a:pPr marL="457200" lvl="0" indent="-342900" algn="l" rtl="0">
              <a:spcBef>
                <a:spcPts val="0"/>
              </a:spcBef>
              <a:buClr>
                <a:srgbClr val="990000"/>
              </a:buClr>
              <a:buSzPct val="100000"/>
              <a:buAutoNum type="arabicPeriod"/>
            </a:pPr>
            <a:r>
              <a:rPr lang="el" sz="1800">
                <a:solidFill>
                  <a:srgbClr val="990000"/>
                </a:solidFill>
              </a:rPr>
              <a:t>definition</a:t>
            </a:r>
          </a:p>
          <a:p>
            <a:pPr marL="457200" lvl="0" indent="-342900" algn="l" rtl="0">
              <a:spcBef>
                <a:spcPts val="0"/>
              </a:spcBef>
              <a:buClr>
                <a:srgbClr val="990000"/>
              </a:buClr>
              <a:buSzPct val="100000"/>
              <a:buAutoNum type="arabicPeriod"/>
            </a:pPr>
            <a:r>
              <a:rPr lang="el" sz="1800">
                <a:solidFill>
                  <a:srgbClr val="990000"/>
                </a:solidFill>
              </a:rPr>
              <a:t>principles of inclusive education</a:t>
            </a:r>
          </a:p>
          <a:p>
            <a:pPr marL="457200" lvl="0" indent="-342900" algn="l" rtl="0">
              <a:spcBef>
                <a:spcPts val="0"/>
              </a:spcBef>
              <a:buClr>
                <a:srgbClr val="990000"/>
              </a:buClr>
              <a:buSzPct val="100000"/>
              <a:buAutoNum type="arabicPeriod"/>
            </a:pPr>
            <a:r>
              <a:rPr lang="el" sz="1800">
                <a:solidFill>
                  <a:srgbClr val="990000"/>
                </a:solidFill>
              </a:rPr>
              <a:t>aims and objectives </a:t>
            </a:r>
          </a:p>
          <a:p>
            <a:pPr marL="457200" lvl="0" indent="-342900" algn="l" rtl="0">
              <a:spcBef>
                <a:spcPts val="0"/>
              </a:spcBef>
              <a:buClr>
                <a:srgbClr val="990000"/>
              </a:buClr>
              <a:buSzPct val="100000"/>
              <a:buAutoNum type="arabicPeriod"/>
            </a:pPr>
            <a:r>
              <a:rPr lang="el" sz="1800">
                <a:solidFill>
                  <a:srgbClr val="990000"/>
                </a:solidFill>
              </a:rPr>
              <a:t>how to develope inclusive schools</a:t>
            </a:r>
          </a:p>
          <a:p>
            <a:pPr marL="457200" lvl="0" indent="-342900" algn="l" rtl="0">
              <a:spcBef>
                <a:spcPts val="0"/>
              </a:spcBef>
              <a:buClr>
                <a:srgbClr val="990000"/>
              </a:buClr>
              <a:buSzPct val="100000"/>
              <a:buAutoNum type="arabicPeriod"/>
            </a:pPr>
            <a:r>
              <a:rPr lang="el" sz="1800">
                <a:solidFill>
                  <a:srgbClr val="990000"/>
                </a:solidFill>
              </a:rPr>
              <a:t>role of an inclusive teacher </a:t>
            </a:r>
          </a:p>
          <a:p>
            <a:pPr marL="457200" lvl="0" indent="-342900" algn="l" rtl="0">
              <a:spcBef>
                <a:spcPts val="0"/>
              </a:spcBef>
              <a:buClr>
                <a:srgbClr val="990000"/>
              </a:buClr>
              <a:buSzPct val="100000"/>
              <a:buAutoNum type="arabicPeriod"/>
            </a:pPr>
            <a:r>
              <a:rPr lang="el" sz="1800">
                <a:solidFill>
                  <a:srgbClr val="990000"/>
                </a:solidFill>
              </a:rPr>
              <a:t>teaching strategies for inclusive education</a:t>
            </a:r>
          </a:p>
          <a:p>
            <a:pPr marL="457200" lvl="0" indent="-342900" algn="l" rtl="0">
              <a:spcBef>
                <a:spcPts val="0"/>
              </a:spcBef>
              <a:buClr>
                <a:srgbClr val="990000"/>
              </a:buClr>
              <a:buSzPct val="100000"/>
              <a:buAutoNum type="arabicPeriod"/>
            </a:pPr>
            <a:r>
              <a:rPr lang="el" sz="1800">
                <a:solidFill>
                  <a:srgbClr val="990000"/>
                </a:solidFill>
              </a:rPr>
              <a:t>the inclusive classroom</a:t>
            </a:r>
          </a:p>
          <a:p>
            <a:pPr marL="457200" lvl="0" indent="-342900" algn="l" rtl="0">
              <a:spcBef>
                <a:spcPts val="0"/>
              </a:spcBef>
              <a:buClr>
                <a:srgbClr val="990000"/>
              </a:buClr>
              <a:buSzPct val="100000"/>
              <a:buAutoNum type="arabicPeriod"/>
            </a:pPr>
            <a:r>
              <a:rPr lang="el" sz="1800">
                <a:solidFill>
                  <a:srgbClr val="990000"/>
                </a:solidFill>
              </a:rPr>
              <a:t>barriers in inclusive education</a:t>
            </a:r>
          </a:p>
        </p:txBody>
      </p:sp>
      <p:pic>
        <p:nvPicPr>
          <p:cNvPr id="77" name="Shape 77"/>
          <p:cNvPicPr preferRelativeResize="0"/>
          <p:nvPr/>
        </p:nvPicPr>
        <p:blipFill>
          <a:blip r:embed="rId3">
            <a:alphaModFix/>
          </a:blip>
          <a:stretch>
            <a:fillRect/>
          </a:stretch>
        </p:blipFill>
        <p:spPr>
          <a:xfrm>
            <a:off x="5362425" y="547100"/>
            <a:ext cx="2874125" cy="9999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481050" y="134225"/>
            <a:ext cx="8520600" cy="572700"/>
          </a:xfrm>
          <a:prstGeom prst="rect">
            <a:avLst/>
          </a:prstGeom>
        </p:spPr>
        <p:txBody>
          <a:bodyPr wrap="square" lIns="91425" tIns="91425" rIns="91425" bIns="91425" anchor="t" anchorCtr="0">
            <a:noAutofit/>
          </a:bodyPr>
          <a:lstStyle/>
          <a:p>
            <a:pPr marL="457200" lvl="0" indent="-406400">
              <a:spcBef>
                <a:spcPts val="0"/>
              </a:spcBef>
              <a:buAutoNum type="arabicPeriod"/>
            </a:pPr>
            <a:r>
              <a:rPr lang="el"/>
              <a:t>What do we mean when we say Inclusion?</a:t>
            </a:r>
          </a:p>
        </p:txBody>
      </p:sp>
      <p:sp>
        <p:nvSpPr>
          <p:cNvPr id="83" name="Shape 83"/>
          <p:cNvSpPr txBox="1">
            <a:spLocks noGrp="1"/>
          </p:cNvSpPr>
          <p:nvPr>
            <p:ph type="body" idx="1"/>
          </p:nvPr>
        </p:nvSpPr>
        <p:spPr>
          <a:xfrm>
            <a:off x="311700" y="637525"/>
            <a:ext cx="8520600" cy="4305300"/>
          </a:xfrm>
          <a:prstGeom prst="rect">
            <a:avLst/>
          </a:prstGeom>
        </p:spPr>
        <p:txBody>
          <a:bodyPr wrap="square" lIns="91425" tIns="91425" rIns="91425" bIns="91425" anchor="t" anchorCtr="0">
            <a:noAutofit/>
          </a:bodyPr>
          <a:lstStyle/>
          <a:p>
            <a:pPr marL="457200" lvl="0" indent="-317500" rtl="0">
              <a:spcBef>
                <a:spcPts val="0"/>
              </a:spcBef>
              <a:buClr>
                <a:srgbClr val="3A343A"/>
              </a:buClr>
              <a:buSzPct val="100000"/>
            </a:pPr>
            <a:r>
              <a:rPr lang="el" sz="1400">
                <a:solidFill>
                  <a:srgbClr val="3A343A"/>
                </a:solidFill>
                <a:highlight>
                  <a:srgbClr val="FFFFFF"/>
                </a:highlight>
              </a:rPr>
              <a:t>The dictionary defines inclusion as ‘the action or state of being included within a group or structure’.</a:t>
            </a:r>
          </a:p>
          <a:p>
            <a:pPr marL="457200" lvl="0" indent="-317500" rtl="0">
              <a:spcBef>
                <a:spcPts val="0"/>
              </a:spcBef>
              <a:buClr>
                <a:srgbClr val="3A343A"/>
              </a:buClr>
              <a:buSzPct val="100000"/>
            </a:pPr>
            <a:r>
              <a:rPr lang="el" sz="1400">
                <a:solidFill>
                  <a:schemeClr val="accent2"/>
                </a:solidFill>
                <a:highlight>
                  <a:srgbClr val="FFFFFF"/>
                </a:highlight>
              </a:rPr>
              <a:t>Inclusion of persons with special needs into a regular education system, not a special school (Snezana Kalamkovic, Novi Sad, Serbia)</a:t>
            </a:r>
          </a:p>
          <a:p>
            <a:pPr marL="457200" lvl="0" indent="-317500" rtl="0">
              <a:spcBef>
                <a:spcPts val="0"/>
              </a:spcBef>
              <a:buClr>
                <a:srgbClr val="3A343A"/>
              </a:buClr>
              <a:buSzPct val="100000"/>
            </a:pPr>
            <a:r>
              <a:rPr lang="el" sz="1400">
                <a:solidFill>
                  <a:srgbClr val="3A343A"/>
                </a:solidFill>
                <a:highlight>
                  <a:srgbClr val="FFFFFF"/>
                </a:highlight>
              </a:rPr>
              <a:t>helping kids with special needs to be integrated in to the society.(Nida Türkelay Burdur,Turkey)</a:t>
            </a:r>
          </a:p>
          <a:p>
            <a:pPr marL="457200" lvl="0" indent="-317500" rtl="0">
              <a:spcBef>
                <a:spcPts val="0"/>
              </a:spcBef>
              <a:buClr>
                <a:srgbClr val="3A343A"/>
              </a:buClr>
              <a:buSzPct val="100000"/>
            </a:pPr>
            <a:r>
              <a:rPr lang="el" sz="1400">
                <a:solidFill>
                  <a:srgbClr val="3A343A"/>
                </a:solidFill>
                <a:highlight>
                  <a:srgbClr val="FFFFFF"/>
                </a:highlight>
              </a:rPr>
              <a:t>Inclusion entails acceptance and support and integrates everyone (not only special needs people) into a totality without discrimination. (Argiro Spyrogianni, Lesvos, Greece)</a:t>
            </a:r>
          </a:p>
          <a:p>
            <a:pPr marL="457200" lvl="0" indent="-317500" rtl="0">
              <a:spcBef>
                <a:spcPts val="0"/>
              </a:spcBef>
              <a:buClr>
                <a:srgbClr val="3A343A"/>
              </a:buClr>
              <a:buSzPct val="100000"/>
            </a:pPr>
            <a:r>
              <a:rPr lang="el" sz="1400">
                <a:solidFill>
                  <a:srgbClr val="3A343A"/>
                </a:solidFill>
                <a:highlight>
                  <a:srgbClr val="FFFFFF"/>
                </a:highlight>
              </a:rPr>
              <a:t>Inclusion means removing the obstacles that everyone has in order to be able to offer equally in the society and to develop one’s skills and specific abilities.( Kourtidou Sofia, Thessaloniki,Greece)</a:t>
            </a:r>
          </a:p>
          <a:p>
            <a:pPr marL="457200" lvl="0" indent="-317500" rtl="0">
              <a:spcBef>
                <a:spcPts val="0"/>
              </a:spcBef>
              <a:buClr>
                <a:srgbClr val="3A343A"/>
              </a:buClr>
              <a:buSzPct val="100000"/>
            </a:pPr>
            <a:r>
              <a:rPr lang="el" sz="1400">
                <a:solidFill>
                  <a:srgbClr val="3A343A"/>
                </a:solidFill>
                <a:highlight>
                  <a:srgbClr val="FFFFFF"/>
                </a:highlight>
              </a:rPr>
              <a:t>Inclusion means that people with special needs or other characteristics has the equal access of participation in the personal, public and political area as everybody else. (Martha Iordanidou, Thessaloniki, Greece)</a:t>
            </a:r>
          </a:p>
          <a:p>
            <a:pPr marL="457200" lvl="0" indent="-317500">
              <a:spcBef>
                <a:spcPts val="0"/>
              </a:spcBef>
              <a:buClr>
                <a:srgbClr val="3A343A"/>
              </a:buClr>
              <a:buSzPct val="100000"/>
            </a:pPr>
            <a:r>
              <a:rPr lang="el" sz="1400">
                <a:solidFill>
                  <a:srgbClr val="3A343A"/>
                </a:solidFill>
                <a:highlight>
                  <a:srgbClr val="FFFFFF"/>
                </a:highlight>
              </a:rPr>
              <a:t>Treating all equal, everywhere (Bojana Manic, Pirot, Serbia)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311700" y="177325"/>
            <a:ext cx="8520600" cy="572700"/>
          </a:xfrm>
          <a:prstGeom prst="rect">
            <a:avLst/>
          </a:prstGeom>
        </p:spPr>
        <p:txBody>
          <a:bodyPr wrap="square" lIns="91425" tIns="91425" rIns="91425" bIns="91425" anchor="t" anchorCtr="0">
            <a:noAutofit/>
          </a:bodyPr>
          <a:lstStyle/>
          <a:p>
            <a:pPr lvl="0">
              <a:spcBef>
                <a:spcPts val="0"/>
              </a:spcBef>
              <a:buNone/>
            </a:pPr>
            <a:r>
              <a:rPr lang="el"/>
              <a:t>2. Are there any principles for inclusive education?</a:t>
            </a:r>
          </a:p>
        </p:txBody>
      </p:sp>
      <p:sp>
        <p:nvSpPr>
          <p:cNvPr id="89" name="Shape 89"/>
          <p:cNvSpPr txBox="1">
            <a:spLocks noGrp="1"/>
          </p:cNvSpPr>
          <p:nvPr>
            <p:ph type="body" idx="1"/>
          </p:nvPr>
        </p:nvSpPr>
        <p:spPr>
          <a:xfrm>
            <a:off x="311700" y="908400"/>
            <a:ext cx="8520600" cy="4235100"/>
          </a:xfrm>
          <a:prstGeom prst="rect">
            <a:avLst/>
          </a:prstGeom>
        </p:spPr>
        <p:txBody>
          <a:bodyPr wrap="square" lIns="91425" tIns="91425" rIns="91425" bIns="91425" anchor="t" anchorCtr="0">
            <a:noAutofit/>
          </a:bodyPr>
          <a:lstStyle/>
          <a:p>
            <a:pPr lvl="0" rtl="0">
              <a:spcBef>
                <a:spcPts val="1500"/>
              </a:spcBef>
              <a:spcAft>
                <a:spcPts val="1500"/>
              </a:spcAft>
              <a:buClr>
                <a:schemeClr val="dk1"/>
              </a:buClr>
              <a:buSzPct val="73333"/>
              <a:buFont typeface="Arial"/>
              <a:buNone/>
            </a:pPr>
            <a:r>
              <a:rPr lang="el" sz="1500">
                <a:solidFill>
                  <a:srgbClr val="3A343A"/>
                </a:solidFill>
                <a:highlight>
                  <a:srgbClr val="FFFFFF"/>
                </a:highlight>
              </a:rPr>
              <a:t> </a:t>
            </a:r>
            <a:r>
              <a:rPr lang="el" sz="1200">
                <a:solidFill>
                  <a:srgbClr val="3A343A"/>
                </a:solidFill>
                <a:highlight>
                  <a:srgbClr val="FFFFFF"/>
                </a:highlight>
              </a:rPr>
              <a:t>Inclusive education is based on basic concepts:</a:t>
            </a:r>
          </a:p>
          <a:p>
            <a:pPr lvl="0" rtl="0">
              <a:spcBef>
                <a:spcPts val="1500"/>
              </a:spcBef>
              <a:spcAft>
                <a:spcPts val="1500"/>
              </a:spcAft>
              <a:buNone/>
            </a:pPr>
            <a:r>
              <a:rPr lang="el" sz="1200">
                <a:solidFill>
                  <a:srgbClr val="3A343A"/>
                </a:solidFill>
                <a:highlight>
                  <a:srgbClr val="FFFFFF"/>
                </a:highlight>
              </a:rPr>
              <a:t>(1) </a:t>
            </a:r>
            <a:r>
              <a:rPr lang="el" sz="1200" i="1">
                <a:solidFill>
                  <a:srgbClr val="3A343A"/>
                </a:solidFill>
                <a:highlight>
                  <a:srgbClr val="FFFFFF"/>
                </a:highlight>
              </a:rPr>
              <a:t>the right of all children including children with disabilities to education</a:t>
            </a:r>
            <a:r>
              <a:rPr lang="el" sz="1200">
                <a:solidFill>
                  <a:srgbClr val="3A343A"/>
                </a:solidFill>
                <a:highlight>
                  <a:srgbClr val="FFFFFF"/>
                </a:highlight>
              </a:rPr>
              <a:t> - no matter their speed of learning and their special characteristics regarding education, it is our duty to promote and develop their potential in a holistic way including all aspects: physical, social, linguistic, cognitive.</a:t>
            </a:r>
          </a:p>
          <a:p>
            <a:pPr lvl="0" rtl="0">
              <a:spcBef>
                <a:spcPts val="1500"/>
              </a:spcBef>
              <a:spcAft>
                <a:spcPts val="1500"/>
              </a:spcAft>
              <a:buClr>
                <a:schemeClr val="dk1"/>
              </a:buClr>
              <a:buSzPct val="91666"/>
              <a:buFont typeface="Arial"/>
              <a:buNone/>
            </a:pPr>
            <a:r>
              <a:rPr lang="el" sz="1200">
                <a:solidFill>
                  <a:srgbClr val="3A343A"/>
                </a:solidFill>
                <a:highlight>
                  <a:srgbClr val="FFFFFF"/>
                </a:highlight>
              </a:rPr>
              <a:t>(2) </a:t>
            </a:r>
            <a:r>
              <a:rPr lang="el" sz="1200" i="1">
                <a:solidFill>
                  <a:srgbClr val="3A343A"/>
                </a:solidFill>
                <a:highlight>
                  <a:srgbClr val="FFFFFF"/>
                </a:highlight>
              </a:rPr>
              <a:t>inclusion means changing the educational system to suit the children</a:t>
            </a:r>
            <a:r>
              <a:rPr lang="el" sz="1200">
                <a:solidFill>
                  <a:srgbClr val="3A343A"/>
                </a:solidFill>
                <a:highlight>
                  <a:srgbClr val="FFFFFF"/>
                </a:highlight>
              </a:rPr>
              <a:t> - Education does not simply mean reading and writing. It also means providing special learners with the functional skills that enable them to be part of the family and community as well. </a:t>
            </a:r>
            <a:r>
              <a:rPr lang="el" sz="1200" u="sng">
                <a:solidFill>
                  <a:srgbClr val="DE00A5"/>
                </a:solidFill>
                <a:highlight>
                  <a:srgbClr val="FFFFFF"/>
                </a:highlight>
                <a:hlinkClick r:id="rId3"/>
              </a:rPr>
              <a:t>(Mariga, McConkey and Myezwa, 2014)</a:t>
            </a:r>
          </a:p>
          <a:p>
            <a:pPr lvl="0" rtl="0">
              <a:spcBef>
                <a:spcPts val="1500"/>
              </a:spcBef>
              <a:spcAft>
                <a:spcPts val="1500"/>
              </a:spcAft>
              <a:buClr>
                <a:schemeClr val="dk1"/>
              </a:buClr>
              <a:buSzPct val="91666"/>
              <a:buFont typeface="Arial"/>
              <a:buNone/>
            </a:pPr>
            <a:r>
              <a:rPr lang="el" sz="1200"/>
              <a:t>(3) In Serbia a little.</a:t>
            </a:r>
          </a:p>
          <a:p>
            <a:pPr lvl="0" rtl="0">
              <a:spcBef>
                <a:spcPts val="1500"/>
              </a:spcBef>
              <a:spcAft>
                <a:spcPts val="1500"/>
              </a:spcAft>
              <a:buClr>
                <a:schemeClr val="dk1"/>
              </a:buClr>
              <a:buSzPct val="91666"/>
              <a:buFont typeface="Arial"/>
              <a:buNone/>
            </a:pPr>
            <a:r>
              <a:rPr lang="el" sz="1200"/>
              <a:t>(4) acceptance for diversity is the most important part of inclusion, in my opinion, and of course providing differentiated help to the ones who need it</a:t>
            </a:r>
          </a:p>
          <a:p>
            <a:pPr lvl="0">
              <a:spcBef>
                <a:spcPts val="0"/>
              </a:spcBef>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311700" y="244375"/>
            <a:ext cx="8520600" cy="572700"/>
          </a:xfrm>
          <a:prstGeom prst="rect">
            <a:avLst/>
          </a:prstGeom>
        </p:spPr>
        <p:txBody>
          <a:bodyPr wrap="square" lIns="91425" tIns="91425" rIns="91425" bIns="91425" anchor="t" anchorCtr="0">
            <a:noAutofit/>
          </a:bodyPr>
          <a:lstStyle/>
          <a:p>
            <a:pPr lvl="0">
              <a:spcBef>
                <a:spcPts val="0"/>
              </a:spcBef>
              <a:buNone/>
            </a:pPr>
            <a:r>
              <a:rPr lang="el" sz="2400"/>
              <a:t>3. What are the aims and objectives of Inclusive Education?</a:t>
            </a:r>
          </a:p>
        </p:txBody>
      </p:sp>
      <p:sp>
        <p:nvSpPr>
          <p:cNvPr id="95" name="Shape 95"/>
          <p:cNvSpPr txBox="1">
            <a:spLocks noGrp="1"/>
          </p:cNvSpPr>
          <p:nvPr>
            <p:ph type="body" idx="1"/>
          </p:nvPr>
        </p:nvSpPr>
        <p:spPr>
          <a:xfrm>
            <a:off x="311700" y="1173600"/>
            <a:ext cx="8520600" cy="3416400"/>
          </a:xfrm>
          <a:prstGeom prst="rect">
            <a:avLst/>
          </a:prstGeom>
        </p:spPr>
        <p:txBody>
          <a:bodyPr wrap="square" lIns="91425" tIns="91425" rIns="91425" bIns="91425" anchor="t" anchorCtr="0">
            <a:noAutofit/>
          </a:bodyPr>
          <a:lstStyle/>
          <a:p>
            <a:pPr marR="25400" lvl="0" rtl="0">
              <a:spcBef>
                <a:spcPts val="0"/>
              </a:spcBef>
              <a:spcAft>
                <a:spcPts val="0"/>
              </a:spcAft>
              <a:buClr>
                <a:schemeClr val="dk1"/>
              </a:buClr>
              <a:buSzPct val="100000"/>
              <a:buFont typeface="Arial"/>
              <a:buNone/>
            </a:pPr>
            <a:r>
              <a:rPr lang="el" sz="1100">
                <a:solidFill>
                  <a:schemeClr val="accent2"/>
                </a:solidFill>
                <a:highlight>
                  <a:srgbClr val="FFFFFF"/>
                </a:highlight>
              </a:rPr>
              <a:t>1.Developing awareness of equal rights to life (Snezana Kalamkovic, Novi Sad, Serbia)</a:t>
            </a:r>
          </a:p>
          <a:p>
            <a:pPr marR="25400" lvl="0" rtl="0">
              <a:spcBef>
                <a:spcPts val="0"/>
              </a:spcBef>
              <a:spcAft>
                <a:spcPts val="0"/>
              </a:spcAft>
              <a:buClr>
                <a:schemeClr val="dk1"/>
              </a:buClr>
              <a:buSzPct val="100000"/>
              <a:buFont typeface="Arial"/>
              <a:buNone/>
            </a:pPr>
            <a:r>
              <a:rPr lang="el" sz="1100">
                <a:solidFill>
                  <a:schemeClr val="accent2"/>
                </a:solidFill>
                <a:highlight>
                  <a:srgbClr val="FFFFFF"/>
                </a:highlight>
              </a:rPr>
              <a:t>2.developing social abilities og special needs kids. ( Nida Türkelay, Burdur, Turkey)</a:t>
            </a:r>
          </a:p>
          <a:p>
            <a:pPr lvl="0">
              <a:spcBef>
                <a:spcPts val="0"/>
              </a:spcBef>
              <a:buNone/>
            </a:pPr>
            <a:r>
              <a:rPr lang="el" sz="1100"/>
              <a:t>3.Inclusive education should aim at  the opportunity of everyone involved to feel confident and accepted by a smaller or larger group depending on occasion. (Argiro Spyrogianni, Lesvos, Greece)</a:t>
            </a:r>
          </a:p>
          <a:p>
            <a:pPr lvl="0">
              <a:spcBef>
                <a:spcPts val="0"/>
              </a:spcBef>
              <a:buNone/>
            </a:pPr>
            <a:r>
              <a:rPr lang="el" sz="1100"/>
              <a:t>4. Assimilation of creating a sense of belonging, recognising and engaging the student voice. ( Natavan Badalova, Azerbaijan)</a:t>
            </a:r>
          </a:p>
          <a:p>
            <a:pPr lvl="0">
              <a:spcBef>
                <a:spcPts val="0"/>
              </a:spcBef>
              <a:buNone/>
            </a:pPr>
            <a:r>
              <a:rPr lang="el" sz="1200">
                <a:solidFill>
                  <a:schemeClr val="dk1"/>
                </a:solidFill>
                <a:highlight>
                  <a:srgbClr val="FFFFFF"/>
                </a:highlight>
              </a:rPr>
              <a:t>Inclusive education is based on the following basic concepts:</a:t>
            </a:r>
            <a:r>
              <a:rPr lang="el" sz="1200">
                <a:solidFill>
                  <a:srgbClr val="3A343A"/>
                </a:solidFill>
                <a:highlight>
                  <a:srgbClr val="FFFFFF"/>
                </a:highlight>
              </a:rPr>
              <a:t>(1) </a:t>
            </a:r>
            <a:r>
              <a:rPr lang="el" sz="1200" i="1">
                <a:solidFill>
                  <a:srgbClr val="3A343A"/>
                </a:solidFill>
                <a:highlight>
                  <a:srgbClr val="FFFFFF"/>
                </a:highlight>
              </a:rPr>
              <a:t>the right of ALL children to education</a:t>
            </a:r>
            <a:r>
              <a:rPr lang="el" sz="1200">
                <a:solidFill>
                  <a:srgbClr val="3A343A"/>
                </a:solidFill>
                <a:highlight>
                  <a:srgbClr val="FFFFFF"/>
                </a:highlight>
              </a:rPr>
              <a:t> -  no matter if a child has any disabilities or learns at a different speed it is our duty to develop their potential in a holistic way: physical, linguistic, social, cognitive and sensory.(2) </a:t>
            </a:r>
            <a:r>
              <a:rPr lang="el" sz="1200" i="1">
                <a:solidFill>
                  <a:srgbClr val="3A343A"/>
                </a:solidFill>
                <a:highlight>
                  <a:srgbClr val="FFFFFF"/>
                </a:highlight>
              </a:rPr>
              <a:t>inclusion means changing the educational system to suit the children</a:t>
            </a:r>
            <a:r>
              <a:rPr lang="el" sz="1200">
                <a:solidFill>
                  <a:srgbClr val="3A343A"/>
                </a:solidFill>
                <a:highlight>
                  <a:srgbClr val="FFFFFF"/>
                </a:highlight>
              </a:rPr>
              <a:t> - People will often argue that children with severe disabilities cannot be taught in ordinary classrooms. This is an example of how education systems need to change to be more accommodating. Education in its true sense does not mean only reading and writing. For learners with severe multiple disabilities, it may mean being equipped with functional skills that enable them to be part of the family and community. </a:t>
            </a:r>
            <a:r>
              <a:rPr lang="el" sz="1200" u="sng">
                <a:solidFill>
                  <a:schemeClr val="hlink"/>
                </a:solidFill>
                <a:highlight>
                  <a:srgbClr val="FFFFFF"/>
                </a:highlight>
                <a:hlinkClick r:id="rId3"/>
              </a:rPr>
              <a:t>(Mariga, McConkey and Myezwa, 2014)</a:t>
            </a:r>
          </a:p>
          <a:p>
            <a:pPr lvl="0">
              <a:spcBef>
                <a:spcPts val="0"/>
              </a:spcBef>
              <a:buNone/>
            </a:pPr>
            <a:endParaRPr sz="1100">
              <a:solidFill>
                <a:schemeClr val="dk1"/>
              </a:solidFill>
              <a:highlight>
                <a:srgbClr val="FFFFFF"/>
              </a:high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311700" y="185850"/>
            <a:ext cx="8520600" cy="572700"/>
          </a:xfrm>
          <a:prstGeom prst="rect">
            <a:avLst/>
          </a:prstGeom>
        </p:spPr>
        <p:txBody>
          <a:bodyPr wrap="square" lIns="91425" tIns="91425" rIns="91425" bIns="91425" anchor="t" anchorCtr="0">
            <a:noAutofit/>
          </a:bodyPr>
          <a:lstStyle/>
          <a:p>
            <a:pPr lvl="0">
              <a:spcBef>
                <a:spcPts val="0"/>
              </a:spcBef>
              <a:buNone/>
            </a:pPr>
            <a:r>
              <a:rPr lang="el" sz="2400"/>
              <a:t>4.How can we develop an inclusive school?</a:t>
            </a:r>
            <a:r>
              <a:rPr lang="el"/>
              <a:t> 1/2</a:t>
            </a:r>
          </a:p>
        </p:txBody>
      </p:sp>
      <p:sp>
        <p:nvSpPr>
          <p:cNvPr id="101" name="Shape 101"/>
          <p:cNvSpPr txBox="1">
            <a:spLocks noGrp="1"/>
          </p:cNvSpPr>
          <p:nvPr>
            <p:ph type="body" idx="1"/>
          </p:nvPr>
        </p:nvSpPr>
        <p:spPr>
          <a:xfrm>
            <a:off x="311700" y="863550"/>
            <a:ext cx="8520600" cy="4106700"/>
          </a:xfrm>
          <a:prstGeom prst="rect">
            <a:avLst/>
          </a:prstGeom>
        </p:spPr>
        <p:txBody>
          <a:bodyPr wrap="square" lIns="91425" tIns="91425" rIns="91425" bIns="91425" anchor="t" anchorCtr="0">
            <a:noAutofit/>
          </a:bodyPr>
          <a:lstStyle/>
          <a:p>
            <a:pPr lvl="0">
              <a:spcBef>
                <a:spcPts val="0"/>
              </a:spcBef>
              <a:buClr>
                <a:schemeClr val="dk1"/>
              </a:buClr>
              <a:buSzPct val="78571"/>
              <a:buFont typeface="Arial"/>
              <a:buNone/>
            </a:pPr>
            <a:r>
              <a:rPr lang="el" sz="1400">
                <a:solidFill>
                  <a:schemeClr val="accent2"/>
                </a:solidFill>
                <a:highlight>
                  <a:srgbClr val="FFFFFF"/>
                </a:highlight>
              </a:rPr>
              <a:t>The school is the heart of inclusive education. The main  key stakeholders (parents, educators, learners, the principals, the school governing body and the whole community where the school is located) have to coordinate their efforts in order to turn schools into a warm welcoming and enabling place where all children can learn.</a:t>
            </a:r>
          </a:p>
          <a:p>
            <a:pPr lvl="0">
              <a:spcBef>
                <a:spcPts val="0"/>
              </a:spcBef>
              <a:buClr>
                <a:schemeClr val="dk1"/>
              </a:buClr>
              <a:buSzPct val="78571"/>
              <a:buFont typeface="Arial"/>
              <a:buNone/>
            </a:pPr>
            <a:r>
              <a:rPr lang="el" sz="1400">
                <a:solidFill>
                  <a:schemeClr val="accent2"/>
                </a:solidFill>
                <a:highlight>
                  <a:srgbClr val="FFFFFF"/>
                </a:highlight>
              </a:rPr>
              <a:t> </a:t>
            </a:r>
          </a:p>
          <a:p>
            <a:pPr lvl="0">
              <a:spcBef>
                <a:spcPts val="0"/>
              </a:spcBef>
              <a:buClr>
                <a:schemeClr val="dk1"/>
              </a:buClr>
              <a:buSzPct val="78571"/>
              <a:buFont typeface="Arial"/>
              <a:buNone/>
            </a:pPr>
            <a:r>
              <a:rPr lang="el" sz="1400">
                <a:solidFill>
                  <a:schemeClr val="accent2"/>
                </a:solidFill>
                <a:highlight>
                  <a:srgbClr val="FFFFFF"/>
                </a:highlight>
              </a:rPr>
              <a:t>Adjust school access, teaching tools… (Snezana Kalamkovic, Novi Sad, Serbia)</a:t>
            </a:r>
          </a:p>
          <a:p>
            <a:pPr marL="457200" lvl="0" indent="-317500" rtl="0">
              <a:lnSpc>
                <a:spcPct val="100000"/>
              </a:lnSpc>
              <a:spcBef>
                <a:spcPts val="0"/>
              </a:spcBef>
              <a:spcAft>
                <a:spcPts val="0"/>
              </a:spcAft>
              <a:buClr>
                <a:srgbClr val="990000"/>
              </a:buClr>
              <a:buSzPct val="100000"/>
              <a:buAutoNum type="arabicPeriod"/>
            </a:pPr>
            <a:r>
              <a:rPr lang="el" sz="1400">
                <a:solidFill>
                  <a:schemeClr val="dk1"/>
                </a:solidFill>
              </a:rPr>
              <a:t>more flexible programs</a:t>
            </a:r>
          </a:p>
          <a:p>
            <a:pPr marL="457200" lvl="0" indent="-317500" rtl="0">
              <a:lnSpc>
                <a:spcPct val="100000"/>
              </a:lnSpc>
              <a:spcBef>
                <a:spcPts val="0"/>
              </a:spcBef>
              <a:spcAft>
                <a:spcPts val="0"/>
              </a:spcAft>
              <a:buClr>
                <a:schemeClr val="dk1"/>
              </a:buClr>
              <a:buSzPct val="100000"/>
              <a:buAutoNum type="arabicPeriod"/>
            </a:pPr>
            <a:r>
              <a:rPr lang="el" sz="1400">
                <a:solidFill>
                  <a:schemeClr val="dk1"/>
                </a:solidFill>
              </a:rPr>
              <a:t>involving the whole community</a:t>
            </a:r>
          </a:p>
          <a:p>
            <a:pPr marL="457200" lvl="0" indent="-317500" rtl="0">
              <a:lnSpc>
                <a:spcPct val="100000"/>
              </a:lnSpc>
              <a:spcBef>
                <a:spcPts val="0"/>
              </a:spcBef>
              <a:spcAft>
                <a:spcPts val="0"/>
              </a:spcAft>
              <a:buClr>
                <a:schemeClr val="dk1"/>
              </a:buClr>
              <a:buSzPct val="100000"/>
              <a:buAutoNum type="arabicPeriod"/>
            </a:pPr>
            <a:r>
              <a:rPr lang="el" sz="1400">
                <a:solidFill>
                  <a:schemeClr val="dk1"/>
                </a:solidFill>
              </a:rPr>
              <a:t>equipped with technological devices according to needs of pupils ( Nida Türkelay,Burdur. Turkey)</a:t>
            </a:r>
          </a:p>
          <a:p>
            <a:pPr lvl="0" rtl="0">
              <a:lnSpc>
                <a:spcPct val="100000"/>
              </a:lnSpc>
              <a:spcBef>
                <a:spcPts val="0"/>
              </a:spcBef>
              <a:spcAft>
                <a:spcPts val="0"/>
              </a:spcAft>
              <a:buNone/>
            </a:pPr>
            <a:r>
              <a:rPr lang="el" sz="1400">
                <a:solidFill>
                  <a:schemeClr val="dk1"/>
                </a:solidFill>
              </a:rPr>
              <a:t>Drastic curriculums’ changes, insert technological aid in classrooms, engaging families and local communities into the learning process. (Argiro Spyrogianni, Lesvos, Greece)</a:t>
            </a:r>
          </a:p>
          <a:p>
            <a:pPr lvl="0" rtl="0">
              <a:lnSpc>
                <a:spcPct val="100000"/>
              </a:lnSpc>
              <a:spcBef>
                <a:spcPts val="0"/>
              </a:spcBef>
              <a:spcAft>
                <a:spcPts val="0"/>
              </a:spcAft>
              <a:buNone/>
            </a:pPr>
            <a:r>
              <a:rPr lang="el" sz="1400">
                <a:solidFill>
                  <a:schemeClr val="dk1"/>
                </a:solidFill>
              </a:rPr>
              <a:t>4.  Inclusive school should be “equipeed “ with inclusion teachers ,changed from typical into diversive environment ( Natavan Badalova, Azerbaijan)</a:t>
            </a:r>
          </a:p>
          <a:p>
            <a:pPr lvl="0" rtl="0">
              <a:lnSpc>
                <a:spcPct val="100000"/>
              </a:lnSpc>
              <a:spcBef>
                <a:spcPts val="0"/>
              </a:spcBef>
              <a:spcAft>
                <a:spcPts val="0"/>
              </a:spcAft>
              <a:buNone/>
            </a:pPr>
            <a:endParaRPr>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l"/>
              <a:t>2/2</a:t>
            </a:r>
          </a:p>
        </p:txBody>
      </p:sp>
      <p:sp>
        <p:nvSpPr>
          <p:cNvPr id="107" name="Shape 107"/>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spcAft>
                <a:spcPts val="0"/>
              </a:spcAft>
              <a:buClr>
                <a:schemeClr val="dk1"/>
              </a:buClr>
              <a:buSzPct val="91666"/>
              <a:buFont typeface="Arial"/>
              <a:buNone/>
            </a:pPr>
            <a:r>
              <a:rPr lang="el" sz="1200">
                <a:solidFill>
                  <a:schemeClr val="dk1"/>
                </a:solidFill>
              </a:rPr>
              <a:t>-Support more child-centred teaching practices</a:t>
            </a:r>
          </a:p>
          <a:p>
            <a:pPr lvl="0">
              <a:spcBef>
                <a:spcPts val="0"/>
              </a:spcBef>
              <a:spcAft>
                <a:spcPts val="0"/>
              </a:spcAft>
              <a:buClr>
                <a:schemeClr val="dk1"/>
              </a:buClr>
              <a:buSzPct val="91666"/>
              <a:buFont typeface="Arial"/>
              <a:buNone/>
            </a:pPr>
            <a:r>
              <a:rPr lang="el" sz="1200">
                <a:solidFill>
                  <a:schemeClr val="dk1"/>
                </a:solidFill>
              </a:rPr>
              <a:t>-Develop mentoring for teachers based on observation and training</a:t>
            </a:r>
          </a:p>
          <a:p>
            <a:pPr lvl="0">
              <a:spcBef>
                <a:spcPts val="0"/>
              </a:spcBef>
              <a:spcAft>
                <a:spcPts val="0"/>
              </a:spcAft>
              <a:buClr>
                <a:schemeClr val="dk1"/>
              </a:buClr>
              <a:buSzPct val="91666"/>
              <a:buFont typeface="Arial"/>
              <a:buNone/>
            </a:pPr>
            <a:r>
              <a:rPr lang="el" sz="1200">
                <a:solidFill>
                  <a:schemeClr val="dk1"/>
                </a:solidFill>
              </a:rPr>
              <a:t>-introduce full service schools to every district with the training programe for principles</a:t>
            </a:r>
          </a:p>
          <a:p>
            <a:pPr lvl="0">
              <a:spcBef>
                <a:spcPts val="0"/>
              </a:spcBef>
              <a:spcAft>
                <a:spcPts val="0"/>
              </a:spcAft>
              <a:buClr>
                <a:schemeClr val="dk1"/>
              </a:buClr>
              <a:buSzPct val="91666"/>
              <a:buFont typeface="Arial"/>
              <a:buNone/>
            </a:pPr>
            <a:r>
              <a:rPr lang="el" sz="1200">
                <a:solidFill>
                  <a:schemeClr val="dk1"/>
                </a:solidFill>
              </a:rPr>
              <a:t>-increase the number of full service schools in all districts</a:t>
            </a:r>
          </a:p>
          <a:p>
            <a:pPr lvl="0">
              <a:spcBef>
                <a:spcPts val="0"/>
              </a:spcBef>
              <a:spcAft>
                <a:spcPts val="0"/>
              </a:spcAft>
              <a:buClr>
                <a:schemeClr val="dk1"/>
              </a:buClr>
              <a:buSzPct val="91666"/>
              <a:buFont typeface="Arial"/>
              <a:buNone/>
            </a:pPr>
            <a:r>
              <a:rPr lang="el" sz="1200">
                <a:solidFill>
                  <a:schemeClr val="dk1"/>
                </a:solidFill>
              </a:rPr>
              <a:t>-provide training for local parents</a:t>
            </a:r>
          </a:p>
          <a:p>
            <a:pPr lvl="0">
              <a:spcBef>
                <a:spcPts val="0"/>
              </a:spcBef>
              <a:spcAft>
                <a:spcPts val="0"/>
              </a:spcAft>
              <a:buClr>
                <a:schemeClr val="dk1"/>
              </a:buClr>
              <a:buSzPct val="91666"/>
              <a:buFont typeface="Arial"/>
              <a:buNone/>
            </a:pPr>
            <a:r>
              <a:rPr lang="el" sz="1200">
                <a:solidFill>
                  <a:schemeClr val="dk1"/>
                </a:solidFill>
              </a:rPr>
              <a:t>-community leaders and disabled people</a:t>
            </a:r>
          </a:p>
          <a:p>
            <a:pPr lvl="0">
              <a:spcBef>
                <a:spcPts val="0"/>
              </a:spcBef>
              <a:spcAft>
                <a:spcPts val="0"/>
              </a:spcAft>
              <a:buClr>
                <a:schemeClr val="dk1"/>
              </a:buClr>
              <a:buSzPct val="91666"/>
              <a:buFont typeface="Arial"/>
              <a:buNone/>
            </a:pPr>
            <a:r>
              <a:rPr lang="el" sz="1200">
                <a:solidFill>
                  <a:schemeClr val="dk1"/>
                </a:solidFill>
              </a:rPr>
              <a:t>-Accessible school buildings</a:t>
            </a:r>
          </a:p>
          <a:p>
            <a:pPr lvl="0">
              <a:spcBef>
                <a:spcPts val="0"/>
              </a:spcBef>
              <a:spcAft>
                <a:spcPts val="0"/>
              </a:spcAft>
              <a:buClr>
                <a:schemeClr val="dk1"/>
              </a:buClr>
              <a:buSzPct val="91666"/>
              <a:buFont typeface="Arial"/>
              <a:buNone/>
            </a:pPr>
            <a:r>
              <a:rPr lang="el" sz="1200">
                <a:solidFill>
                  <a:schemeClr val="dk1"/>
                </a:solidFill>
              </a:rPr>
              <a:t>- support special schools as resource bases</a:t>
            </a:r>
          </a:p>
          <a:p>
            <a:pPr lvl="0">
              <a:spcBef>
                <a:spcPts val="0"/>
              </a:spcBef>
              <a:spcAft>
                <a:spcPts val="0"/>
              </a:spcAft>
              <a:buClr>
                <a:schemeClr val="dk1"/>
              </a:buClr>
              <a:buSzPct val="91666"/>
              <a:buFont typeface="Arial"/>
              <a:buNone/>
            </a:pPr>
            <a:r>
              <a:rPr lang="el" sz="1200">
                <a:solidFill>
                  <a:schemeClr val="dk1"/>
                </a:solidFill>
              </a:rPr>
              <a:t>-develop inclusive education practices in all high schools</a:t>
            </a:r>
          </a:p>
          <a:p>
            <a:pPr lvl="0">
              <a:spcBef>
                <a:spcPts val="0"/>
              </a:spcBef>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1647</Words>
  <Application>Microsoft Office PowerPoint</Application>
  <PresentationFormat>Prikaz na zaslonu (16:9)</PresentationFormat>
  <Paragraphs>142</Paragraphs>
  <Slides>20</Slides>
  <Notes>20</Notes>
  <HiddenSlides>0</HiddenSlides>
  <MMClips>0</MMClips>
  <ScaleCrop>false</ScaleCrop>
  <HeadingPairs>
    <vt:vector size="4" baseType="variant">
      <vt:variant>
        <vt:lpstr>Tema</vt:lpstr>
      </vt:variant>
      <vt:variant>
        <vt:i4>1</vt:i4>
      </vt:variant>
      <vt:variant>
        <vt:lpstr>Naslovi slajdova</vt:lpstr>
      </vt:variant>
      <vt:variant>
        <vt:i4>20</vt:i4>
      </vt:variant>
    </vt:vector>
  </HeadingPairs>
  <TitlesOfParts>
    <vt:vector size="21" baseType="lpstr">
      <vt:lpstr>Simple Light</vt:lpstr>
      <vt:lpstr>PowerPointova prezentacija</vt:lpstr>
      <vt:lpstr>PowerPointova prezentacija</vt:lpstr>
      <vt:lpstr>Directions </vt:lpstr>
      <vt:lpstr>PowerPointova prezentacija</vt:lpstr>
      <vt:lpstr>What do we mean when we say Inclusion?</vt:lpstr>
      <vt:lpstr>2. Are there any principles for inclusive education?</vt:lpstr>
      <vt:lpstr>3. What are the aims and objectives of Inclusive Education?</vt:lpstr>
      <vt:lpstr>4.How can we develop an inclusive school? 1/2</vt:lpstr>
      <vt:lpstr>2/2</vt:lpstr>
      <vt:lpstr>5. What is the role of teacher in an inclusive school?  </vt:lpstr>
      <vt:lpstr>6. Suggest shortly some teaching strategies for an inclusive education </vt:lpstr>
      <vt:lpstr>7. How do you visualise the inclusive classroom?</vt:lpstr>
      <vt:lpstr>inclusive classroom</vt:lpstr>
      <vt:lpstr>8. What are the potential barriers in inclusive education? </vt:lpstr>
      <vt:lpstr>8.b How to overcome these barriers</vt:lpstr>
      <vt:lpstr>Useful Resources</vt:lpstr>
      <vt:lpstr>The co-creators</vt:lpstr>
      <vt:lpstr>PowerPointova prezentacija</vt:lpstr>
      <vt:lpstr>PowerPointova prezentacija</vt:lpstr>
      <vt:lpstr>Environment for inclusive learning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prezentacija</dc:title>
  <dc:creator>Kata</dc:creator>
  <cp:lastModifiedBy>Kata Grgljanić</cp:lastModifiedBy>
  <cp:revision>1</cp:revision>
  <dcterms:modified xsi:type="dcterms:W3CDTF">2017-10-25T18:12:02Z</dcterms:modified>
</cp:coreProperties>
</file>