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14"/>
  </p:notesMasterIdLst>
  <p:sldIdLst>
    <p:sldId id="256" r:id="rId2"/>
    <p:sldId id="268" r:id="rId3"/>
    <p:sldId id="264" r:id="rId4"/>
    <p:sldId id="258" r:id="rId5"/>
    <p:sldId id="263" r:id="rId6"/>
    <p:sldId id="267" r:id="rId7"/>
    <p:sldId id="257" r:id="rId8"/>
    <p:sldId id="260" r:id="rId9"/>
    <p:sldId id="266" r:id="rId10"/>
    <p:sldId id="265" r:id="rId11"/>
    <p:sldId id="269" r:id="rId12"/>
    <p:sldId id="270" r:id="rId1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3AB03D-71BE-B84A-906B-2F2180E0FCD6}" v="2" dt="2022-04-26T07:08:17.931"/>
    <p1510:client id="{DA0B12ED-6038-4658-AE72-406F165097E5}" v="33" dt="2022-06-10T09:24:02.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4905D-320F-46CF-8AFC-469F505FF25F}" type="datetimeFigureOut">
              <a:t>6/10/2022</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81EE01-E178-4C86-84E7-9548F4F2D65D}" type="slidenum">
              <a:t>‹#›</a:t>
            </a:fld>
            <a:endParaRPr lang="sl-SI"/>
          </a:p>
        </p:txBody>
      </p:sp>
    </p:spTree>
    <p:extLst>
      <p:ext uri="{BB962C8B-B14F-4D97-AF65-F5344CB8AC3E}">
        <p14:creationId xmlns:p14="http://schemas.microsoft.com/office/powerpoint/2010/main" val="2123127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ČRTOMIR: Hello everybody, we are very happy to meet you again. This time in Turkey. We are 8th and 9th graders from Primary school 1. Our school is in the small town </a:t>
            </a:r>
            <a:r>
              <a:rPr lang="en-US" err="1">
                <a:cs typeface="Calibri"/>
              </a:rPr>
              <a:t>Murska</a:t>
            </a:r>
            <a:r>
              <a:rPr lang="en-US">
                <a:cs typeface="Calibri"/>
              </a:rPr>
              <a:t> Sobota, which is located in the north-east of Slovenia (</a:t>
            </a:r>
            <a:r>
              <a:rPr lang="en-US" err="1">
                <a:cs typeface="Calibri"/>
              </a:rPr>
              <a:t>Pokaži</a:t>
            </a:r>
            <a:r>
              <a:rPr lang="en-US">
                <a:cs typeface="Calibri"/>
              </a:rPr>
              <a:t> </a:t>
            </a:r>
            <a:r>
              <a:rPr lang="en-US" err="1">
                <a:cs typeface="Calibri"/>
              </a:rPr>
              <a:t>na</a:t>
            </a:r>
            <a:r>
              <a:rPr lang="en-US">
                <a:cs typeface="Calibri"/>
              </a:rPr>
              <a:t>  </a:t>
            </a:r>
            <a:r>
              <a:rPr lang="en-US" err="1">
                <a:cs typeface="Calibri"/>
              </a:rPr>
              <a:t>zemljevidu</a:t>
            </a:r>
            <a:r>
              <a:rPr lang="en-US">
                <a:cs typeface="Calibri"/>
              </a:rPr>
              <a:t>). We are hoping to spend another great time with you. But first at all let us tell you something about our small but beautiful country Slovenia.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281EE01-E178-4C86-84E7-9548F4F2D65D}" type="slidenum">
              <a:rPr lang="en-US"/>
              <a:t>1</a:t>
            </a:fld>
            <a:endParaRPr lang="en-US"/>
          </a:p>
        </p:txBody>
      </p:sp>
    </p:spTree>
    <p:extLst>
      <p:ext uri="{BB962C8B-B14F-4D97-AF65-F5344CB8AC3E}">
        <p14:creationId xmlns:p14="http://schemas.microsoft.com/office/powerpoint/2010/main" val="831810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a:cs typeface="Calibri"/>
              </a:rPr>
              <a:t>Denis: Slovenia is full of interesting attractions . The Aljaž tower is a small tower on top of our biggest mountain Triglav. The </a:t>
            </a:r>
            <a:r>
              <a:rPr lang="en-US" err="1">
                <a:cs typeface="Calibri"/>
              </a:rPr>
              <a:t>Vinarium</a:t>
            </a:r>
            <a:r>
              <a:rPr lang="en-US">
                <a:cs typeface="Calibri"/>
              </a:rPr>
              <a:t> tower is a big tower in a town called </a:t>
            </a:r>
            <a:r>
              <a:rPr lang="en-US" err="1">
                <a:cs typeface="Calibri"/>
              </a:rPr>
              <a:t>Lendava</a:t>
            </a:r>
            <a:r>
              <a:rPr lang="en-US">
                <a:cs typeface="Calibri"/>
              </a:rPr>
              <a:t>. It has a beautiful look over the whole </a:t>
            </a:r>
            <a:r>
              <a:rPr lang="en-US" err="1">
                <a:cs typeface="Calibri"/>
              </a:rPr>
              <a:t>Pomurje</a:t>
            </a:r>
            <a:r>
              <a:rPr lang="en-US">
                <a:cs typeface="Calibri"/>
              </a:rPr>
              <a:t> region. Bled is a touristic town with a beautiful castle beside the lake which has got  a small Island  in the middle. The Ljubljana castle is a big castle on top of a Hill in the </a:t>
            </a:r>
            <a:r>
              <a:rPr lang="en-US" err="1">
                <a:cs typeface="Calibri"/>
              </a:rPr>
              <a:t>centre</a:t>
            </a:r>
            <a:r>
              <a:rPr lang="en-US">
                <a:cs typeface="Calibri"/>
              </a:rPr>
              <a:t> of the capital city. Near the town of Postojna there is a famous cave called the Postojna Cave with a fun train ride in it.</a:t>
            </a:r>
          </a:p>
          <a:p>
            <a:endParaRPr lang="en-US">
              <a:cs typeface="Calibri"/>
            </a:endParaRPr>
          </a:p>
          <a:p>
            <a:r>
              <a:rPr lang="en-US">
                <a:cs typeface="Calibri"/>
              </a:rPr>
              <a:t>Question: In which town is the famous cave with the fun ride located?</a:t>
            </a:r>
          </a:p>
          <a:p>
            <a:r>
              <a:rPr lang="en-US" err="1">
                <a:cs typeface="Calibri"/>
              </a:rPr>
              <a:t>Lendava</a:t>
            </a:r>
            <a:r>
              <a:rPr lang="en-US">
                <a:cs typeface="Calibri"/>
              </a:rPr>
              <a:t>, Bled, Postojna, Ljubljana</a:t>
            </a:r>
          </a:p>
          <a:p>
            <a:endParaRPr lang="en-US">
              <a:cs typeface="Calibri"/>
            </a:endParaRPr>
          </a:p>
          <a:p>
            <a:endParaRPr lang="en-US">
              <a:cs typeface="Calibri"/>
            </a:endParaRPr>
          </a:p>
        </p:txBody>
      </p:sp>
      <p:sp>
        <p:nvSpPr>
          <p:cNvPr id="4" name="Označba mesta številke diapozitiva 3"/>
          <p:cNvSpPr>
            <a:spLocks noGrp="1"/>
          </p:cNvSpPr>
          <p:nvPr>
            <p:ph type="sldNum" sz="quarter" idx="5"/>
          </p:nvPr>
        </p:nvSpPr>
        <p:spPr/>
        <p:txBody>
          <a:bodyPr/>
          <a:lstStyle/>
          <a:p>
            <a:fld id="{5281EE01-E178-4C86-84E7-9548F4F2D65D}" type="slidenum">
              <a:rPr lang="sl-SI"/>
              <a:t>10</a:t>
            </a:fld>
            <a:endParaRPr lang="sl-SI"/>
          </a:p>
        </p:txBody>
      </p:sp>
    </p:spTree>
    <p:extLst>
      <p:ext uri="{BB962C8B-B14F-4D97-AF65-F5344CB8AC3E}">
        <p14:creationId xmlns:p14="http://schemas.microsoft.com/office/powerpoint/2010/main" val="1256074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 That was just a little piece of our country. We hope you liked it. There are many more attractions and gorgeous sights to see and visit in Slovenia. So, if you have a chance, come and visit  us.Welcome.</a:t>
            </a:r>
            <a:endParaRPr lang="sl-SI"/>
          </a:p>
          <a:p>
            <a:endParaRPr lang="en-SI"/>
          </a:p>
        </p:txBody>
      </p:sp>
      <p:sp>
        <p:nvSpPr>
          <p:cNvPr id="4" name="Slide Number Placeholder 3"/>
          <p:cNvSpPr>
            <a:spLocks noGrp="1"/>
          </p:cNvSpPr>
          <p:nvPr>
            <p:ph type="sldNum" sz="quarter" idx="5"/>
          </p:nvPr>
        </p:nvSpPr>
        <p:spPr/>
        <p:txBody>
          <a:bodyPr/>
          <a:lstStyle/>
          <a:p>
            <a:fld id="{5281EE01-E178-4C86-84E7-9548F4F2D65D}" type="slidenum">
              <a:rPr lang="en-SI" smtClean="0"/>
              <a:t>11</a:t>
            </a:fld>
            <a:endParaRPr lang="en-SI"/>
          </a:p>
        </p:txBody>
      </p:sp>
    </p:spTree>
    <p:extLst>
      <p:ext uri="{BB962C8B-B14F-4D97-AF65-F5344CB8AC3E}">
        <p14:creationId xmlns:p14="http://schemas.microsoft.com/office/powerpoint/2010/main" val="488497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ALJAŽ: Slovenia is a small country in central Europe. It borders Italy in the west, Austria in the north, Hungary in the northeast and Croatia in the </a:t>
            </a:r>
            <a:r>
              <a:rPr lang="en-US"/>
              <a:t>southeast. It also has a bit of access to the Adriatic sea. According to its geographical relief it's got many mountains in the northwest, while the eastern part of the country is more flat with some hills.  </a:t>
            </a:r>
          </a:p>
          <a:p>
            <a:r>
              <a:rPr lang="en-US"/>
              <a:t>VPRAŠANJE</a:t>
            </a:r>
            <a:r>
              <a:rPr lang="en-US">
                <a:cs typeface="Calibri"/>
              </a:rPr>
              <a:t>:</a:t>
            </a:r>
            <a:endParaRPr lang="en-US">
              <a:ea typeface="Calibri"/>
              <a:cs typeface="Calibri"/>
            </a:endParaRPr>
          </a:p>
          <a:p>
            <a:r>
              <a:rPr lang="en"/>
              <a:t>Which of these countries does Slovenia border? </a:t>
            </a:r>
            <a:endParaRPr lang="en">
              <a:cs typeface="Calibri"/>
            </a:endParaRPr>
          </a:p>
        </p:txBody>
      </p:sp>
      <p:sp>
        <p:nvSpPr>
          <p:cNvPr id="4" name="Slide Number Placeholder 3"/>
          <p:cNvSpPr>
            <a:spLocks noGrp="1"/>
          </p:cNvSpPr>
          <p:nvPr>
            <p:ph type="sldNum" sz="quarter" idx="5"/>
          </p:nvPr>
        </p:nvSpPr>
        <p:spPr/>
        <p:txBody>
          <a:bodyPr/>
          <a:lstStyle/>
          <a:p>
            <a:fld id="{5281EE01-E178-4C86-84E7-9548F4F2D65D}" type="slidenum">
              <a:rPr lang="en-US"/>
              <a:t>2</a:t>
            </a:fld>
            <a:endParaRPr lang="en-US"/>
          </a:p>
        </p:txBody>
      </p:sp>
    </p:spTree>
    <p:extLst>
      <p:ext uri="{BB962C8B-B14F-4D97-AF65-F5344CB8AC3E}">
        <p14:creationId xmlns:p14="http://schemas.microsoft.com/office/powerpoint/2010/main" val="1889273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DENIS: There are 12 regions in Slovenia. The capital Ljubljana is in the central region. We live in the </a:t>
            </a:r>
            <a:r>
              <a:rPr lang="en-US" err="1">
                <a:cs typeface="Calibri"/>
              </a:rPr>
              <a:t>Pomurska</a:t>
            </a:r>
            <a:r>
              <a:rPr lang="en-US">
                <a:cs typeface="Calibri"/>
              </a:rPr>
              <a:t> region, the biggest mountain is in the </a:t>
            </a:r>
            <a:r>
              <a:rPr lang="en-US" err="1">
                <a:cs typeface="Calibri"/>
              </a:rPr>
              <a:t>Gorenjska</a:t>
            </a:r>
            <a:r>
              <a:rPr lang="en-US">
                <a:cs typeface="Calibri"/>
              </a:rPr>
              <a:t> region and the Slovenian coast is in the </a:t>
            </a:r>
            <a:r>
              <a:rPr lang="en-US" err="1">
                <a:cs typeface="Calibri"/>
              </a:rPr>
              <a:t>Obalnokraška</a:t>
            </a:r>
            <a:r>
              <a:rPr lang="en-US">
                <a:cs typeface="Calibri"/>
              </a:rPr>
              <a:t> region. Slovenia is in the shape of a chicken and we live in the "head" of the chicken, that’s why we joke about being the smartest in the country.</a:t>
            </a:r>
            <a:endParaRPr lang="en-US">
              <a:ea typeface="Calibri"/>
              <a:cs typeface="Calibri"/>
            </a:endParaRPr>
          </a:p>
          <a:p>
            <a:r>
              <a:rPr lang="en-US" err="1">
                <a:cs typeface="Calibri"/>
              </a:rPr>
              <a:t>Vprašanje</a:t>
            </a:r>
            <a:r>
              <a:rPr lang="en-US">
                <a:cs typeface="Calibri"/>
              </a:rPr>
              <a:t>:</a:t>
            </a:r>
            <a:endParaRPr lang="en-US">
              <a:ea typeface="Calibri"/>
              <a:cs typeface="Calibri"/>
            </a:endParaRPr>
          </a:p>
          <a:p>
            <a:r>
              <a:rPr lang="en-US">
                <a:cs typeface="Calibri"/>
              </a:rPr>
              <a:t>Which part of the chicken is the </a:t>
            </a:r>
            <a:r>
              <a:rPr lang="en-US" err="1">
                <a:cs typeface="Calibri"/>
              </a:rPr>
              <a:t>Pomurska</a:t>
            </a:r>
            <a:r>
              <a:rPr lang="en-US">
                <a:cs typeface="Calibri"/>
              </a:rPr>
              <a:t> region in?</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281EE01-E178-4C86-84E7-9548F4F2D65D}" type="slidenum">
              <a:rPr lang="en-US"/>
              <a:t>3</a:t>
            </a:fld>
            <a:endParaRPr lang="en-US"/>
          </a:p>
        </p:txBody>
      </p:sp>
    </p:spTree>
    <p:extLst>
      <p:ext uri="{BB962C8B-B14F-4D97-AF65-F5344CB8AC3E}">
        <p14:creationId xmlns:p14="http://schemas.microsoft.com/office/powerpoint/2010/main" val="1573801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err="1">
                <a:cs typeface="Calibri"/>
              </a:rPr>
              <a:t>MAJ:In</a:t>
            </a:r>
            <a:r>
              <a:rPr lang="en-US">
                <a:cs typeface="Calibri"/>
              </a:rPr>
              <a:t> this slide you can see our flag which has 3 colors white on the top, blue in the middle and red at the bottom. The president of Slovenia is Borut Pahor. Parts of our </a:t>
            </a:r>
            <a:r>
              <a:rPr lang="en"/>
              <a:t>coat of arms</a:t>
            </a:r>
            <a:r>
              <a:rPr lang="en-US">
                <a:cs typeface="Calibri"/>
              </a:rPr>
              <a:t> are the </a:t>
            </a:r>
            <a:r>
              <a:rPr lang="en-US" err="1">
                <a:cs typeface="Calibri"/>
              </a:rPr>
              <a:t>Celje</a:t>
            </a:r>
            <a:r>
              <a:rPr lang="en-US">
                <a:cs typeface="Calibri"/>
              </a:rPr>
              <a:t> stars, mountain Triglav and all the rivers in Slovenia. </a:t>
            </a:r>
            <a:r>
              <a:rPr lang="en-US"/>
              <a:t>Slovenia became </a:t>
            </a:r>
            <a:r>
              <a:rPr lang="en-US" err="1"/>
              <a:t>independed</a:t>
            </a:r>
            <a:r>
              <a:rPr lang="en-US"/>
              <a:t> in 1991. Our national anthem is a part of the poem written by the greatest Slovene poet France </a:t>
            </a:r>
            <a:r>
              <a:rPr lang="en-US" err="1"/>
              <a:t>Prešeren</a:t>
            </a:r>
            <a:r>
              <a:rPr lang="en-US"/>
              <a:t> in 1844. </a:t>
            </a:r>
          </a:p>
          <a:p>
            <a:r>
              <a:rPr lang="en-US" err="1">
                <a:cs typeface="Calibri"/>
              </a:rPr>
              <a:t>Vprašanja</a:t>
            </a:r>
            <a:r>
              <a:rPr lang="en-US">
                <a:cs typeface="Calibri"/>
              </a:rPr>
              <a:t>:</a:t>
            </a:r>
          </a:p>
          <a:p>
            <a:r>
              <a:rPr lang="en-US" err="1">
                <a:ea typeface="Calibri"/>
                <a:cs typeface="Calibri"/>
              </a:rPr>
              <a:t>Whats</a:t>
            </a:r>
            <a:r>
              <a:rPr lang="en-US">
                <a:ea typeface="Calibri"/>
                <a:cs typeface="Calibri"/>
              </a:rPr>
              <a:t> the correct order of colors on the Slovenian flag from top to bottom.</a:t>
            </a:r>
            <a:endParaRPr lang="en-US">
              <a:cs typeface="Calibri"/>
            </a:endParaRPr>
          </a:p>
          <a:p>
            <a:endParaRPr lang="en-US">
              <a:cs typeface="Calibri"/>
            </a:endParaRPr>
          </a:p>
          <a:p>
            <a:endParaRPr lang="en-US">
              <a:cs typeface="Calibri"/>
            </a:endParaRPr>
          </a:p>
          <a:p>
            <a:r>
              <a:rPr lang="en-US" err="1">
                <a:cs typeface="Calibri"/>
              </a:rPr>
              <a:t>Iz</a:t>
            </a:r>
            <a:r>
              <a:rPr lang="en-US">
                <a:cs typeface="Calibri"/>
              </a:rPr>
              <a:t> </a:t>
            </a:r>
            <a:r>
              <a:rPr lang="en-US" err="1">
                <a:cs typeface="Calibri"/>
              </a:rPr>
              <a:t>katerih</a:t>
            </a:r>
            <a:r>
              <a:rPr lang="en-US">
                <a:cs typeface="Calibri"/>
              </a:rPr>
              <a:t> </a:t>
            </a:r>
            <a:r>
              <a:rPr lang="en-US" err="1">
                <a:cs typeface="Calibri"/>
              </a:rPr>
              <a:t>komponentov</a:t>
            </a:r>
            <a:r>
              <a:rPr lang="en-US">
                <a:cs typeface="Calibri"/>
              </a:rPr>
              <a:t> je </a:t>
            </a:r>
            <a:r>
              <a:rPr lang="en-US" err="1">
                <a:cs typeface="Calibri"/>
              </a:rPr>
              <a:t>sestavljen</a:t>
            </a:r>
            <a:r>
              <a:rPr lang="en-US">
                <a:cs typeface="Calibri"/>
              </a:rPr>
              <a:t>  </a:t>
            </a:r>
            <a:r>
              <a:rPr lang="en-US" err="1">
                <a:cs typeface="Calibri"/>
              </a:rPr>
              <a:t>slovenski</a:t>
            </a:r>
            <a:r>
              <a:rPr lang="en-US">
                <a:cs typeface="Calibri"/>
              </a:rPr>
              <a:t> </a:t>
            </a:r>
            <a:r>
              <a:rPr lang="en-US" err="1">
                <a:cs typeface="Calibri"/>
              </a:rPr>
              <a:t>grb</a:t>
            </a:r>
            <a:r>
              <a:rPr lang="en-US">
                <a:cs typeface="Calibri"/>
              </a:rPr>
              <a:t> ALI </a:t>
            </a:r>
            <a:r>
              <a:rPr lang="en-US" err="1">
                <a:cs typeface="Calibri"/>
              </a:rPr>
              <a:t>katerega</a:t>
            </a:r>
            <a:r>
              <a:rPr lang="en-US">
                <a:cs typeface="Calibri"/>
              </a:rPr>
              <a:t> </a:t>
            </a:r>
            <a:r>
              <a:rPr lang="en-US" err="1">
                <a:cs typeface="Calibri"/>
              </a:rPr>
              <a:t>leta</a:t>
            </a:r>
            <a:r>
              <a:rPr lang="en-US">
                <a:cs typeface="Calibri"/>
              </a:rPr>
              <a:t> se je </a:t>
            </a:r>
            <a:r>
              <a:rPr lang="en-US" err="1">
                <a:cs typeface="Calibri"/>
              </a:rPr>
              <a:t>slovenija</a:t>
            </a:r>
            <a:r>
              <a:rPr lang="en-US">
                <a:cs typeface="Calibri"/>
              </a:rPr>
              <a:t> </a:t>
            </a:r>
            <a:r>
              <a:rPr lang="en-US" err="1">
                <a:cs typeface="Calibri"/>
              </a:rPr>
              <a:t>osamosvojila</a:t>
            </a:r>
            <a:r>
              <a:rPr lang="en-US">
                <a:cs typeface="Calibri"/>
              </a:rPr>
              <a:t> </a:t>
            </a:r>
          </a:p>
          <a:p>
            <a:r>
              <a:rPr lang="en-US" err="1">
                <a:cs typeface="Calibri"/>
              </a:rPr>
              <a:t>Gdo</a:t>
            </a:r>
            <a:r>
              <a:rPr lang="en-US">
                <a:cs typeface="Calibri"/>
              </a:rPr>
              <a:t> je </a:t>
            </a:r>
            <a:r>
              <a:rPr lang="en-US" err="1">
                <a:cs typeface="Calibri"/>
              </a:rPr>
              <a:t>predsednik</a:t>
            </a:r>
            <a:r>
              <a:rPr lang="en-US">
                <a:cs typeface="Calibri"/>
              </a:rPr>
              <a:t> </a:t>
            </a:r>
            <a:r>
              <a:rPr lang="en-US" err="1">
                <a:cs typeface="Calibri"/>
              </a:rPr>
              <a:t>države</a:t>
            </a:r>
            <a:r>
              <a:rPr lang="en-US">
                <a:cs typeface="Calibri"/>
              </a:rPr>
              <a:t> </a:t>
            </a:r>
            <a:endParaRPr lang="en-US"/>
          </a:p>
          <a:p>
            <a:r>
              <a:rPr lang="en-US"/>
              <a:t>https://www.youtube.com/shorts/NDSiRvVLt9g</a:t>
            </a:r>
            <a:endParaRPr lang="en-US">
              <a:cs typeface="Calibri"/>
            </a:endParaRPr>
          </a:p>
          <a:p>
            <a:endParaRPr lang="en-US">
              <a:cs typeface="Calibri"/>
            </a:endParaRPr>
          </a:p>
        </p:txBody>
      </p:sp>
      <p:sp>
        <p:nvSpPr>
          <p:cNvPr id="4" name="Označba mesta številke diapozitiva 3"/>
          <p:cNvSpPr>
            <a:spLocks noGrp="1"/>
          </p:cNvSpPr>
          <p:nvPr>
            <p:ph type="sldNum" sz="quarter" idx="5"/>
          </p:nvPr>
        </p:nvSpPr>
        <p:spPr/>
        <p:txBody>
          <a:bodyPr/>
          <a:lstStyle/>
          <a:p>
            <a:fld id="{5281EE01-E178-4C86-84E7-9548F4F2D65D}" type="slidenum">
              <a:t>4</a:t>
            </a:fld>
            <a:endParaRPr lang="sl-SI"/>
          </a:p>
        </p:txBody>
      </p:sp>
    </p:spTree>
    <p:extLst>
      <p:ext uri="{BB962C8B-B14F-4D97-AF65-F5344CB8AC3E}">
        <p14:creationId xmlns:p14="http://schemas.microsoft.com/office/powerpoint/2010/main" val="3670412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Sašo: Slovenia is relatively small, but there are quite a few world-known people from here. Most of them are famous because at sports, for example, Luka Dončić, a 22-year-old Slovenian basketball player currently playing for the Dallas Mavericks team in the USA. Other famous sport personalities are Peter </a:t>
            </a:r>
            <a:r>
              <a:rPr lang="en-US" err="1"/>
              <a:t>Prevc</a:t>
            </a:r>
            <a:r>
              <a:rPr lang="en-US"/>
              <a:t>, the best Slovenian ski jumper and Primož </a:t>
            </a:r>
            <a:r>
              <a:rPr lang="en-US" err="1"/>
              <a:t>Roglič</a:t>
            </a:r>
            <a:r>
              <a:rPr lang="en-US"/>
              <a:t>, who also started his sports career with ski jumping, but later became a professional cyclist. Although, the most known Slovenian is probably Melania Trump, the wife of the former president of the USA, Donald Trump.</a:t>
            </a:r>
          </a:p>
          <a:p>
            <a:endParaRPr lang="en-US">
              <a:cs typeface="Calibri"/>
            </a:endParaRPr>
          </a:p>
          <a:p>
            <a:r>
              <a:rPr lang="en-US" err="1">
                <a:cs typeface="Calibri"/>
              </a:rPr>
              <a:t>Vprašanje</a:t>
            </a:r>
            <a:r>
              <a:rPr lang="en-US">
                <a:cs typeface="Calibri"/>
              </a:rPr>
              <a:t>: What sport is Primož </a:t>
            </a:r>
            <a:r>
              <a:rPr lang="en-US" err="1">
                <a:cs typeface="Calibri"/>
              </a:rPr>
              <a:t>Roglič</a:t>
            </a:r>
            <a:r>
              <a:rPr lang="en-US">
                <a:cs typeface="Calibri"/>
              </a:rPr>
              <a:t> known for?</a:t>
            </a:r>
            <a:endParaRPr lang="en-US">
              <a:ea typeface="Calibri"/>
              <a:cs typeface="Calibri"/>
            </a:endParaRPr>
          </a:p>
        </p:txBody>
      </p:sp>
      <p:sp>
        <p:nvSpPr>
          <p:cNvPr id="4" name="Slide Number Placeholder 3"/>
          <p:cNvSpPr>
            <a:spLocks noGrp="1"/>
          </p:cNvSpPr>
          <p:nvPr>
            <p:ph type="sldNum" sz="quarter" idx="5"/>
          </p:nvPr>
        </p:nvSpPr>
        <p:spPr/>
        <p:txBody>
          <a:bodyPr/>
          <a:lstStyle/>
          <a:p>
            <a:fld id="{5281EE01-E178-4C86-84E7-9548F4F2D65D}" type="slidenum">
              <a:rPr lang="en-US"/>
              <a:t>5</a:t>
            </a:fld>
            <a:endParaRPr lang="en-US"/>
          </a:p>
        </p:txBody>
      </p:sp>
    </p:spTree>
    <p:extLst>
      <p:ext uri="{BB962C8B-B14F-4D97-AF65-F5344CB8AC3E}">
        <p14:creationId xmlns:p14="http://schemas.microsoft.com/office/powerpoint/2010/main" val="2292152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MATIC: There are many famous Slovenian musicians, but they are less known outside the country. Most famous of them are Robert Pešut, also known as Magnifico, the rock band Siddharta, Vlado </a:t>
            </a:r>
            <a:r>
              <a:rPr lang="en-US" err="1"/>
              <a:t>Kreslin</a:t>
            </a:r>
            <a:r>
              <a:rPr lang="en-US"/>
              <a:t> and folk music band The Avsenik brothers that held concerts in several European countries and created the most known Slovenian folk song, Na </a:t>
            </a:r>
            <a:r>
              <a:rPr lang="en-US" err="1"/>
              <a:t>Golici</a:t>
            </a:r>
            <a:r>
              <a:rPr lang="en-US"/>
              <a:t>.</a:t>
            </a:r>
          </a:p>
          <a:p>
            <a:endParaRPr lang="en-US">
              <a:cs typeface="Calibri"/>
            </a:endParaRPr>
          </a:p>
          <a:p>
            <a:r>
              <a:rPr lang="en-US" err="1">
                <a:cs typeface="Calibri"/>
              </a:rPr>
              <a:t>Vprašanje</a:t>
            </a:r>
            <a:r>
              <a:rPr lang="en-US">
                <a:cs typeface="Calibri"/>
              </a:rPr>
              <a:t>: Who wrote the most famous Slovenian folk song Na </a:t>
            </a:r>
            <a:r>
              <a:rPr lang="en-US" err="1">
                <a:cs typeface="Calibri"/>
              </a:rPr>
              <a:t>Golici</a:t>
            </a:r>
            <a:endParaRPr lang="en-US" err="1">
              <a:ea typeface="Calibri"/>
              <a:cs typeface="Calibri"/>
            </a:endParaRPr>
          </a:p>
        </p:txBody>
      </p:sp>
      <p:sp>
        <p:nvSpPr>
          <p:cNvPr id="4" name="Slide Number Placeholder 3"/>
          <p:cNvSpPr>
            <a:spLocks noGrp="1"/>
          </p:cNvSpPr>
          <p:nvPr>
            <p:ph type="sldNum" sz="quarter" idx="5"/>
          </p:nvPr>
        </p:nvSpPr>
        <p:spPr/>
        <p:txBody>
          <a:bodyPr/>
          <a:lstStyle/>
          <a:p>
            <a:fld id="{5281EE01-E178-4C86-84E7-9548F4F2D65D}" type="slidenum">
              <a:rPr lang="en-US"/>
              <a:t>6</a:t>
            </a:fld>
            <a:endParaRPr lang="en-US"/>
          </a:p>
        </p:txBody>
      </p:sp>
    </p:spTree>
    <p:extLst>
      <p:ext uri="{BB962C8B-B14F-4D97-AF65-F5344CB8AC3E}">
        <p14:creationId xmlns:p14="http://schemas.microsoft.com/office/powerpoint/2010/main" val="771268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a:cs typeface="Calibri"/>
              </a:rPr>
              <a:t>MAJ: </a:t>
            </a:r>
            <a:r>
              <a:rPr lang="en-US">
                <a:cs typeface="Calibri"/>
              </a:rPr>
              <a:t>In Slovenia we have some really delicious</a:t>
            </a:r>
            <a:r>
              <a:rPr lang="sl-SI">
                <a:cs typeface="Calibri"/>
              </a:rPr>
              <a:t> </a:t>
            </a:r>
            <a:r>
              <a:rPr lang="en-US">
                <a:cs typeface="Calibri"/>
              </a:rPr>
              <a:t>food.</a:t>
            </a:r>
            <a:r>
              <a:rPr lang="sl-SI">
                <a:cs typeface="Calibri"/>
              </a:rPr>
              <a:t> </a:t>
            </a:r>
            <a:r>
              <a:rPr lang="sl-SI" err="1">
                <a:cs typeface="Calibri"/>
              </a:rPr>
              <a:t>Each</a:t>
            </a:r>
            <a:r>
              <a:rPr lang="sl-SI">
                <a:cs typeface="Calibri"/>
              </a:rPr>
              <a:t> </a:t>
            </a:r>
            <a:r>
              <a:rPr lang="sl-SI" err="1">
                <a:cs typeface="Calibri"/>
              </a:rPr>
              <a:t>region</a:t>
            </a:r>
            <a:r>
              <a:rPr lang="sl-SI">
                <a:cs typeface="Calibri"/>
              </a:rPr>
              <a:t> </a:t>
            </a:r>
            <a:r>
              <a:rPr lang="sl-SI" err="1">
                <a:cs typeface="Calibri"/>
              </a:rPr>
              <a:t>has</a:t>
            </a:r>
            <a:r>
              <a:rPr lang="sl-SI">
                <a:cs typeface="Calibri"/>
              </a:rPr>
              <a:t> </a:t>
            </a:r>
            <a:r>
              <a:rPr lang="sl-SI" err="1">
                <a:cs typeface="Calibri"/>
              </a:rPr>
              <a:t>its</a:t>
            </a:r>
            <a:r>
              <a:rPr lang="sl-SI">
                <a:cs typeface="Calibri"/>
              </a:rPr>
              <a:t> </a:t>
            </a:r>
            <a:r>
              <a:rPr lang="sl-SI" err="1">
                <a:cs typeface="Calibri"/>
              </a:rPr>
              <a:t>own</a:t>
            </a:r>
            <a:r>
              <a:rPr lang="sl-SI">
                <a:cs typeface="Calibri"/>
              </a:rPr>
              <a:t> </a:t>
            </a:r>
            <a:r>
              <a:rPr lang="sl-SI" err="1">
                <a:cs typeface="Calibri"/>
              </a:rPr>
              <a:t>specialities</a:t>
            </a:r>
            <a:r>
              <a:rPr lang="sl-SI">
                <a:cs typeface="Calibri"/>
              </a:rPr>
              <a:t>, </a:t>
            </a:r>
            <a:r>
              <a:rPr lang="sl-SI" err="1">
                <a:cs typeface="Calibri"/>
              </a:rPr>
              <a:t>for</a:t>
            </a:r>
            <a:r>
              <a:rPr lang="sl-SI">
                <a:cs typeface="Calibri"/>
              </a:rPr>
              <a:t> </a:t>
            </a:r>
            <a:r>
              <a:rPr lang="sl-SI" err="1">
                <a:cs typeface="Calibri"/>
              </a:rPr>
              <a:t>example</a:t>
            </a:r>
            <a:r>
              <a:rPr lang="sl-SI">
                <a:cs typeface="Calibri"/>
              </a:rPr>
              <a:t>: Kranjska klobasa </a:t>
            </a:r>
            <a:r>
              <a:rPr lang="sl-SI" err="1">
                <a:cs typeface="Calibri"/>
              </a:rPr>
              <a:t>from</a:t>
            </a:r>
            <a:r>
              <a:rPr lang="sl-SI">
                <a:cs typeface="Calibri"/>
              </a:rPr>
              <a:t> Gorenjska </a:t>
            </a:r>
            <a:r>
              <a:rPr lang="sl-SI" err="1">
                <a:cs typeface="Calibri"/>
              </a:rPr>
              <a:t>region</a:t>
            </a:r>
            <a:r>
              <a:rPr lang="sl-SI">
                <a:cs typeface="Calibri"/>
              </a:rPr>
              <a:t>, Bograč, Prekmurska gibanica </a:t>
            </a:r>
            <a:r>
              <a:rPr lang="sl-SI" err="1">
                <a:cs typeface="Calibri"/>
              </a:rPr>
              <a:t>and</a:t>
            </a:r>
            <a:r>
              <a:rPr lang="sl-SI">
                <a:cs typeface="Calibri"/>
              </a:rPr>
              <a:t> </a:t>
            </a:r>
            <a:r>
              <a:rPr lang="sl-SI" err="1">
                <a:cs typeface="Calibri"/>
              </a:rPr>
              <a:t>dodoli</a:t>
            </a:r>
            <a:r>
              <a:rPr lang="sl-SI">
                <a:cs typeface="Calibri"/>
              </a:rPr>
              <a:t> </a:t>
            </a:r>
            <a:r>
              <a:rPr lang="sl-SI" err="1">
                <a:cs typeface="Calibri"/>
              </a:rPr>
              <a:t>from</a:t>
            </a:r>
            <a:r>
              <a:rPr lang="sl-SI">
                <a:cs typeface="Calibri"/>
              </a:rPr>
              <a:t> </a:t>
            </a:r>
            <a:r>
              <a:rPr lang="sl-SI" err="1">
                <a:cs typeface="Calibri"/>
              </a:rPr>
              <a:t>our</a:t>
            </a:r>
            <a:r>
              <a:rPr lang="sl-SI">
                <a:cs typeface="Calibri"/>
              </a:rPr>
              <a:t> </a:t>
            </a:r>
            <a:r>
              <a:rPr lang="sl-SI" err="1">
                <a:cs typeface="Calibri"/>
              </a:rPr>
              <a:t>region</a:t>
            </a:r>
            <a:r>
              <a:rPr lang="sl-SI">
                <a:cs typeface="Calibri"/>
              </a:rPr>
              <a:t> Prekmurje, Idrijski žlikrofi </a:t>
            </a:r>
            <a:r>
              <a:rPr lang="sl-SI" err="1">
                <a:cs typeface="Calibri"/>
              </a:rPr>
              <a:t>from</a:t>
            </a:r>
            <a:r>
              <a:rPr lang="sl-SI">
                <a:cs typeface="Calibri"/>
              </a:rPr>
              <a:t>  Central </a:t>
            </a:r>
            <a:r>
              <a:rPr lang="sl-SI" err="1">
                <a:cs typeface="Calibri"/>
              </a:rPr>
              <a:t>region</a:t>
            </a:r>
            <a:r>
              <a:rPr lang="sl-SI">
                <a:cs typeface="Calibri"/>
              </a:rPr>
              <a:t> </a:t>
            </a:r>
            <a:r>
              <a:rPr lang="sl-SI" err="1">
                <a:cs typeface="Calibri"/>
              </a:rPr>
              <a:t>and</a:t>
            </a:r>
            <a:r>
              <a:rPr lang="sl-SI">
                <a:cs typeface="Calibri"/>
              </a:rPr>
              <a:t> some more… </a:t>
            </a:r>
            <a:r>
              <a:rPr lang="sl-SI" err="1">
                <a:cs typeface="Calibri"/>
              </a:rPr>
              <a:t>When</a:t>
            </a:r>
            <a:r>
              <a:rPr lang="sl-SI">
                <a:cs typeface="Calibri"/>
              </a:rPr>
              <a:t> </a:t>
            </a:r>
            <a:r>
              <a:rPr lang="sl-SI" err="1">
                <a:cs typeface="Calibri"/>
              </a:rPr>
              <a:t>you</a:t>
            </a:r>
            <a:r>
              <a:rPr lang="sl-SI">
                <a:cs typeface="Calibri"/>
              </a:rPr>
              <a:t> </a:t>
            </a:r>
            <a:r>
              <a:rPr lang="sl-SI" err="1">
                <a:cs typeface="Calibri"/>
              </a:rPr>
              <a:t>were</a:t>
            </a:r>
            <a:r>
              <a:rPr lang="sl-SI">
                <a:cs typeface="Calibri"/>
              </a:rPr>
              <a:t> at </a:t>
            </a:r>
            <a:r>
              <a:rPr lang="sl-SI" err="1">
                <a:cs typeface="Calibri"/>
              </a:rPr>
              <a:t>Slovenia</a:t>
            </a:r>
            <a:r>
              <a:rPr lang="sl-SI">
                <a:cs typeface="Calibri"/>
              </a:rPr>
              <a:t> i </a:t>
            </a:r>
            <a:r>
              <a:rPr lang="sl-SI" err="1">
                <a:cs typeface="Calibri"/>
              </a:rPr>
              <a:t>am</a:t>
            </a:r>
            <a:r>
              <a:rPr lang="sl-SI">
                <a:cs typeface="Calibri"/>
              </a:rPr>
              <a:t> sure </a:t>
            </a:r>
            <a:r>
              <a:rPr lang="sl-SI" err="1">
                <a:cs typeface="Calibri"/>
              </a:rPr>
              <a:t>you</a:t>
            </a:r>
            <a:r>
              <a:rPr lang="sl-SI">
                <a:cs typeface="Calibri"/>
              </a:rPr>
              <a:t> </a:t>
            </a:r>
            <a:r>
              <a:rPr lang="sl-SI" err="1">
                <a:cs typeface="Calibri"/>
              </a:rPr>
              <a:t>tried</a:t>
            </a:r>
            <a:r>
              <a:rPr lang="sl-SI">
                <a:cs typeface="Calibri"/>
              </a:rPr>
              <a:t> Prekmurska gibanica. </a:t>
            </a:r>
            <a:r>
              <a:rPr lang="sl-SI" err="1">
                <a:cs typeface="Calibri"/>
              </a:rPr>
              <a:t>It's</a:t>
            </a:r>
            <a:r>
              <a:rPr lang="sl-SI">
                <a:cs typeface="Calibri"/>
              </a:rPr>
              <a:t> a </a:t>
            </a:r>
            <a:r>
              <a:rPr lang="sl-SI" err="1">
                <a:cs typeface="Calibri"/>
              </a:rPr>
              <a:t>very</a:t>
            </a:r>
            <a:r>
              <a:rPr lang="sl-SI">
                <a:cs typeface="Calibri"/>
              </a:rPr>
              <a:t> </a:t>
            </a:r>
            <a:r>
              <a:rPr lang="sl-SI" err="1">
                <a:cs typeface="Calibri"/>
              </a:rPr>
              <a:t>good</a:t>
            </a:r>
            <a:r>
              <a:rPr lang="sl-SI">
                <a:cs typeface="Calibri"/>
              </a:rPr>
              <a:t> desert </a:t>
            </a:r>
            <a:r>
              <a:rPr lang="sl-SI" err="1">
                <a:cs typeface="Calibri"/>
              </a:rPr>
              <a:t>that</a:t>
            </a:r>
            <a:r>
              <a:rPr lang="sl-SI">
                <a:cs typeface="Calibri"/>
              </a:rPr>
              <a:t> is </a:t>
            </a:r>
            <a:r>
              <a:rPr lang="sl-SI" err="1">
                <a:cs typeface="Calibri"/>
              </a:rPr>
              <a:t>typical</a:t>
            </a:r>
            <a:r>
              <a:rPr lang="sl-SI">
                <a:cs typeface="Calibri"/>
              </a:rPr>
              <a:t> </a:t>
            </a:r>
            <a:r>
              <a:rPr lang="sl-SI" err="1">
                <a:cs typeface="Calibri"/>
              </a:rPr>
              <a:t>for</a:t>
            </a:r>
            <a:r>
              <a:rPr lang="sl-SI">
                <a:cs typeface="Calibri"/>
              </a:rPr>
              <a:t> </a:t>
            </a:r>
            <a:r>
              <a:rPr lang="sl-SI" err="1">
                <a:cs typeface="Calibri"/>
              </a:rPr>
              <a:t>our</a:t>
            </a:r>
            <a:r>
              <a:rPr lang="sl-SI">
                <a:cs typeface="Calibri"/>
              </a:rPr>
              <a:t> </a:t>
            </a:r>
            <a:r>
              <a:rPr lang="sl-SI" err="1">
                <a:cs typeface="Calibri"/>
              </a:rPr>
              <a:t>region</a:t>
            </a:r>
            <a:r>
              <a:rPr lang="sl-SI">
                <a:cs typeface="Calibri"/>
              </a:rPr>
              <a:t> Prekmurje. </a:t>
            </a:r>
            <a:endParaRPr lang="sl-SI">
              <a:ea typeface="Calibri"/>
              <a:cs typeface="Calibri"/>
            </a:endParaRPr>
          </a:p>
          <a:p>
            <a:r>
              <a:rPr lang="sl-SI">
                <a:cs typeface="Calibri"/>
              </a:rPr>
              <a:t>VPRAŠANJE:</a:t>
            </a:r>
            <a:endParaRPr lang="sl-SI">
              <a:ea typeface="Calibri"/>
              <a:cs typeface="Calibri"/>
            </a:endParaRPr>
          </a:p>
          <a:p>
            <a:r>
              <a:rPr lang="sl-SI" err="1">
                <a:cs typeface="Calibri"/>
              </a:rPr>
              <a:t>Which</a:t>
            </a:r>
            <a:r>
              <a:rPr lang="sl-SI">
                <a:cs typeface="Calibri"/>
              </a:rPr>
              <a:t> </a:t>
            </a:r>
            <a:r>
              <a:rPr lang="sl-SI" err="1">
                <a:cs typeface="Calibri"/>
              </a:rPr>
              <a:t>dish</a:t>
            </a:r>
            <a:r>
              <a:rPr lang="sl-SI">
                <a:cs typeface="Calibri"/>
              </a:rPr>
              <a:t> </a:t>
            </a:r>
            <a:r>
              <a:rPr lang="sl-SI" err="1">
                <a:cs typeface="Calibri"/>
              </a:rPr>
              <a:t>isn't</a:t>
            </a:r>
            <a:r>
              <a:rPr lang="sl-SI">
                <a:cs typeface="Calibri"/>
              </a:rPr>
              <a:t> </a:t>
            </a:r>
            <a:r>
              <a:rPr lang="sl-SI" err="1">
                <a:cs typeface="Calibri"/>
              </a:rPr>
              <a:t>from</a:t>
            </a:r>
            <a:r>
              <a:rPr lang="sl-SI">
                <a:cs typeface="Calibri"/>
              </a:rPr>
              <a:t> Prekmurska </a:t>
            </a:r>
            <a:r>
              <a:rPr lang="sl-SI" err="1">
                <a:cs typeface="Calibri"/>
              </a:rPr>
              <a:t>region</a:t>
            </a:r>
            <a:r>
              <a:rPr lang="sl-SI">
                <a:cs typeface="Calibri"/>
              </a:rPr>
              <a:t>? Odg: </a:t>
            </a:r>
            <a:r>
              <a:rPr lang="sl-SI" err="1">
                <a:cs typeface="Calibri"/>
              </a:rPr>
              <a:t>Kranjsak</a:t>
            </a:r>
            <a:r>
              <a:rPr lang="sl-SI">
                <a:cs typeface="Calibri"/>
              </a:rPr>
              <a:t> klobasa</a:t>
            </a:r>
            <a:endParaRPr lang="sl-SI">
              <a:ea typeface="Calibri"/>
              <a:cs typeface="Calibri"/>
            </a:endParaRPr>
          </a:p>
        </p:txBody>
      </p:sp>
      <p:sp>
        <p:nvSpPr>
          <p:cNvPr id="4" name="Slide Number Placeholder 3"/>
          <p:cNvSpPr>
            <a:spLocks noGrp="1"/>
          </p:cNvSpPr>
          <p:nvPr>
            <p:ph type="sldNum" sz="quarter" idx="5"/>
          </p:nvPr>
        </p:nvSpPr>
        <p:spPr/>
        <p:txBody>
          <a:bodyPr/>
          <a:lstStyle/>
          <a:p>
            <a:fld id="{5281EE01-E178-4C86-84E7-9548F4F2D65D}" type="slidenum">
              <a:rPr lang="en-US"/>
              <a:t>7</a:t>
            </a:fld>
            <a:endParaRPr lang="en-US"/>
          </a:p>
        </p:txBody>
      </p:sp>
    </p:spTree>
    <p:extLst>
      <p:ext uri="{BB962C8B-B14F-4D97-AF65-F5344CB8AC3E}">
        <p14:creationId xmlns:p14="http://schemas.microsoft.com/office/powerpoint/2010/main" val="362365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a:t>
            </a:r>
            <a:endParaRPr lang="sl-SI">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281EE01-E178-4C86-84E7-9548F4F2D65D}" type="slidenum">
              <a:rPr lang="en-US"/>
              <a:t>8</a:t>
            </a:fld>
            <a:endParaRPr lang="en-US"/>
          </a:p>
        </p:txBody>
      </p:sp>
    </p:spTree>
    <p:extLst>
      <p:ext uri="{BB962C8B-B14F-4D97-AF65-F5344CB8AC3E}">
        <p14:creationId xmlns:p14="http://schemas.microsoft.com/office/powerpoint/2010/main" val="1635817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ts val="600"/>
              </a:spcAft>
            </a:pPr>
            <a:r>
              <a:rPr lang="en-US">
                <a:cs typeface="Calibri"/>
              </a:rPr>
              <a:t>ALJAŽ: In </a:t>
            </a:r>
            <a:r>
              <a:rPr lang="en-US" err="1">
                <a:cs typeface="Calibri"/>
              </a:rPr>
              <a:t>slovenia</a:t>
            </a:r>
            <a:r>
              <a:rPr lang="en-US">
                <a:cs typeface="Calibri"/>
              </a:rPr>
              <a:t> we have mountains and sea, hills and valleys, rivers and lakes, plains and  forests, but we don't have a desert</a:t>
            </a:r>
            <a:r>
              <a:rPr lang="sl-SI" cap="small">
                <a:cs typeface="Calibri"/>
              </a:rPr>
              <a:t>.</a:t>
            </a:r>
            <a:r>
              <a:rPr lang="sl-SI" cap="small"/>
              <a:t> </a:t>
            </a:r>
            <a:r>
              <a:rPr lang="sl-SI" cap="small" err="1"/>
              <a:t>Our</a:t>
            </a:r>
            <a:r>
              <a:rPr lang="sl-SI" cap="small"/>
              <a:t> </a:t>
            </a:r>
            <a:r>
              <a:rPr lang="sl-SI" cap="small" err="1"/>
              <a:t>coast</a:t>
            </a:r>
            <a:r>
              <a:rPr lang="sl-SI" cap="small"/>
              <a:t> line is 47km </a:t>
            </a:r>
            <a:r>
              <a:rPr lang="sl-SI" cap="small" err="1"/>
              <a:t>long</a:t>
            </a:r>
            <a:r>
              <a:rPr lang="sl-SI" cap="small"/>
              <a:t>. </a:t>
            </a:r>
            <a:r>
              <a:rPr lang="sl-SI" cap="small" err="1"/>
              <a:t>Our</a:t>
            </a:r>
            <a:r>
              <a:rPr lang="sl-SI" cap="small"/>
              <a:t> </a:t>
            </a:r>
            <a:r>
              <a:rPr lang="sl-SI" cap="small" err="1"/>
              <a:t>biggest</a:t>
            </a:r>
            <a:r>
              <a:rPr lang="sl-SI" cap="small"/>
              <a:t> </a:t>
            </a:r>
            <a:r>
              <a:rPr lang="sl-SI" cap="small" err="1"/>
              <a:t>mountain</a:t>
            </a:r>
            <a:r>
              <a:rPr lang="sl-SI" cap="small"/>
              <a:t> is Triglav </a:t>
            </a:r>
            <a:r>
              <a:rPr lang="sl-SI" cap="small" err="1"/>
              <a:t>with</a:t>
            </a:r>
            <a:r>
              <a:rPr lang="sl-SI" cap="small"/>
              <a:t> 2864m. </a:t>
            </a:r>
            <a:r>
              <a:rPr lang="sl-SI" cap="small" err="1"/>
              <a:t>The</a:t>
            </a:r>
            <a:r>
              <a:rPr lang="sl-SI" cap="small"/>
              <a:t> </a:t>
            </a:r>
            <a:r>
              <a:rPr lang="sl-SI" cap="small" err="1"/>
              <a:t>longest</a:t>
            </a:r>
            <a:r>
              <a:rPr lang="sl-SI" cap="small"/>
              <a:t> </a:t>
            </a:r>
            <a:r>
              <a:rPr lang="sl-SI" cap="small" err="1"/>
              <a:t>river</a:t>
            </a:r>
            <a:r>
              <a:rPr lang="sl-SI" cap="small"/>
              <a:t> is Sava </a:t>
            </a:r>
            <a:r>
              <a:rPr lang="sl-SI" cap="small" err="1"/>
              <a:t>with</a:t>
            </a:r>
            <a:r>
              <a:rPr lang="sl-SI" cap="small"/>
              <a:t> 990km.</a:t>
            </a:r>
            <a:endParaRPr lang="sl-SI" cap="small">
              <a:cs typeface="Calibri" panose="020F0502020204030204"/>
            </a:endParaRPr>
          </a:p>
          <a:p>
            <a:pPr>
              <a:spcBef>
                <a:spcPct val="20000"/>
              </a:spcBef>
              <a:spcAft>
                <a:spcPts val="600"/>
              </a:spcAft>
            </a:pPr>
            <a:r>
              <a:rPr lang="sl-SI" cap="small">
                <a:cs typeface="Calibri" panose="020F0502020204030204"/>
              </a:rPr>
              <a:t>VPRAŠANJA:</a:t>
            </a:r>
          </a:p>
          <a:p>
            <a:pPr>
              <a:spcBef>
                <a:spcPct val="20000"/>
              </a:spcBef>
              <a:spcAft>
                <a:spcPts val="600"/>
              </a:spcAft>
            </a:pPr>
            <a:r>
              <a:rPr lang="sl-SI" cap="small">
                <a:cs typeface="Calibri" panose="020F0502020204030204"/>
              </a:rPr>
              <a:t>How </a:t>
            </a:r>
            <a:r>
              <a:rPr lang="sl-SI" cap="small" err="1">
                <a:cs typeface="Calibri" panose="020F0502020204030204"/>
              </a:rPr>
              <a:t>long</a:t>
            </a:r>
            <a:r>
              <a:rPr lang="sl-SI" cap="small">
                <a:cs typeface="Calibri" panose="020F0502020204030204"/>
              </a:rPr>
              <a:t> is </a:t>
            </a:r>
            <a:r>
              <a:rPr lang="sl-SI" cap="small" err="1">
                <a:cs typeface="Calibri" panose="020F0502020204030204"/>
              </a:rPr>
              <a:t>our</a:t>
            </a:r>
            <a:r>
              <a:rPr lang="sl-SI" cap="small">
                <a:cs typeface="Calibri" panose="020F0502020204030204"/>
              </a:rPr>
              <a:t> </a:t>
            </a:r>
            <a:r>
              <a:rPr lang="sl-SI" cap="small" err="1">
                <a:cs typeface="Calibri" panose="020F0502020204030204"/>
              </a:rPr>
              <a:t>coast</a:t>
            </a:r>
            <a:r>
              <a:rPr lang="sl-SI" cap="small">
                <a:cs typeface="Calibri" panose="020F0502020204030204"/>
              </a:rPr>
              <a:t> line?</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281EE01-E178-4C86-84E7-9548F4F2D65D}" type="slidenum">
              <a:rPr lang="en-US"/>
              <a:t>9</a:t>
            </a:fld>
            <a:endParaRPr lang="en-US"/>
          </a:p>
        </p:txBody>
      </p:sp>
    </p:spTree>
    <p:extLst>
      <p:ext uri="{BB962C8B-B14F-4D97-AF65-F5344CB8AC3E}">
        <p14:creationId xmlns:p14="http://schemas.microsoft.com/office/powerpoint/2010/main" val="586367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GB"/>
              <a:t>Click to edit Master title style</a:t>
            </a:r>
            <a:endParaRPr lang="en-US"/>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7424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GB"/>
              <a:t>Click to edit Master title style</a:t>
            </a:r>
            <a:endParaRPr lang="en-US"/>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1662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GB"/>
              <a:t>Click to edit Master title style</a:t>
            </a:r>
            <a:endParaRPr lang="en-US"/>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05537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GB"/>
              <a:t>Click to edit Master title style</a:t>
            </a:r>
            <a:endParaRPr lang="en-US"/>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86494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GB"/>
              <a:t>Click to edit Master title style</a:t>
            </a:r>
            <a:endParaRPr lang="en-US"/>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96626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GB"/>
              <a:t>Click to edit Master title style</a:t>
            </a:r>
            <a:endParaRPr lang="en-US"/>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31046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GB"/>
              <a:t>Click to edit Master title style</a:t>
            </a:r>
            <a:endParaRPr lang="en-US"/>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80315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94634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9736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93239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GB"/>
              <a:t>Click to edit Master title style</a:t>
            </a:r>
            <a:endParaRPr lang="en-US"/>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41396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dirty="0"/>
              <a:pPr/>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387242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dirty="0"/>
              <a:pPr/>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63080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dirty="0"/>
              <a:pPr/>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11488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24962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GB"/>
              <a:t>Click to edit Master title style</a:t>
            </a:r>
            <a:endParaRPr lang="en-US"/>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7537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GB"/>
              <a:t>Click to edit Master title style</a:t>
            </a:r>
            <a:endParaRPr lang="en-US"/>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6/10/2022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1726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6/10/2022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77800400"/>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e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3177203" y="922751"/>
            <a:ext cx="5834924" cy="377743"/>
          </a:xfrm>
        </p:spPr>
        <p:txBody>
          <a:bodyPr>
            <a:noAutofit/>
          </a:bodyPr>
          <a:lstStyle/>
          <a:p>
            <a:r>
              <a:rPr lang="sl-SI" sz="6000" b="1" err="1">
                <a:solidFill>
                  <a:schemeClr val="tx1">
                    <a:lumMod val="95000"/>
                  </a:schemeClr>
                </a:solidFill>
                <a:ea typeface="Calibri Light"/>
                <a:cs typeface="Calibri Light"/>
              </a:rPr>
              <a:t>Slovenia</a:t>
            </a:r>
            <a:endParaRPr lang="sl-SI" sz="6000" b="1">
              <a:solidFill>
                <a:schemeClr val="tx1">
                  <a:lumMod val="95000"/>
                </a:schemeClr>
              </a:solidFill>
              <a:effectLst>
                <a:glow rad="38100">
                  <a:prstClr val="black">
                    <a:lumMod val="65000"/>
                    <a:lumOff val="35000"/>
                    <a:alpha val="50000"/>
                  </a:prstClr>
                </a:glow>
                <a:outerShdw blurRad="28575" dist="31750" dir="13200000" algn="tl" rotWithShape="0">
                  <a:srgbClr val="000000">
                    <a:alpha val="25000"/>
                  </a:srgbClr>
                </a:outerShdw>
              </a:effectLst>
              <a:ea typeface="Calibri Light"/>
              <a:cs typeface="Calibri Light"/>
            </a:endParaRPr>
          </a:p>
        </p:txBody>
      </p:sp>
      <p:pic>
        <p:nvPicPr>
          <p:cNvPr id="5" name="Picture 5">
            <a:extLst>
              <a:ext uri="{FF2B5EF4-FFF2-40B4-BE49-F238E27FC236}">
                <a16:creationId xmlns:a16="http://schemas.microsoft.com/office/drawing/2014/main" id="{1F09FA1F-EF50-1663-EA67-6920B754AB2A}"/>
              </a:ext>
            </a:extLst>
          </p:cNvPr>
          <p:cNvPicPr>
            <a:picLocks noChangeAspect="1"/>
          </p:cNvPicPr>
          <p:nvPr/>
        </p:nvPicPr>
        <p:blipFill>
          <a:blip r:embed="rId4"/>
          <a:stretch>
            <a:fillRect/>
          </a:stretch>
        </p:blipFill>
        <p:spPr>
          <a:xfrm>
            <a:off x="5548178" y="1353837"/>
            <a:ext cx="6641132" cy="3999689"/>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4" name="Picture 4">
            <a:extLst>
              <a:ext uri="{FF2B5EF4-FFF2-40B4-BE49-F238E27FC236}">
                <a16:creationId xmlns:a16="http://schemas.microsoft.com/office/drawing/2014/main" id="{611B4EB9-920A-FDE6-0D49-CC30667EF5DC}"/>
              </a:ext>
            </a:extLst>
          </p:cNvPr>
          <p:cNvPicPr>
            <a:picLocks noChangeAspect="1"/>
          </p:cNvPicPr>
          <p:nvPr/>
        </p:nvPicPr>
        <p:blipFill>
          <a:blip r:embed="rId5"/>
          <a:stretch>
            <a:fillRect/>
          </a:stretch>
        </p:blipFill>
        <p:spPr>
          <a:xfrm>
            <a:off x="380520" y="2532220"/>
            <a:ext cx="4651885" cy="2640832"/>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918452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9997CF2-AB92-D734-76A3-1F4AC5F47BC8}"/>
              </a:ext>
            </a:extLst>
          </p:cNvPr>
          <p:cNvSpPr>
            <a:spLocks noGrp="1"/>
          </p:cNvSpPr>
          <p:nvPr>
            <p:ph type="title"/>
          </p:nvPr>
        </p:nvSpPr>
        <p:spPr>
          <a:xfrm>
            <a:off x="517959" y="447964"/>
            <a:ext cx="3198088" cy="2713181"/>
          </a:xfrm>
        </p:spPr>
        <p:txBody>
          <a:bodyPr/>
          <a:lstStyle/>
          <a:p>
            <a:r>
              <a:rPr lang="en" b="1">
                <a:effectLst>
                  <a:glow rad="38100">
                    <a:prstClr val="black">
                      <a:lumMod val="65000"/>
                      <a:lumOff val="35000"/>
                      <a:alpha val="40000"/>
                    </a:prstClr>
                  </a:glow>
                  <a:outerShdw blurRad="28575" dist="38100" dir="14040000" algn="tl" rotWithShape="0">
                    <a:srgbClr val="000000">
                      <a:alpha val="25000"/>
                    </a:srgbClr>
                  </a:outerShdw>
                </a:effectLst>
                <a:latin typeface="Consolas"/>
              </a:rPr>
              <a:t>tourist attractions</a:t>
            </a:r>
            <a:endParaRPr lang="sl-SI" b="1"/>
          </a:p>
        </p:txBody>
      </p:sp>
      <p:sp>
        <p:nvSpPr>
          <p:cNvPr id="3" name="Označba mesta vsebine 2">
            <a:extLst>
              <a:ext uri="{FF2B5EF4-FFF2-40B4-BE49-F238E27FC236}">
                <a16:creationId xmlns:a16="http://schemas.microsoft.com/office/drawing/2014/main" id="{416C076C-B8F4-BBAF-FD15-D6E178F0FDB5}"/>
              </a:ext>
            </a:extLst>
          </p:cNvPr>
          <p:cNvSpPr>
            <a:spLocks noGrp="1"/>
          </p:cNvSpPr>
          <p:nvPr>
            <p:ph idx="1"/>
          </p:nvPr>
        </p:nvSpPr>
        <p:spPr/>
        <p:txBody>
          <a:bodyPr/>
          <a:lstStyle/>
          <a:p>
            <a:endParaRPr lang="sl-SI">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endParaRPr lang="sl-SI">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Slika 5" descr="Slika, ki vsebuje besede zunanje, nebo, gora, kamen&#10;&#10;Opis je samodejno ustvarjen">
            <a:extLst>
              <a:ext uri="{FF2B5EF4-FFF2-40B4-BE49-F238E27FC236}">
                <a16:creationId xmlns:a16="http://schemas.microsoft.com/office/drawing/2014/main" id="{2CF64345-10CF-83F4-DB09-3872A3D87988}"/>
              </a:ext>
            </a:extLst>
          </p:cNvPr>
          <p:cNvPicPr>
            <a:picLocks noChangeAspect="1"/>
          </p:cNvPicPr>
          <p:nvPr/>
        </p:nvPicPr>
        <p:blipFill>
          <a:blip r:embed="rId3"/>
          <a:stretch>
            <a:fillRect/>
          </a:stretch>
        </p:blipFill>
        <p:spPr>
          <a:xfrm>
            <a:off x="8246354" y="262290"/>
            <a:ext cx="3720608" cy="3013125"/>
          </a:xfrm>
          <a:prstGeom prst="rect">
            <a:avLst/>
          </a:prstGeom>
        </p:spPr>
      </p:pic>
      <p:pic>
        <p:nvPicPr>
          <p:cNvPr id="6" name="Slika 6" descr="Slika, ki vsebuje besede voda, nebo, gora, narava&#10;&#10;Opis je samodejno ustvarjen">
            <a:extLst>
              <a:ext uri="{FF2B5EF4-FFF2-40B4-BE49-F238E27FC236}">
                <a16:creationId xmlns:a16="http://schemas.microsoft.com/office/drawing/2014/main" id="{6BADF52F-EFAB-9818-3ABC-45BB9BD18C64}"/>
              </a:ext>
            </a:extLst>
          </p:cNvPr>
          <p:cNvPicPr>
            <a:picLocks noChangeAspect="1"/>
          </p:cNvPicPr>
          <p:nvPr/>
        </p:nvPicPr>
        <p:blipFill>
          <a:blip r:embed="rId4"/>
          <a:stretch>
            <a:fillRect/>
          </a:stretch>
        </p:blipFill>
        <p:spPr>
          <a:xfrm>
            <a:off x="4073039" y="261848"/>
            <a:ext cx="3787667" cy="3020741"/>
          </a:xfrm>
          <a:prstGeom prst="rect">
            <a:avLst/>
          </a:prstGeom>
        </p:spPr>
      </p:pic>
      <p:pic>
        <p:nvPicPr>
          <p:cNvPr id="7" name="Slika 7" descr="Slika, ki vsebuje besede drevo, gora, nebo, zunanje&#10;&#10;Opis je samodejno ustvarjen">
            <a:extLst>
              <a:ext uri="{FF2B5EF4-FFF2-40B4-BE49-F238E27FC236}">
                <a16:creationId xmlns:a16="http://schemas.microsoft.com/office/drawing/2014/main" id="{76899698-CE23-B5A7-4F63-23ECDDED702C}"/>
              </a:ext>
            </a:extLst>
          </p:cNvPr>
          <p:cNvPicPr>
            <a:picLocks noChangeAspect="1"/>
          </p:cNvPicPr>
          <p:nvPr/>
        </p:nvPicPr>
        <p:blipFill>
          <a:blip r:embed="rId5"/>
          <a:stretch>
            <a:fillRect/>
          </a:stretch>
        </p:blipFill>
        <p:spPr>
          <a:xfrm>
            <a:off x="360720" y="3791592"/>
            <a:ext cx="3420650" cy="2796802"/>
          </a:xfrm>
          <a:prstGeom prst="rect">
            <a:avLst/>
          </a:prstGeom>
        </p:spPr>
      </p:pic>
      <p:pic>
        <p:nvPicPr>
          <p:cNvPr id="8" name="Slika 8" descr="Slika, ki vsebuje besede narava, zunanje, jama, rdeča&#10;&#10;Opis je samodejno ustvarjen">
            <a:extLst>
              <a:ext uri="{FF2B5EF4-FFF2-40B4-BE49-F238E27FC236}">
                <a16:creationId xmlns:a16="http://schemas.microsoft.com/office/drawing/2014/main" id="{BEA97BCF-C1EE-8AD1-C766-75285A22D17C}"/>
              </a:ext>
            </a:extLst>
          </p:cNvPr>
          <p:cNvPicPr>
            <a:picLocks noChangeAspect="1"/>
          </p:cNvPicPr>
          <p:nvPr/>
        </p:nvPicPr>
        <p:blipFill>
          <a:blip r:embed="rId6"/>
          <a:stretch>
            <a:fillRect/>
          </a:stretch>
        </p:blipFill>
        <p:spPr>
          <a:xfrm>
            <a:off x="4077229" y="3790656"/>
            <a:ext cx="3785770" cy="2796718"/>
          </a:xfrm>
          <a:prstGeom prst="rect">
            <a:avLst/>
          </a:prstGeom>
        </p:spPr>
      </p:pic>
      <p:pic>
        <p:nvPicPr>
          <p:cNvPr id="9" name="Slika 9" descr="Slika, ki vsebuje besede besedilo, narava, sončni zahod&#10;&#10;Opis je samodejno ustvarjen">
            <a:extLst>
              <a:ext uri="{FF2B5EF4-FFF2-40B4-BE49-F238E27FC236}">
                <a16:creationId xmlns:a16="http://schemas.microsoft.com/office/drawing/2014/main" id="{E570ABF0-A9B2-0DD7-E76C-C955B8B0DBB7}"/>
              </a:ext>
            </a:extLst>
          </p:cNvPr>
          <p:cNvPicPr>
            <a:picLocks noChangeAspect="1"/>
          </p:cNvPicPr>
          <p:nvPr/>
        </p:nvPicPr>
        <p:blipFill>
          <a:blip r:embed="rId7"/>
          <a:stretch>
            <a:fillRect/>
          </a:stretch>
        </p:blipFill>
        <p:spPr>
          <a:xfrm>
            <a:off x="8190099" y="3856375"/>
            <a:ext cx="3840433" cy="2734208"/>
          </a:xfrm>
          <a:prstGeom prst="rect">
            <a:avLst/>
          </a:prstGeom>
        </p:spPr>
      </p:pic>
    </p:spTree>
    <p:extLst>
      <p:ext uri="{BB962C8B-B14F-4D97-AF65-F5344CB8AC3E}">
        <p14:creationId xmlns:p14="http://schemas.microsoft.com/office/powerpoint/2010/main" val="63499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9DAC-4372-843C-9313-D9CFCB8E0DD8}"/>
              </a:ext>
            </a:extLst>
          </p:cNvPr>
          <p:cNvSpPr>
            <a:spLocks noGrp="1"/>
          </p:cNvSpPr>
          <p:nvPr>
            <p:ph type="title"/>
          </p:nvPr>
        </p:nvSpPr>
        <p:spPr>
          <a:xfrm>
            <a:off x="5426549" y="344407"/>
            <a:ext cx="5782733" cy="2647627"/>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Thank you for your attention </a:t>
            </a:r>
            <a:r>
              <a:rPr lang="en-US" sz="4800">
                <a:effectLst>
                  <a:glow rad="38100">
                    <a:schemeClr val="bg1">
                      <a:lumMod val="65000"/>
                      <a:lumOff val="35000"/>
                      <a:alpha val="50000"/>
                    </a:schemeClr>
                  </a:glow>
                  <a:outerShdw blurRad="28575" dist="31750" dir="13200000" algn="tl" rotWithShape="0">
                    <a:srgbClr val="000000">
                      <a:alpha val="25000"/>
                    </a:srgbClr>
                  </a:outerShdw>
                </a:effectLst>
                <a:sym typeface="Wingdings" pitchFamily="2" charset="2"/>
              </a:rPr>
              <a:t></a:t>
            </a:r>
            <a:endParaRPr lang="en-US" sz="480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6" name="Picture 5">
            <a:extLst>
              <a:ext uri="{FF2B5EF4-FFF2-40B4-BE49-F238E27FC236}">
                <a16:creationId xmlns:a16="http://schemas.microsoft.com/office/drawing/2014/main" id="{2F6B4117-7D28-31C0-6F9D-4932DC8E4E26}"/>
              </a:ext>
            </a:extLst>
          </p:cNvPr>
          <p:cNvPicPr>
            <a:picLocks noChangeAspect="1"/>
          </p:cNvPicPr>
          <p:nvPr/>
        </p:nvPicPr>
        <p:blipFill>
          <a:blip r:embed="rId4"/>
          <a:stretch>
            <a:fillRect/>
          </a:stretch>
        </p:blipFill>
        <p:spPr>
          <a:xfrm>
            <a:off x="399171" y="344407"/>
            <a:ext cx="4679924" cy="3246508"/>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9" name="Picture 8">
            <a:extLst>
              <a:ext uri="{FF2B5EF4-FFF2-40B4-BE49-F238E27FC236}">
                <a16:creationId xmlns:a16="http://schemas.microsoft.com/office/drawing/2014/main" id="{81310270-F4CB-34B1-586F-12D50B07D6C4}"/>
              </a:ext>
            </a:extLst>
          </p:cNvPr>
          <p:cNvPicPr>
            <a:picLocks noChangeAspect="1"/>
          </p:cNvPicPr>
          <p:nvPr/>
        </p:nvPicPr>
        <p:blipFill>
          <a:blip r:embed="rId5"/>
          <a:stretch>
            <a:fillRect/>
          </a:stretch>
        </p:blipFill>
        <p:spPr>
          <a:xfrm>
            <a:off x="226337" y="4014465"/>
            <a:ext cx="4679925" cy="2624328"/>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12" name="Picture 11">
            <a:extLst>
              <a:ext uri="{FF2B5EF4-FFF2-40B4-BE49-F238E27FC236}">
                <a16:creationId xmlns:a16="http://schemas.microsoft.com/office/drawing/2014/main" id="{C8AFAE4A-F883-4700-B207-4E669CB4C9A0}"/>
              </a:ext>
            </a:extLst>
          </p:cNvPr>
          <p:cNvPicPr>
            <a:picLocks noChangeAspect="1"/>
          </p:cNvPicPr>
          <p:nvPr/>
        </p:nvPicPr>
        <p:blipFill>
          <a:blip r:embed="rId6"/>
          <a:stretch>
            <a:fillRect/>
          </a:stretch>
        </p:blipFill>
        <p:spPr>
          <a:xfrm>
            <a:off x="5713985" y="3267085"/>
            <a:ext cx="5207860" cy="3246508"/>
          </a:xfrm>
          <a:prstGeom prst="rect">
            <a:avLst/>
          </a:prstGeom>
        </p:spPr>
      </p:pic>
    </p:spTree>
    <p:extLst>
      <p:ext uri="{BB962C8B-B14F-4D97-AF65-F5344CB8AC3E}">
        <p14:creationId xmlns:p14="http://schemas.microsoft.com/office/powerpoint/2010/main" val="1778677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BECE9-833C-AFC5-D62B-5B0A67AE67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B85F91-5E68-F0CF-AAF0-BC2FBB0017B8}"/>
              </a:ext>
            </a:extLst>
          </p:cNvPr>
          <p:cNvSpPr>
            <a:spLocks noGrp="1"/>
          </p:cNvSpPr>
          <p:nvPr>
            <p:ph idx="1"/>
          </p:nvPr>
        </p:nvSpPr>
        <p:spPr/>
        <p:txBody>
          <a:bodyPr/>
          <a:lstStyle/>
          <a:p>
            <a:r>
              <a:rPr lang="en-US" dirty="0">
                <a:effectLst>
                  <a:glow rad="38100">
                    <a:prstClr val="black">
                      <a:lumMod val="50000"/>
                      <a:lumOff val="50000"/>
                      <a:alpha val="20000"/>
                    </a:prstClr>
                  </a:glow>
                  <a:outerShdw blurRad="44450" dist="12700" dir="13860000" algn="tl" rotWithShape="0">
                    <a:srgbClr val="000000">
                      <a:alpha val="20000"/>
                    </a:srgbClr>
                  </a:outerShdw>
                </a:effectLst>
              </a:rPr>
              <a:t>Sašo, </a:t>
            </a:r>
            <a:r>
              <a:rPr lang="en-US" dirty="0" err="1">
                <a:effectLst>
                  <a:glow rad="38100">
                    <a:prstClr val="black">
                      <a:lumMod val="50000"/>
                      <a:lumOff val="50000"/>
                      <a:alpha val="20000"/>
                    </a:prstClr>
                  </a:glow>
                  <a:outerShdw blurRad="44450" dist="12700" dir="13860000" algn="tl" rotWithShape="0">
                    <a:srgbClr val="000000">
                      <a:alpha val="20000"/>
                    </a:srgbClr>
                  </a:outerShdw>
                </a:effectLst>
              </a:rPr>
              <a:t>Črtomir</a:t>
            </a:r>
            <a:r>
              <a:rPr lang="en-US" dirty="0">
                <a:effectLst>
                  <a:glow rad="38100">
                    <a:prstClr val="black">
                      <a:lumMod val="50000"/>
                      <a:lumOff val="50000"/>
                      <a:alpha val="20000"/>
                    </a:prstClr>
                  </a:glow>
                  <a:outerShdw blurRad="44450" dist="12700" dir="13860000" algn="tl" rotWithShape="0">
                    <a:srgbClr val="000000">
                      <a:alpha val="20000"/>
                    </a:srgbClr>
                  </a:outerShdw>
                </a:effectLst>
              </a:rPr>
              <a:t>, Maj, Denis, Aljaž, Matic</a:t>
            </a:r>
            <a:endParaRPr lang="en-US" dirty="0"/>
          </a:p>
        </p:txBody>
      </p:sp>
    </p:spTree>
    <p:extLst>
      <p:ext uri="{BB962C8B-B14F-4D97-AF65-F5344CB8AC3E}">
        <p14:creationId xmlns:p14="http://schemas.microsoft.com/office/powerpoint/2010/main" val="1714833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8836-1132-EF14-A32E-AA902C97BE91}"/>
              </a:ext>
            </a:extLst>
          </p:cNvPr>
          <p:cNvSpPr>
            <a:spLocks noGrp="1"/>
          </p:cNvSpPr>
          <p:nvPr>
            <p:ph type="title"/>
          </p:nvPr>
        </p:nvSpPr>
        <p:spPr>
          <a:xfrm>
            <a:off x="643192" y="609600"/>
            <a:ext cx="3643674" cy="1905000"/>
          </a:xfrm>
        </p:spPr>
        <p:txBody>
          <a:bodyPr>
            <a:normAutofit/>
          </a:bodyPr>
          <a:lstStyle/>
          <a:p>
            <a:r>
              <a:rPr lang="en-US" sz="4000" b="1">
                <a:effectLst>
                  <a:glow rad="38100">
                    <a:prstClr val="black">
                      <a:lumMod val="65000"/>
                      <a:lumOff val="35000"/>
                      <a:alpha val="40000"/>
                    </a:prstClr>
                  </a:glow>
                  <a:outerShdw blurRad="28575" dist="38100" dir="14040000" algn="tl" rotWithShape="0">
                    <a:srgbClr val="000000">
                      <a:alpha val="25000"/>
                    </a:srgbClr>
                  </a:outerShdw>
                </a:effectLst>
              </a:rPr>
              <a:t>Location</a:t>
            </a:r>
            <a:endParaRPr lang="en-US" sz="4000" b="1"/>
          </a:p>
        </p:txBody>
      </p:sp>
      <p:pic>
        <p:nvPicPr>
          <p:cNvPr id="4" name="Picture 4">
            <a:extLst>
              <a:ext uri="{FF2B5EF4-FFF2-40B4-BE49-F238E27FC236}">
                <a16:creationId xmlns:a16="http://schemas.microsoft.com/office/drawing/2014/main" id="{7C5CDE75-C8A1-5919-AE11-3E966C6B8D18}"/>
              </a:ext>
            </a:extLst>
          </p:cNvPr>
          <p:cNvPicPr>
            <a:picLocks noChangeAspect="1"/>
          </p:cNvPicPr>
          <p:nvPr/>
        </p:nvPicPr>
        <p:blipFill>
          <a:blip r:embed="rId4"/>
          <a:stretch>
            <a:fillRect/>
          </a:stretch>
        </p:blipFill>
        <p:spPr>
          <a:xfrm>
            <a:off x="5944234" y="801681"/>
            <a:ext cx="5782641"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5" name="Picture 5">
            <a:extLst>
              <a:ext uri="{FF2B5EF4-FFF2-40B4-BE49-F238E27FC236}">
                <a16:creationId xmlns:a16="http://schemas.microsoft.com/office/drawing/2014/main" id="{BF3D23C1-B5E1-B6F5-9966-D42F4006EFAC}"/>
              </a:ext>
            </a:extLst>
          </p:cNvPr>
          <p:cNvPicPr>
            <a:picLocks noChangeAspect="1"/>
          </p:cNvPicPr>
          <p:nvPr/>
        </p:nvPicPr>
        <p:blipFill>
          <a:blip r:embed="rId5"/>
          <a:stretch>
            <a:fillRect/>
          </a:stretch>
        </p:blipFill>
        <p:spPr>
          <a:xfrm>
            <a:off x="361167" y="2521779"/>
            <a:ext cx="5227528" cy="3067047"/>
          </a:xfrm>
          <a:prstGeom prst="rect">
            <a:avLst/>
          </a:prstGeom>
        </p:spPr>
      </p:pic>
    </p:spTree>
    <p:extLst>
      <p:ext uri="{BB962C8B-B14F-4D97-AF65-F5344CB8AC3E}">
        <p14:creationId xmlns:p14="http://schemas.microsoft.com/office/powerpoint/2010/main" val="1395711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E8F8E02-5979-108A-BC25-1156409DDFFD}"/>
              </a:ext>
            </a:extLst>
          </p:cNvPr>
          <p:cNvSpPr>
            <a:spLocks noGrp="1"/>
          </p:cNvSpPr>
          <p:nvPr>
            <p:ph type="title"/>
          </p:nvPr>
        </p:nvSpPr>
        <p:spPr>
          <a:xfrm>
            <a:off x="475697" y="2476500"/>
            <a:ext cx="9905998" cy="1905000"/>
          </a:xfrm>
        </p:spPr>
        <p:txBody>
          <a:bodyPr/>
          <a:lstStyle/>
          <a:p>
            <a:r>
              <a:rPr lang="sl-SI" b="1">
                <a:effectLst>
                  <a:glow rad="38100">
                    <a:prstClr val="black">
                      <a:lumMod val="65000"/>
                      <a:lumOff val="35000"/>
                      <a:alpha val="40000"/>
                    </a:prstClr>
                  </a:glow>
                  <a:outerShdw blurRad="28575" dist="38100" dir="14040000" algn="tl" rotWithShape="0">
                    <a:srgbClr val="000000">
                      <a:alpha val="25000"/>
                    </a:srgbClr>
                  </a:outerShdw>
                </a:effectLst>
              </a:rPr>
              <a:t>REGIONS</a:t>
            </a:r>
          </a:p>
        </p:txBody>
      </p:sp>
      <p:pic>
        <p:nvPicPr>
          <p:cNvPr id="6" name="Picture 2" descr="Prikaži izvorno sliko">
            <a:extLst>
              <a:ext uri="{FF2B5EF4-FFF2-40B4-BE49-F238E27FC236}">
                <a16:creationId xmlns:a16="http://schemas.microsoft.com/office/drawing/2014/main" id="{3A64B949-5DAF-4434-003F-B6ABED5D9E2A}"/>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531" y="912751"/>
            <a:ext cx="7429716" cy="503249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255BCAE5-A04A-A74F-8C67-79E51027E92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97611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lika 4">
            <a:extLst>
              <a:ext uri="{FF2B5EF4-FFF2-40B4-BE49-F238E27FC236}">
                <a16:creationId xmlns:a16="http://schemas.microsoft.com/office/drawing/2014/main" id="{61D5D891-C25F-6F26-B6F7-D9C8D9F303AB}"/>
              </a:ext>
            </a:extLst>
          </p:cNvPr>
          <p:cNvPicPr>
            <a:picLocks noChangeAspect="1"/>
          </p:cNvPicPr>
          <p:nvPr/>
        </p:nvPicPr>
        <p:blipFill rotWithShape="1">
          <a:blip r:embed="rId3"/>
          <a:srcRect l="12533" r="24843"/>
          <a:stretch/>
        </p:blipFill>
        <p:spPr>
          <a:xfrm>
            <a:off x="1474893" y="1123527"/>
            <a:ext cx="2573969" cy="2063157"/>
          </a:xfrm>
          <a:prstGeom prst="rect">
            <a:avLst/>
          </a:prstGeom>
        </p:spPr>
      </p:pic>
      <p:cxnSp>
        <p:nvCxnSpPr>
          <p:cNvPr id="48" name="Straight Connector 44">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6">
            <a:extLst>
              <a:ext uri="{FF2B5EF4-FFF2-40B4-BE49-F238E27FC236}">
                <a16:creationId xmlns:a16="http://schemas.microsoft.com/office/drawing/2014/main" id="{A72E6B23-A1EE-C77E-C80D-58E8E770D654}"/>
              </a:ext>
            </a:extLst>
          </p:cNvPr>
          <p:cNvPicPr>
            <a:picLocks noChangeAspect="1"/>
          </p:cNvPicPr>
          <p:nvPr/>
        </p:nvPicPr>
        <p:blipFill>
          <a:blip r:embed="rId4"/>
          <a:stretch>
            <a:fillRect/>
          </a:stretch>
        </p:blipFill>
        <p:spPr>
          <a:xfrm>
            <a:off x="1744616" y="3546056"/>
            <a:ext cx="1954078" cy="2495421"/>
          </a:xfrm>
          <a:prstGeom prst="rect">
            <a:avLst/>
          </a:prstGeom>
        </p:spPr>
      </p:pic>
      <p:cxnSp>
        <p:nvCxnSpPr>
          <p:cNvPr id="47" name="Straight Connector 46">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Slika 6" descr="Slika, ki vsebuje besede oseba, moški, obleka, stena&#10;&#10;Opis je samodejno ustvarjen">
            <a:extLst>
              <a:ext uri="{FF2B5EF4-FFF2-40B4-BE49-F238E27FC236}">
                <a16:creationId xmlns:a16="http://schemas.microsoft.com/office/drawing/2014/main" id="{C118D6B4-5907-6417-2E28-E12F9C7B3206}"/>
              </a:ext>
            </a:extLst>
          </p:cNvPr>
          <p:cNvPicPr>
            <a:picLocks noChangeAspect="1"/>
          </p:cNvPicPr>
          <p:nvPr/>
        </p:nvPicPr>
        <p:blipFill rotWithShape="1">
          <a:blip r:embed="rId5"/>
          <a:srcRect t="13719" b="30719"/>
          <a:stretch/>
        </p:blipFill>
        <p:spPr>
          <a:xfrm>
            <a:off x="5098920" y="1374048"/>
            <a:ext cx="5739215" cy="4604800"/>
          </a:xfrm>
          <a:prstGeom prst="rect">
            <a:avLst/>
          </a:prstGeom>
        </p:spPr>
      </p:pic>
    </p:spTree>
    <p:extLst>
      <p:ext uri="{BB962C8B-B14F-4D97-AF65-F5344CB8AC3E}">
        <p14:creationId xmlns:p14="http://schemas.microsoft.com/office/powerpoint/2010/main" val="1150160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10EF-0F8D-FEC2-6626-CB062ABAB8A4}"/>
              </a:ext>
            </a:extLst>
          </p:cNvPr>
          <p:cNvSpPr>
            <a:spLocks noGrp="1"/>
          </p:cNvSpPr>
          <p:nvPr>
            <p:ph type="title"/>
          </p:nvPr>
        </p:nvSpPr>
        <p:spPr>
          <a:xfrm>
            <a:off x="559887" y="569495"/>
            <a:ext cx="3639551" cy="1905000"/>
          </a:xfrm>
        </p:spPr>
        <p:txBody>
          <a:bodyPr/>
          <a:lstStyle/>
          <a:p>
            <a:r>
              <a:rPr lang="en-US" b="1">
                <a:effectLst>
                  <a:glow rad="38100">
                    <a:prstClr val="black">
                      <a:lumMod val="65000"/>
                      <a:lumOff val="35000"/>
                      <a:alpha val="40000"/>
                    </a:prstClr>
                  </a:glow>
                  <a:outerShdw blurRad="28575" dist="38100" dir="14040000" algn="tl" rotWithShape="0">
                    <a:srgbClr val="000000">
                      <a:alpha val="25000"/>
                    </a:srgbClr>
                  </a:outerShdw>
                </a:effectLst>
              </a:rPr>
              <a:t>Famous people</a:t>
            </a:r>
          </a:p>
        </p:txBody>
      </p:sp>
      <p:pic>
        <p:nvPicPr>
          <p:cNvPr id="4" name="Picture 9">
            <a:extLst>
              <a:ext uri="{FF2B5EF4-FFF2-40B4-BE49-F238E27FC236}">
                <a16:creationId xmlns:a16="http://schemas.microsoft.com/office/drawing/2014/main" id="{63FB3B35-A6A8-F2DB-398B-89472A20996D}"/>
              </a:ext>
            </a:extLst>
          </p:cNvPr>
          <p:cNvPicPr>
            <a:picLocks noGrp="1" noChangeAspect="1"/>
          </p:cNvPicPr>
          <p:nvPr>
            <p:ph idx="1"/>
          </p:nvPr>
        </p:nvPicPr>
        <p:blipFill>
          <a:blip r:embed="rId3"/>
          <a:stretch>
            <a:fillRect/>
          </a:stretch>
        </p:blipFill>
        <p:spPr>
          <a:xfrm>
            <a:off x="911118" y="2305537"/>
            <a:ext cx="2697741" cy="4052278"/>
          </a:xfrm>
        </p:spPr>
      </p:pic>
      <p:pic>
        <p:nvPicPr>
          <p:cNvPr id="9" name="Picture 9">
            <a:extLst>
              <a:ext uri="{FF2B5EF4-FFF2-40B4-BE49-F238E27FC236}">
                <a16:creationId xmlns:a16="http://schemas.microsoft.com/office/drawing/2014/main" id="{587ACB21-225C-CC0D-7EAA-255FE69E5A32}"/>
              </a:ext>
            </a:extLst>
          </p:cNvPr>
          <p:cNvPicPr>
            <a:picLocks noChangeAspect="1"/>
          </p:cNvPicPr>
          <p:nvPr/>
        </p:nvPicPr>
        <p:blipFill>
          <a:blip r:embed="rId4"/>
          <a:stretch>
            <a:fillRect/>
          </a:stretch>
        </p:blipFill>
        <p:spPr>
          <a:xfrm>
            <a:off x="4920739" y="3874815"/>
            <a:ext cx="4853354" cy="2686050"/>
          </a:xfrm>
          <a:prstGeom prst="rect">
            <a:avLst/>
          </a:prstGeom>
        </p:spPr>
      </p:pic>
      <p:pic>
        <p:nvPicPr>
          <p:cNvPr id="10" name="Picture 10">
            <a:extLst>
              <a:ext uri="{FF2B5EF4-FFF2-40B4-BE49-F238E27FC236}">
                <a16:creationId xmlns:a16="http://schemas.microsoft.com/office/drawing/2014/main" id="{AC98D17D-45CA-212E-A918-EF2D6BE7D0A2}"/>
              </a:ext>
            </a:extLst>
          </p:cNvPr>
          <p:cNvPicPr>
            <a:picLocks noChangeAspect="1"/>
          </p:cNvPicPr>
          <p:nvPr/>
        </p:nvPicPr>
        <p:blipFill>
          <a:blip r:embed="rId5"/>
          <a:stretch>
            <a:fillRect/>
          </a:stretch>
        </p:blipFill>
        <p:spPr>
          <a:xfrm>
            <a:off x="4587631" y="467159"/>
            <a:ext cx="2948353" cy="2963606"/>
          </a:xfrm>
          <a:prstGeom prst="rect">
            <a:avLst/>
          </a:prstGeom>
        </p:spPr>
      </p:pic>
      <p:pic>
        <p:nvPicPr>
          <p:cNvPr id="11" name="Picture 11">
            <a:extLst>
              <a:ext uri="{FF2B5EF4-FFF2-40B4-BE49-F238E27FC236}">
                <a16:creationId xmlns:a16="http://schemas.microsoft.com/office/drawing/2014/main" id="{33C2FC47-319E-5DAA-B609-B47EAD642C3C}"/>
              </a:ext>
            </a:extLst>
          </p:cNvPr>
          <p:cNvPicPr>
            <a:picLocks noChangeAspect="1"/>
          </p:cNvPicPr>
          <p:nvPr/>
        </p:nvPicPr>
        <p:blipFill>
          <a:blip r:embed="rId6"/>
          <a:stretch>
            <a:fillRect/>
          </a:stretch>
        </p:blipFill>
        <p:spPr>
          <a:xfrm>
            <a:off x="7723554" y="785446"/>
            <a:ext cx="4101123" cy="2737338"/>
          </a:xfrm>
          <a:prstGeom prst="rect">
            <a:avLst/>
          </a:prstGeom>
        </p:spPr>
      </p:pic>
    </p:spTree>
    <p:extLst>
      <p:ext uri="{BB962C8B-B14F-4D97-AF65-F5344CB8AC3E}">
        <p14:creationId xmlns:p14="http://schemas.microsoft.com/office/powerpoint/2010/main" val="961480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EB449-BEF4-676D-7C93-71352852AAC2}"/>
              </a:ext>
            </a:extLst>
          </p:cNvPr>
          <p:cNvSpPr>
            <a:spLocks noGrp="1"/>
          </p:cNvSpPr>
          <p:nvPr>
            <p:ph type="title"/>
          </p:nvPr>
        </p:nvSpPr>
        <p:spPr>
          <a:xfrm>
            <a:off x="379413" y="880311"/>
            <a:ext cx="3017920" cy="1905000"/>
          </a:xfrm>
        </p:spPr>
        <p:txBody>
          <a:bodyPr/>
          <a:lstStyle/>
          <a:p>
            <a:r>
              <a:rPr lang="en-US" b="1">
                <a:effectLst>
                  <a:glow rad="38100">
                    <a:prstClr val="black">
                      <a:lumMod val="65000"/>
                      <a:lumOff val="35000"/>
                      <a:alpha val="40000"/>
                    </a:prstClr>
                  </a:glow>
                  <a:outerShdw blurRad="28575" dist="38100" dir="14040000" algn="tl" rotWithShape="0">
                    <a:srgbClr val="000000">
                      <a:alpha val="25000"/>
                    </a:srgbClr>
                  </a:outerShdw>
                </a:effectLst>
              </a:rPr>
              <a:t>Famous</a:t>
            </a:r>
            <a:br>
              <a:rPr lang="en-US" b="1">
                <a:effectLst>
                  <a:glow rad="38100">
                    <a:prstClr val="black">
                      <a:lumMod val="65000"/>
                      <a:lumOff val="35000"/>
                      <a:alpha val="40000"/>
                    </a:prstClr>
                  </a:glow>
                  <a:outerShdw blurRad="28575" dist="38100" dir="14040000" algn="tl" rotWithShape="0">
                    <a:srgbClr val="000000">
                      <a:alpha val="25000"/>
                    </a:srgbClr>
                  </a:outerShdw>
                </a:effectLst>
              </a:rPr>
            </a:br>
            <a:r>
              <a:rPr lang="en-US" b="1">
                <a:effectLst>
                  <a:glow rad="38100">
                    <a:prstClr val="black">
                      <a:lumMod val="65000"/>
                      <a:lumOff val="35000"/>
                      <a:alpha val="40000"/>
                    </a:prstClr>
                  </a:glow>
                  <a:outerShdw blurRad="28575" dist="38100" dir="14040000" algn="tl" rotWithShape="0">
                    <a:srgbClr val="000000">
                      <a:alpha val="25000"/>
                    </a:srgbClr>
                  </a:outerShdw>
                </a:effectLst>
              </a:rPr>
              <a:t>musicians</a:t>
            </a:r>
            <a:endParaRPr lang="en-US" b="1"/>
          </a:p>
        </p:txBody>
      </p:sp>
      <p:pic>
        <p:nvPicPr>
          <p:cNvPr id="9" name="Picture 9">
            <a:extLst>
              <a:ext uri="{FF2B5EF4-FFF2-40B4-BE49-F238E27FC236}">
                <a16:creationId xmlns:a16="http://schemas.microsoft.com/office/drawing/2014/main" id="{DEB8B704-6729-1151-5A24-3D7D49ACB8F3}"/>
              </a:ext>
            </a:extLst>
          </p:cNvPr>
          <p:cNvPicPr>
            <a:picLocks noGrp="1" noChangeAspect="1"/>
          </p:cNvPicPr>
          <p:nvPr>
            <p:ph idx="1"/>
          </p:nvPr>
        </p:nvPicPr>
        <p:blipFill rotWithShape="1">
          <a:blip r:embed="rId3"/>
          <a:srcRect l="12324" t="-93" r="12324" b="-313"/>
          <a:stretch/>
        </p:blipFill>
        <p:spPr>
          <a:xfrm>
            <a:off x="285794" y="4073770"/>
            <a:ext cx="3553627" cy="2667942"/>
          </a:xfrm>
        </p:spPr>
      </p:pic>
      <p:pic>
        <p:nvPicPr>
          <p:cNvPr id="10" name="Picture 10">
            <a:extLst>
              <a:ext uri="{FF2B5EF4-FFF2-40B4-BE49-F238E27FC236}">
                <a16:creationId xmlns:a16="http://schemas.microsoft.com/office/drawing/2014/main" id="{893061F4-5D50-B66B-198B-61750181BD49}"/>
              </a:ext>
            </a:extLst>
          </p:cNvPr>
          <p:cNvPicPr>
            <a:picLocks noChangeAspect="1"/>
          </p:cNvPicPr>
          <p:nvPr/>
        </p:nvPicPr>
        <p:blipFill>
          <a:blip r:embed="rId4"/>
          <a:stretch>
            <a:fillRect/>
          </a:stretch>
        </p:blipFill>
        <p:spPr>
          <a:xfrm>
            <a:off x="8742300" y="440830"/>
            <a:ext cx="2833024" cy="2852563"/>
          </a:xfrm>
          <a:prstGeom prst="rect">
            <a:avLst/>
          </a:prstGeom>
        </p:spPr>
      </p:pic>
      <p:pic>
        <p:nvPicPr>
          <p:cNvPr id="11" name="Picture 11">
            <a:extLst>
              <a:ext uri="{FF2B5EF4-FFF2-40B4-BE49-F238E27FC236}">
                <a16:creationId xmlns:a16="http://schemas.microsoft.com/office/drawing/2014/main" id="{83711F34-15DE-9827-66CF-375B5F09F2F1}"/>
              </a:ext>
            </a:extLst>
          </p:cNvPr>
          <p:cNvPicPr>
            <a:picLocks noChangeAspect="1"/>
          </p:cNvPicPr>
          <p:nvPr/>
        </p:nvPicPr>
        <p:blipFill>
          <a:blip r:embed="rId5"/>
          <a:stretch>
            <a:fillRect/>
          </a:stretch>
        </p:blipFill>
        <p:spPr>
          <a:xfrm>
            <a:off x="3591966" y="470155"/>
            <a:ext cx="3997302" cy="2649275"/>
          </a:xfrm>
          <a:prstGeom prst="rect">
            <a:avLst/>
          </a:prstGeom>
        </p:spPr>
      </p:pic>
      <p:pic>
        <p:nvPicPr>
          <p:cNvPr id="3" name="Picture 3">
            <a:extLst>
              <a:ext uri="{FF2B5EF4-FFF2-40B4-BE49-F238E27FC236}">
                <a16:creationId xmlns:a16="http://schemas.microsoft.com/office/drawing/2014/main" id="{27057FD0-1CB4-90C7-EEBC-8045BBF95CAC}"/>
              </a:ext>
            </a:extLst>
          </p:cNvPr>
          <p:cNvPicPr>
            <a:picLocks noChangeAspect="1"/>
          </p:cNvPicPr>
          <p:nvPr/>
        </p:nvPicPr>
        <p:blipFill>
          <a:blip r:embed="rId6"/>
          <a:stretch>
            <a:fillRect/>
          </a:stretch>
        </p:blipFill>
        <p:spPr>
          <a:xfrm>
            <a:off x="4747234" y="3863446"/>
            <a:ext cx="4572962" cy="2590028"/>
          </a:xfrm>
          <a:prstGeom prst="rect">
            <a:avLst/>
          </a:prstGeom>
        </p:spPr>
      </p:pic>
    </p:spTree>
    <p:extLst>
      <p:ext uri="{BB962C8B-B14F-4D97-AF65-F5344CB8AC3E}">
        <p14:creationId xmlns:p14="http://schemas.microsoft.com/office/powerpoint/2010/main" val="1028169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19" name="Rectangle 20">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AF7830-294B-A34C-829F-10D37DC8B211}"/>
              </a:ext>
            </a:extLst>
          </p:cNvPr>
          <p:cNvSpPr>
            <a:spLocks noGrp="1"/>
          </p:cNvSpPr>
          <p:nvPr>
            <p:ph type="title"/>
          </p:nvPr>
        </p:nvSpPr>
        <p:spPr>
          <a:xfrm>
            <a:off x="612751" y="3927866"/>
            <a:ext cx="2905366" cy="1831503"/>
          </a:xfrm>
        </p:spPr>
        <p:txBody>
          <a:bodyPr anchor="ctr">
            <a:normAutofit/>
          </a:bodyPr>
          <a:lstStyle/>
          <a:p>
            <a:r>
              <a:rPr lang="hr-HR" sz="3600" b="1" err="1">
                <a:effectLst>
                  <a:glow rad="38100">
                    <a:prstClr val="black">
                      <a:lumMod val="65000"/>
                      <a:lumOff val="35000"/>
                      <a:alpha val="40000"/>
                    </a:prstClr>
                  </a:glow>
                  <a:outerShdw blurRad="28575" dist="38100" dir="14040000" algn="tl" rotWithShape="0">
                    <a:srgbClr val="000000">
                      <a:alpha val="25000"/>
                    </a:srgbClr>
                  </a:outerShdw>
                </a:effectLst>
              </a:rPr>
              <a:t>Slovenian</a:t>
            </a:r>
            <a:r>
              <a:rPr lang="hr-HR" sz="3600" b="1">
                <a:effectLst>
                  <a:glow rad="38100">
                    <a:prstClr val="black">
                      <a:lumMod val="65000"/>
                      <a:lumOff val="35000"/>
                      <a:alpha val="40000"/>
                    </a:prstClr>
                  </a:glow>
                  <a:outerShdw blurRad="28575" dist="38100" dir="14040000" algn="tl" rotWithShape="0">
                    <a:srgbClr val="000000">
                      <a:alpha val="25000"/>
                    </a:srgbClr>
                  </a:outerShdw>
                </a:effectLst>
              </a:rPr>
              <a:t> </a:t>
            </a:r>
            <a:br>
              <a:rPr lang="hr-HR" sz="3600" b="1">
                <a:effectLst>
                  <a:glow rad="38100">
                    <a:prstClr val="black">
                      <a:lumMod val="65000"/>
                      <a:lumOff val="35000"/>
                      <a:alpha val="40000"/>
                    </a:prstClr>
                  </a:glow>
                  <a:outerShdw blurRad="28575" dist="38100" dir="14040000" algn="tl" rotWithShape="0">
                    <a:srgbClr val="000000">
                      <a:alpha val="25000"/>
                    </a:srgbClr>
                  </a:outerShdw>
                </a:effectLst>
              </a:rPr>
            </a:br>
            <a:r>
              <a:rPr lang="hr-HR" sz="3600" b="1" err="1">
                <a:effectLst>
                  <a:glow rad="38100">
                    <a:prstClr val="black">
                      <a:lumMod val="65000"/>
                      <a:lumOff val="35000"/>
                      <a:alpha val="40000"/>
                    </a:prstClr>
                  </a:glow>
                  <a:outerShdw blurRad="28575" dist="38100" dir="14040000" algn="tl" rotWithShape="0">
                    <a:srgbClr val="000000">
                      <a:alpha val="25000"/>
                    </a:srgbClr>
                  </a:outerShdw>
                </a:effectLst>
              </a:rPr>
              <a:t>cousine</a:t>
            </a:r>
            <a:endParaRPr lang="hr-HR" sz="3600" b="1">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23" name="Freeform: Shape 22">
            <a:extLst>
              <a:ext uri="{FF2B5EF4-FFF2-40B4-BE49-F238E27FC236}">
                <a16:creationId xmlns:a16="http://schemas.microsoft.com/office/drawing/2014/main" id="{55D6961C-EFBF-4F83-A66D-899FB9B6C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7485"/>
            <a:ext cx="3853949" cy="2932144"/>
          </a:xfrm>
          <a:custGeom>
            <a:avLst/>
            <a:gdLst>
              <a:gd name="connsiteX0" fmla="*/ 0 w 3853949"/>
              <a:gd name="connsiteY0" fmla="*/ 0 h 2932144"/>
              <a:gd name="connsiteX1" fmla="*/ 3645034 w 3853949"/>
              <a:gd name="connsiteY1" fmla="*/ 0 h 2932144"/>
              <a:gd name="connsiteX2" fmla="*/ 3853949 w 3853949"/>
              <a:gd name="connsiteY2" fmla="*/ 208915 h 2932144"/>
              <a:gd name="connsiteX3" fmla="*/ 3853949 w 3853949"/>
              <a:gd name="connsiteY3" fmla="*/ 2723229 h 2932144"/>
              <a:gd name="connsiteX4" fmla="*/ 3645034 w 3853949"/>
              <a:gd name="connsiteY4" fmla="*/ 2932144 h 2932144"/>
              <a:gd name="connsiteX5" fmla="*/ 0 w 3853949"/>
              <a:gd name="connsiteY5" fmla="*/ 2932144 h 293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3949" h="2932144">
                <a:moveTo>
                  <a:pt x="0" y="0"/>
                </a:moveTo>
                <a:lnTo>
                  <a:pt x="3645034" y="0"/>
                </a:lnTo>
                <a:cubicBezTo>
                  <a:pt x="3760415" y="0"/>
                  <a:pt x="3853949" y="93534"/>
                  <a:pt x="3853949" y="208915"/>
                </a:cubicBezTo>
                <a:lnTo>
                  <a:pt x="3853949" y="2723229"/>
                </a:lnTo>
                <a:cubicBezTo>
                  <a:pt x="3853949" y="2838610"/>
                  <a:pt x="3760415" y="2932144"/>
                  <a:pt x="3645034" y="2932144"/>
                </a:cubicBezTo>
                <a:lnTo>
                  <a:pt x="0" y="2932144"/>
                </a:lnTo>
                <a:close/>
              </a:path>
            </a:pathLst>
          </a:cu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BEC97782-67DE-504C-BE0C-7C639D992879}"/>
              </a:ext>
            </a:extLst>
          </p:cNvPr>
          <p:cNvPicPr>
            <a:picLocks noChangeAspect="1"/>
          </p:cNvPicPr>
          <p:nvPr/>
        </p:nvPicPr>
        <p:blipFill rotWithShape="1">
          <a:blip r:embed="rId4"/>
          <a:srcRect l="14359" r="17433" b="-2"/>
          <a:stretch/>
        </p:blipFill>
        <p:spPr>
          <a:xfrm>
            <a:off x="2" y="790537"/>
            <a:ext cx="3691699" cy="2606040"/>
          </a:xfrm>
          <a:custGeom>
            <a:avLst/>
            <a:gdLst/>
            <a:ahLst/>
            <a:cxnLst/>
            <a:rect l="l" t="t" r="r" b="b"/>
            <a:pathLst>
              <a:path w="3691699" h="2606040">
                <a:moveTo>
                  <a:pt x="0" y="0"/>
                </a:moveTo>
                <a:lnTo>
                  <a:pt x="3567443" y="0"/>
                </a:lnTo>
                <a:cubicBezTo>
                  <a:pt x="3636068" y="0"/>
                  <a:pt x="3691699" y="55631"/>
                  <a:pt x="3691699" y="124256"/>
                </a:cubicBezTo>
                <a:lnTo>
                  <a:pt x="3691699" y="2481784"/>
                </a:lnTo>
                <a:cubicBezTo>
                  <a:pt x="3691699" y="2550409"/>
                  <a:pt x="3636068" y="2606040"/>
                  <a:pt x="3567443" y="2606040"/>
                </a:cubicBezTo>
                <a:lnTo>
                  <a:pt x="0" y="2606040"/>
                </a:lnTo>
                <a:close/>
              </a:path>
            </a:pathLst>
          </a:custGeom>
        </p:spPr>
      </p:pic>
      <p:sp>
        <p:nvSpPr>
          <p:cNvPr id="25" name="Freeform: Shape 24">
            <a:extLst>
              <a:ext uri="{FF2B5EF4-FFF2-40B4-BE49-F238E27FC236}">
                <a16:creationId xmlns:a16="http://schemas.microsoft.com/office/drawing/2014/main" id="{B14A291F-D692-4394-9C1B-867F6A07C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38341" y="1"/>
            <a:ext cx="4341084" cy="3131603"/>
          </a:xfrm>
          <a:custGeom>
            <a:avLst/>
            <a:gdLst>
              <a:gd name="connsiteX0" fmla="*/ 0 w 4341084"/>
              <a:gd name="connsiteY0" fmla="*/ 0 h 3131603"/>
              <a:gd name="connsiteX1" fmla="*/ 4341084 w 4341084"/>
              <a:gd name="connsiteY1" fmla="*/ 0 h 3131603"/>
              <a:gd name="connsiteX2" fmla="*/ 4341084 w 4341084"/>
              <a:gd name="connsiteY2" fmla="*/ 2989456 h 3131603"/>
              <a:gd name="connsiteX3" fmla="*/ 4198937 w 4341084"/>
              <a:gd name="connsiteY3" fmla="*/ 3131603 h 3131603"/>
              <a:gd name="connsiteX4" fmla="*/ 142147 w 4341084"/>
              <a:gd name="connsiteY4" fmla="*/ 3131603 h 3131603"/>
              <a:gd name="connsiteX5" fmla="*/ 0 w 4341084"/>
              <a:gd name="connsiteY5" fmla="*/ 2989456 h 313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1084" h="3131603">
                <a:moveTo>
                  <a:pt x="0" y="0"/>
                </a:moveTo>
                <a:lnTo>
                  <a:pt x="4341084" y="0"/>
                </a:lnTo>
                <a:lnTo>
                  <a:pt x="4341084" y="2989456"/>
                </a:lnTo>
                <a:cubicBezTo>
                  <a:pt x="4341084" y="3067962"/>
                  <a:pt x="4277443" y="3131603"/>
                  <a:pt x="4198937" y="3131603"/>
                </a:cubicBezTo>
                <a:lnTo>
                  <a:pt x="142147" y="3131603"/>
                </a:lnTo>
                <a:cubicBezTo>
                  <a:pt x="63641" y="3131603"/>
                  <a:pt x="0" y="3067962"/>
                  <a:pt x="0" y="2989456"/>
                </a:cubicBezTo>
                <a:close/>
              </a:path>
            </a:pathLst>
          </a:cu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Slika 8" descr="Slika, ki vsebuje besede torta, miza, sedeče, notranji&#10;&#10;Opis je samodejno ustvarjen">
            <a:extLst>
              <a:ext uri="{FF2B5EF4-FFF2-40B4-BE49-F238E27FC236}">
                <a16:creationId xmlns:a16="http://schemas.microsoft.com/office/drawing/2014/main" id="{6334D179-0AB5-D036-3035-C0F97B58CE1C}"/>
              </a:ext>
            </a:extLst>
          </p:cNvPr>
          <p:cNvPicPr>
            <a:picLocks noChangeAspect="1"/>
          </p:cNvPicPr>
          <p:nvPr/>
        </p:nvPicPr>
        <p:blipFill rotWithShape="1">
          <a:blip r:embed="rId5"/>
          <a:srcRect l="8782" r="12372" b="1"/>
          <a:stretch/>
        </p:blipFill>
        <p:spPr>
          <a:xfrm>
            <a:off x="4301773" y="2"/>
            <a:ext cx="4014216" cy="2965583"/>
          </a:xfrm>
          <a:custGeom>
            <a:avLst/>
            <a:gdLst/>
            <a:ahLst/>
            <a:cxnLst/>
            <a:rect l="l" t="t" r="r" b="b"/>
            <a:pathLst>
              <a:path w="4014216" h="2965583">
                <a:moveTo>
                  <a:pt x="0" y="0"/>
                </a:moveTo>
                <a:lnTo>
                  <a:pt x="4014216" y="0"/>
                </a:lnTo>
                <a:lnTo>
                  <a:pt x="4014216" y="2858732"/>
                </a:lnTo>
                <a:cubicBezTo>
                  <a:pt x="4014216" y="2917744"/>
                  <a:pt x="3966377" y="2965583"/>
                  <a:pt x="3907365" y="2965583"/>
                </a:cubicBezTo>
                <a:lnTo>
                  <a:pt x="106851" y="2965583"/>
                </a:lnTo>
                <a:cubicBezTo>
                  <a:pt x="47839" y="2965583"/>
                  <a:pt x="0" y="2917744"/>
                  <a:pt x="0" y="2858732"/>
                </a:cubicBezTo>
                <a:close/>
              </a:path>
            </a:pathLst>
          </a:custGeom>
        </p:spPr>
      </p:pic>
      <p:sp>
        <p:nvSpPr>
          <p:cNvPr id="32" name="Freeform: Shape 26">
            <a:extLst>
              <a:ext uri="{FF2B5EF4-FFF2-40B4-BE49-F238E27FC236}">
                <a16:creationId xmlns:a16="http://schemas.microsoft.com/office/drawing/2014/main" id="{7DCE9305-533A-42E7-B986-4073CE70B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9597" y="723328"/>
            <a:ext cx="3382402" cy="2401188"/>
          </a:xfrm>
          <a:custGeom>
            <a:avLst/>
            <a:gdLst>
              <a:gd name="connsiteX0" fmla="*/ 0 w 3853949"/>
              <a:gd name="connsiteY0" fmla="*/ 0 h 2932144"/>
              <a:gd name="connsiteX1" fmla="*/ 3645034 w 3853949"/>
              <a:gd name="connsiteY1" fmla="*/ 0 h 2932144"/>
              <a:gd name="connsiteX2" fmla="*/ 3853949 w 3853949"/>
              <a:gd name="connsiteY2" fmla="*/ 208915 h 2932144"/>
              <a:gd name="connsiteX3" fmla="*/ 3853949 w 3853949"/>
              <a:gd name="connsiteY3" fmla="*/ 2723229 h 2932144"/>
              <a:gd name="connsiteX4" fmla="*/ 3645034 w 3853949"/>
              <a:gd name="connsiteY4" fmla="*/ 2932144 h 2932144"/>
              <a:gd name="connsiteX5" fmla="*/ 0 w 3853949"/>
              <a:gd name="connsiteY5" fmla="*/ 2932144 h 293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3949" h="2932144">
                <a:moveTo>
                  <a:pt x="0" y="0"/>
                </a:moveTo>
                <a:lnTo>
                  <a:pt x="3645034" y="0"/>
                </a:lnTo>
                <a:cubicBezTo>
                  <a:pt x="3760415" y="0"/>
                  <a:pt x="3853949" y="93534"/>
                  <a:pt x="3853949" y="208915"/>
                </a:cubicBezTo>
                <a:lnTo>
                  <a:pt x="3853949" y="2723229"/>
                </a:lnTo>
                <a:cubicBezTo>
                  <a:pt x="3853949" y="2838610"/>
                  <a:pt x="3760415" y="2932144"/>
                  <a:pt x="3645034" y="2932144"/>
                </a:cubicBezTo>
                <a:lnTo>
                  <a:pt x="0" y="2932144"/>
                </a:lnTo>
                <a:close/>
              </a:path>
            </a:pathLst>
          </a:cu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Slika 7" descr="Slika, ki vsebuje besede prst, zunanje, panorama&#10;&#10;Opis je samodejno ustvarjen">
            <a:extLst>
              <a:ext uri="{FF2B5EF4-FFF2-40B4-BE49-F238E27FC236}">
                <a16:creationId xmlns:a16="http://schemas.microsoft.com/office/drawing/2014/main" id="{3FA99010-D70F-1FA3-5D2B-09AF6EDCCB23}"/>
              </a:ext>
            </a:extLst>
          </p:cNvPr>
          <p:cNvPicPr>
            <a:picLocks noChangeAspect="1"/>
          </p:cNvPicPr>
          <p:nvPr/>
        </p:nvPicPr>
        <p:blipFill rotWithShape="1">
          <a:blip r:embed="rId6"/>
          <a:srcRect t="8458" r="3" b="5560"/>
          <a:stretch/>
        </p:blipFill>
        <p:spPr>
          <a:xfrm>
            <a:off x="8973312" y="886078"/>
            <a:ext cx="3218688" cy="2075688"/>
          </a:xfrm>
          <a:custGeom>
            <a:avLst/>
            <a:gdLst/>
            <a:ahLst/>
            <a:cxnLst/>
            <a:rect l="l" t="t" r="r" b="b"/>
            <a:pathLst>
              <a:path w="3218688" h="2075688">
                <a:moveTo>
                  <a:pt x="115803" y="0"/>
                </a:moveTo>
                <a:lnTo>
                  <a:pt x="3218688" y="0"/>
                </a:lnTo>
                <a:lnTo>
                  <a:pt x="3218688" y="2075688"/>
                </a:lnTo>
                <a:lnTo>
                  <a:pt x="115803" y="2075688"/>
                </a:lnTo>
                <a:cubicBezTo>
                  <a:pt x="51847" y="2075688"/>
                  <a:pt x="0" y="2023841"/>
                  <a:pt x="0" y="1959885"/>
                </a:cubicBezTo>
                <a:lnTo>
                  <a:pt x="0" y="115803"/>
                </a:lnTo>
                <a:cubicBezTo>
                  <a:pt x="0" y="51847"/>
                  <a:pt x="51847" y="0"/>
                  <a:pt x="115803" y="0"/>
                </a:cubicBezTo>
                <a:close/>
              </a:path>
            </a:pathLst>
          </a:custGeom>
        </p:spPr>
      </p:pic>
      <p:sp>
        <p:nvSpPr>
          <p:cNvPr id="3" name="Content Placeholder 2">
            <a:extLst>
              <a:ext uri="{FF2B5EF4-FFF2-40B4-BE49-F238E27FC236}">
                <a16:creationId xmlns:a16="http://schemas.microsoft.com/office/drawing/2014/main" id="{ABD6E3D7-3AC8-6944-8A54-F0A53F774DE9}"/>
              </a:ext>
            </a:extLst>
          </p:cNvPr>
          <p:cNvSpPr>
            <a:spLocks noGrp="1"/>
          </p:cNvSpPr>
          <p:nvPr>
            <p:ph idx="1"/>
          </p:nvPr>
        </p:nvSpPr>
        <p:spPr>
          <a:xfrm>
            <a:off x="903514" y="4769495"/>
            <a:ext cx="7417207" cy="1508251"/>
          </a:xfrm>
        </p:spPr>
        <p:txBody>
          <a:bodyPr anchor="t">
            <a:normAutofit/>
          </a:bodyPr>
          <a:lstStyle/>
          <a:p>
            <a:endParaRPr lang="en-GB">
              <a:effectLst>
                <a:glow rad="38100">
                  <a:prstClr val="black">
                    <a:lumMod val="50000"/>
                    <a:lumOff val="50000"/>
                    <a:alpha val="20000"/>
                  </a:prstClr>
                </a:glow>
                <a:outerShdw blurRad="44450" dist="12700" dir="13860000" algn="tl" rotWithShape="0">
                  <a:srgbClr val="000000">
                    <a:alpha val="20000"/>
                  </a:srgbClr>
                </a:outerShdw>
              </a:effectLst>
            </a:endParaRPr>
          </a:p>
          <a:p>
            <a:endParaRPr lang="en-SI">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29" name="Freeform: Shape 28">
            <a:extLst>
              <a:ext uri="{FF2B5EF4-FFF2-40B4-BE49-F238E27FC236}">
                <a16:creationId xmlns:a16="http://schemas.microsoft.com/office/drawing/2014/main" id="{0E2BBE3E-D98A-4BB0-AEC2-97307ED12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9597" y="3428999"/>
            <a:ext cx="3382402" cy="2534478"/>
          </a:xfrm>
          <a:custGeom>
            <a:avLst/>
            <a:gdLst>
              <a:gd name="connsiteX0" fmla="*/ 0 w 3853949"/>
              <a:gd name="connsiteY0" fmla="*/ 0 h 2932144"/>
              <a:gd name="connsiteX1" fmla="*/ 3645034 w 3853949"/>
              <a:gd name="connsiteY1" fmla="*/ 0 h 2932144"/>
              <a:gd name="connsiteX2" fmla="*/ 3853949 w 3853949"/>
              <a:gd name="connsiteY2" fmla="*/ 208915 h 2932144"/>
              <a:gd name="connsiteX3" fmla="*/ 3853949 w 3853949"/>
              <a:gd name="connsiteY3" fmla="*/ 2723229 h 2932144"/>
              <a:gd name="connsiteX4" fmla="*/ 3645034 w 3853949"/>
              <a:gd name="connsiteY4" fmla="*/ 2932144 h 2932144"/>
              <a:gd name="connsiteX5" fmla="*/ 0 w 3853949"/>
              <a:gd name="connsiteY5" fmla="*/ 2932144 h 293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3949" h="2932144">
                <a:moveTo>
                  <a:pt x="0" y="0"/>
                </a:moveTo>
                <a:lnTo>
                  <a:pt x="3645034" y="0"/>
                </a:lnTo>
                <a:cubicBezTo>
                  <a:pt x="3760415" y="0"/>
                  <a:pt x="3853949" y="93534"/>
                  <a:pt x="3853949" y="208915"/>
                </a:cubicBezTo>
                <a:lnTo>
                  <a:pt x="3853949" y="2723229"/>
                </a:lnTo>
                <a:cubicBezTo>
                  <a:pt x="3853949" y="2838610"/>
                  <a:pt x="3760415" y="2932144"/>
                  <a:pt x="3645034" y="2932144"/>
                </a:cubicBezTo>
                <a:lnTo>
                  <a:pt x="0" y="2932144"/>
                </a:lnTo>
                <a:close/>
              </a:path>
            </a:pathLst>
          </a:cu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8A519E5C-3357-CD43-8607-E53CF631E6DF}"/>
              </a:ext>
            </a:extLst>
          </p:cNvPr>
          <p:cNvPicPr>
            <a:picLocks noChangeAspect="1"/>
          </p:cNvPicPr>
          <p:nvPr/>
        </p:nvPicPr>
        <p:blipFill rotWithShape="1">
          <a:blip r:embed="rId7"/>
          <a:srcRect l="2805" r="-1" b="-1"/>
          <a:stretch/>
        </p:blipFill>
        <p:spPr>
          <a:xfrm>
            <a:off x="8973312" y="3594387"/>
            <a:ext cx="3218688" cy="2203704"/>
          </a:xfrm>
          <a:custGeom>
            <a:avLst/>
            <a:gdLst/>
            <a:ahLst/>
            <a:cxnLst/>
            <a:rect l="l" t="t" r="r" b="b"/>
            <a:pathLst>
              <a:path w="3218688" h="2203704">
                <a:moveTo>
                  <a:pt x="122945" y="0"/>
                </a:moveTo>
                <a:lnTo>
                  <a:pt x="3218688" y="0"/>
                </a:lnTo>
                <a:lnTo>
                  <a:pt x="3218688" y="2203704"/>
                </a:lnTo>
                <a:lnTo>
                  <a:pt x="122945" y="2203704"/>
                </a:lnTo>
                <a:cubicBezTo>
                  <a:pt x="55044" y="2203704"/>
                  <a:pt x="0" y="2148660"/>
                  <a:pt x="0" y="2080759"/>
                </a:cubicBezTo>
                <a:lnTo>
                  <a:pt x="0" y="122945"/>
                </a:lnTo>
                <a:cubicBezTo>
                  <a:pt x="0" y="55044"/>
                  <a:pt x="55044" y="0"/>
                  <a:pt x="122945" y="0"/>
                </a:cubicBezTo>
                <a:close/>
              </a:path>
            </a:pathLst>
          </a:custGeom>
        </p:spPr>
      </p:pic>
      <p:pic>
        <p:nvPicPr>
          <p:cNvPr id="9" name="Slika 9" descr="Slika, ki vsebuje besede hrana, plošča, miza, notranji&#10;&#10;Opis je samodejno ustvarjen">
            <a:extLst>
              <a:ext uri="{FF2B5EF4-FFF2-40B4-BE49-F238E27FC236}">
                <a16:creationId xmlns:a16="http://schemas.microsoft.com/office/drawing/2014/main" id="{83EC6AE8-C67A-BB1B-9FB2-A611CA726D73}"/>
              </a:ext>
            </a:extLst>
          </p:cNvPr>
          <p:cNvPicPr>
            <a:picLocks noChangeAspect="1"/>
          </p:cNvPicPr>
          <p:nvPr/>
        </p:nvPicPr>
        <p:blipFill>
          <a:blip r:embed="rId8"/>
          <a:stretch>
            <a:fillRect/>
          </a:stretch>
        </p:blipFill>
        <p:spPr>
          <a:xfrm>
            <a:off x="4012532" y="3478020"/>
            <a:ext cx="4106778" cy="2729381"/>
          </a:xfrm>
          <a:prstGeom prst="roundRect">
            <a:avLst>
              <a:gd name="adj" fmla="val 4167"/>
            </a:avLst>
          </a:prstGeom>
          <a:solidFill>
            <a:srgbClr val="FFFFFF"/>
          </a:solidFill>
          <a:ln w="57150" cap="sq">
            <a:solidFill>
              <a:schemeClr val="tx1">
                <a:lumMod val="8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12051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27C19F7-0CCA-418E-BD59-C5D8048DE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1D4F9FE6-C912-AAA0-C4CA-2B6A8FC38D98}"/>
              </a:ext>
            </a:extLst>
          </p:cNvPr>
          <p:cNvSpPr>
            <a:spLocks noGrp="1"/>
          </p:cNvSpPr>
          <p:nvPr>
            <p:ph type="title"/>
          </p:nvPr>
        </p:nvSpPr>
        <p:spPr>
          <a:xfrm>
            <a:off x="5086520" y="98121"/>
            <a:ext cx="6743767" cy="1905000"/>
          </a:xfrm>
        </p:spPr>
        <p:txBody>
          <a:bodyPr>
            <a:normAutofit/>
          </a:bodyPr>
          <a:lstStyle/>
          <a:p>
            <a:r>
              <a:rPr lang="sl-SI">
                <a:effectLst>
                  <a:glow rad="38100">
                    <a:prstClr val="black">
                      <a:lumMod val="65000"/>
                      <a:lumOff val="35000"/>
                      <a:alpha val="40000"/>
                    </a:prstClr>
                  </a:glow>
                  <a:outerShdw blurRad="28575" dist="38100" dir="14040000" algn="tl" rotWithShape="0">
                    <a:srgbClr val="000000">
                      <a:alpha val="25000"/>
                    </a:srgbClr>
                  </a:outerShdw>
                </a:effectLst>
              </a:rPr>
              <a:t>  </a:t>
            </a:r>
            <a:r>
              <a:rPr lang="sl-SI" sz="4400" err="1">
                <a:effectLst>
                  <a:glow rad="38100">
                    <a:prstClr val="black">
                      <a:lumMod val="65000"/>
                      <a:lumOff val="35000"/>
                      <a:alpha val="40000"/>
                    </a:prstClr>
                  </a:glow>
                  <a:outerShdw blurRad="28575" dist="38100" dir="14040000" algn="tl" rotWithShape="0">
                    <a:srgbClr val="000000">
                      <a:alpha val="25000"/>
                    </a:srgbClr>
                  </a:outerShdw>
                </a:effectLst>
              </a:rPr>
              <a:t>FOlk</a:t>
            </a:r>
            <a:r>
              <a:rPr lang="sl-SI" sz="4400">
                <a:effectLst>
                  <a:glow rad="38100">
                    <a:prstClr val="black">
                      <a:lumMod val="65000"/>
                      <a:lumOff val="35000"/>
                      <a:alpha val="40000"/>
                    </a:prstClr>
                  </a:glow>
                  <a:outerShdw blurRad="28575" dist="38100" dir="14040000" algn="tl" rotWithShape="0">
                    <a:srgbClr val="000000">
                      <a:alpha val="25000"/>
                    </a:srgbClr>
                  </a:outerShdw>
                </a:effectLst>
              </a:rPr>
              <a:t> </a:t>
            </a:r>
            <a:r>
              <a:rPr lang="sl-SI" sz="4400" err="1">
                <a:effectLst>
                  <a:glow rad="38100">
                    <a:prstClr val="black">
                      <a:lumMod val="65000"/>
                      <a:lumOff val="35000"/>
                      <a:alpha val="40000"/>
                    </a:prstClr>
                  </a:glow>
                  <a:outerShdw blurRad="28575" dist="38100" dir="14040000" algn="tl" rotWithShape="0">
                    <a:srgbClr val="000000">
                      <a:alpha val="25000"/>
                    </a:srgbClr>
                  </a:outerShdw>
                </a:effectLst>
              </a:rPr>
              <a:t>customs</a:t>
            </a:r>
            <a:r>
              <a:rPr lang="sl-SI" sz="4400">
                <a:effectLst>
                  <a:glow rad="38100">
                    <a:prstClr val="black">
                      <a:lumMod val="65000"/>
                      <a:lumOff val="35000"/>
                      <a:alpha val="40000"/>
                    </a:prstClr>
                  </a:glow>
                  <a:outerShdw blurRad="28575" dist="38100" dir="14040000" algn="tl" rotWithShape="0">
                    <a:srgbClr val="000000">
                      <a:alpha val="25000"/>
                    </a:srgbClr>
                  </a:outerShdw>
                </a:effectLst>
              </a:rPr>
              <a:t> </a:t>
            </a:r>
            <a:r>
              <a:rPr lang="sl-SI" sz="4400" err="1">
                <a:effectLst>
                  <a:glow rad="38100">
                    <a:prstClr val="black">
                      <a:lumMod val="65000"/>
                      <a:lumOff val="35000"/>
                      <a:alpha val="40000"/>
                    </a:prstClr>
                  </a:glow>
                  <a:outerShdw blurRad="28575" dist="38100" dir="14040000" algn="tl" rotWithShape="0">
                    <a:srgbClr val="000000">
                      <a:alpha val="25000"/>
                    </a:srgbClr>
                  </a:outerShdw>
                </a:effectLst>
              </a:rPr>
              <a:t>or</a:t>
            </a:r>
            <a:r>
              <a:rPr lang="sl-SI" sz="4400">
                <a:effectLst>
                  <a:glow rad="38100">
                    <a:prstClr val="black">
                      <a:lumMod val="65000"/>
                      <a:lumOff val="35000"/>
                      <a:alpha val="40000"/>
                    </a:prstClr>
                  </a:glow>
                  <a:outerShdw blurRad="28575" dist="38100" dir="14040000" algn="tl" rotWithShape="0">
                    <a:srgbClr val="000000">
                      <a:alpha val="25000"/>
                    </a:srgbClr>
                  </a:outerShdw>
                </a:effectLst>
              </a:rPr>
              <a:t> </a:t>
            </a:r>
            <a:r>
              <a:rPr lang="sl-SI" sz="4400" err="1">
                <a:effectLst>
                  <a:glow rad="38100">
                    <a:prstClr val="black">
                      <a:lumMod val="65000"/>
                      <a:lumOff val="35000"/>
                      <a:alpha val="40000"/>
                    </a:prstClr>
                  </a:glow>
                  <a:outerShdw blurRad="28575" dist="38100" dir="14040000" algn="tl" rotWithShape="0">
                    <a:srgbClr val="000000">
                      <a:alpha val="25000"/>
                    </a:srgbClr>
                  </a:outerShdw>
                </a:effectLst>
              </a:rPr>
              <a:t>typical</a:t>
            </a:r>
            <a:r>
              <a:rPr lang="sl-SI" sz="4400">
                <a:effectLst>
                  <a:glow rad="38100">
                    <a:prstClr val="black">
                      <a:lumMod val="65000"/>
                      <a:lumOff val="35000"/>
                      <a:alpha val="40000"/>
                    </a:prstClr>
                  </a:glow>
                  <a:outerShdw blurRad="28575" dist="38100" dir="14040000" algn="tl" rotWithShape="0">
                    <a:srgbClr val="000000">
                      <a:alpha val="25000"/>
                    </a:srgbClr>
                  </a:outerShdw>
                </a:effectLst>
              </a:rPr>
              <a:t> </a:t>
            </a:r>
            <a:r>
              <a:rPr lang="sl-SI" sz="4400" err="1">
                <a:effectLst>
                  <a:glow rad="38100">
                    <a:prstClr val="black">
                      <a:lumMod val="65000"/>
                      <a:lumOff val="35000"/>
                      <a:alpha val="40000"/>
                    </a:prstClr>
                  </a:glow>
                  <a:outerShdw blurRad="28575" dist="38100" dir="14040000" algn="tl" rotWithShape="0">
                    <a:srgbClr val="000000">
                      <a:alpha val="25000"/>
                    </a:srgbClr>
                  </a:outerShdw>
                </a:effectLst>
              </a:rPr>
              <a:t>celebrations</a:t>
            </a:r>
            <a:endParaRPr lang="sl-SI" sz="4400" err="1"/>
          </a:p>
        </p:txBody>
      </p:sp>
      <p:pic>
        <p:nvPicPr>
          <p:cNvPr id="5" name="Slika 5" descr="Slika, ki vsebuje besede oseba, množica, ljudje&#10;&#10;Opis je samodejno ustvarjen">
            <a:extLst>
              <a:ext uri="{FF2B5EF4-FFF2-40B4-BE49-F238E27FC236}">
                <a16:creationId xmlns:a16="http://schemas.microsoft.com/office/drawing/2014/main" id="{DF8204BA-963F-CA68-A9FF-EFADA8AF7BB3}"/>
              </a:ext>
            </a:extLst>
          </p:cNvPr>
          <p:cNvPicPr>
            <a:picLocks noChangeAspect="1"/>
          </p:cNvPicPr>
          <p:nvPr/>
        </p:nvPicPr>
        <p:blipFill rotWithShape="1">
          <a:blip r:embed="rId4"/>
          <a:srcRect t="2970" r="3" b="19887"/>
          <a:stretch/>
        </p:blipFill>
        <p:spPr>
          <a:xfrm>
            <a:off x="4892222" y="2056366"/>
            <a:ext cx="2748839" cy="1365453"/>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6" name="Slika 6" descr="Slika, ki vsebuje besede notranji, barvno, punčka, okrašeno&#10;&#10;Opis je samodejno ustvarjen">
            <a:extLst>
              <a:ext uri="{FF2B5EF4-FFF2-40B4-BE49-F238E27FC236}">
                <a16:creationId xmlns:a16="http://schemas.microsoft.com/office/drawing/2014/main" id="{788CA89D-6611-D183-FBB9-864F63D896D8}"/>
              </a:ext>
            </a:extLst>
          </p:cNvPr>
          <p:cNvPicPr>
            <a:picLocks noChangeAspect="1"/>
          </p:cNvPicPr>
          <p:nvPr/>
        </p:nvPicPr>
        <p:blipFill rotWithShape="1">
          <a:blip r:embed="rId5"/>
          <a:srcRect r="4" b="1841"/>
          <a:stretch/>
        </p:blipFill>
        <p:spPr>
          <a:xfrm>
            <a:off x="27944" y="3490337"/>
            <a:ext cx="6678000" cy="3327872"/>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8" name="Slika 8" descr="Slika, ki vsebuje besede oseba, prst, zunanje, ljudje&#10;&#10;Opis je samodejno ustvarjen">
            <a:extLst>
              <a:ext uri="{FF2B5EF4-FFF2-40B4-BE49-F238E27FC236}">
                <a16:creationId xmlns:a16="http://schemas.microsoft.com/office/drawing/2014/main" id="{C9EA4BA2-5830-2AA0-4453-63984376FEDD}"/>
              </a:ext>
            </a:extLst>
          </p:cNvPr>
          <p:cNvPicPr>
            <a:picLocks noChangeAspect="1"/>
          </p:cNvPicPr>
          <p:nvPr/>
        </p:nvPicPr>
        <p:blipFill rotWithShape="1">
          <a:blip r:embed="rId6"/>
          <a:srcRect t="11690" r="3" b="14556"/>
          <a:stretch/>
        </p:blipFill>
        <p:spPr>
          <a:xfrm>
            <a:off x="7679259" y="4602688"/>
            <a:ext cx="4392000" cy="2158777"/>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4" name="Picture 8">
            <a:extLst>
              <a:ext uri="{FF2B5EF4-FFF2-40B4-BE49-F238E27FC236}">
                <a16:creationId xmlns:a16="http://schemas.microsoft.com/office/drawing/2014/main" id="{58BF54E1-ABA2-A819-9E99-20A05A76F982}"/>
              </a:ext>
            </a:extLst>
          </p:cNvPr>
          <p:cNvPicPr>
            <a:picLocks noChangeAspect="1"/>
          </p:cNvPicPr>
          <p:nvPr/>
        </p:nvPicPr>
        <p:blipFill>
          <a:blip r:embed="rId7"/>
          <a:stretch>
            <a:fillRect/>
          </a:stretch>
        </p:blipFill>
        <p:spPr>
          <a:xfrm>
            <a:off x="81550" y="97859"/>
            <a:ext cx="4221009" cy="2841841"/>
          </a:xfrm>
          <a:prstGeom prst="rect">
            <a:avLst/>
          </a:prstGeom>
        </p:spPr>
      </p:pic>
      <p:pic>
        <p:nvPicPr>
          <p:cNvPr id="9" name="Slika 7" descr="Slika, ki vsebuje besede stoječe&#10;&#10;Opis je samodejno ustvarjen">
            <a:extLst>
              <a:ext uri="{FF2B5EF4-FFF2-40B4-BE49-F238E27FC236}">
                <a16:creationId xmlns:a16="http://schemas.microsoft.com/office/drawing/2014/main" id="{2BA93E04-80DE-9BEC-2274-39E8878FD9B3}"/>
              </a:ext>
            </a:extLst>
          </p:cNvPr>
          <p:cNvPicPr>
            <a:picLocks noChangeAspect="1"/>
          </p:cNvPicPr>
          <p:nvPr/>
        </p:nvPicPr>
        <p:blipFill>
          <a:blip r:embed="rId8"/>
          <a:stretch>
            <a:fillRect/>
          </a:stretch>
        </p:blipFill>
        <p:spPr>
          <a:xfrm>
            <a:off x="8274198" y="1718811"/>
            <a:ext cx="3563368" cy="2685529"/>
          </a:xfrm>
          <a:prstGeom prst="rect">
            <a:avLst/>
          </a:prstGeom>
        </p:spPr>
      </p:pic>
      <p:sp>
        <p:nvSpPr>
          <p:cNvPr id="10" name="Content Placeholder 9">
            <a:extLst>
              <a:ext uri="{FF2B5EF4-FFF2-40B4-BE49-F238E27FC236}">
                <a16:creationId xmlns:a16="http://schemas.microsoft.com/office/drawing/2014/main" id="{99C58E92-3C3D-D3A8-5B1A-31E608646F4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71048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8F2E72-7E7F-5159-B5FA-7EB805A9B249}"/>
              </a:ext>
            </a:extLst>
          </p:cNvPr>
          <p:cNvSpPr>
            <a:spLocks noGrp="1"/>
          </p:cNvSpPr>
          <p:nvPr>
            <p:ph type="title"/>
          </p:nvPr>
        </p:nvSpPr>
        <p:spPr>
          <a:xfrm>
            <a:off x="517959" y="424873"/>
            <a:ext cx="4063998" cy="2759363"/>
          </a:xfrm>
        </p:spPr>
        <p:txBody>
          <a:bodyPr/>
          <a:lstStyle/>
          <a:p>
            <a:r>
              <a:rPr lang="en" b="1">
                <a:effectLst>
                  <a:glow rad="38100">
                    <a:prstClr val="black">
                      <a:lumMod val="65000"/>
                      <a:lumOff val="35000"/>
                      <a:alpha val="40000"/>
                    </a:prstClr>
                  </a:glow>
                  <a:outerShdw blurRad="28575" dist="38100" dir="14040000" algn="tl" rotWithShape="0">
                    <a:srgbClr val="000000">
                      <a:alpha val="25000"/>
                    </a:srgbClr>
                  </a:outerShdw>
                </a:effectLst>
                <a:latin typeface="Consolas"/>
              </a:rPr>
              <a:t>Geographical features</a:t>
            </a:r>
            <a:endParaRPr lang="sl-SI" b="1"/>
          </a:p>
        </p:txBody>
      </p:sp>
      <p:pic>
        <p:nvPicPr>
          <p:cNvPr id="3" name="Picture 3">
            <a:extLst>
              <a:ext uri="{FF2B5EF4-FFF2-40B4-BE49-F238E27FC236}">
                <a16:creationId xmlns:a16="http://schemas.microsoft.com/office/drawing/2014/main" id="{12D582B1-8098-3BE0-9F57-46977B5BB6B2}"/>
              </a:ext>
            </a:extLst>
          </p:cNvPr>
          <p:cNvPicPr>
            <a:picLocks noGrp="1" noChangeAspect="1"/>
          </p:cNvPicPr>
          <p:nvPr>
            <p:ph idx="1"/>
          </p:nvPr>
        </p:nvPicPr>
        <p:blipFill>
          <a:blip r:embed="rId3"/>
          <a:stretch>
            <a:fillRect/>
          </a:stretch>
        </p:blipFill>
        <p:spPr>
          <a:xfrm>
            <a:off x="7750468" y="150394"/>
            <a:ext cx="4163651" cy="3122737"/>
          </a:xfrm>
        </p:spPr>
      </p:pic>
      <p:pic>
        <p:nvPicPr>
          <p:cNvPr id="4" name="Picture 4">
            <a:extLst>
              <a:ext uri="{FF2B5EF4-FFF2-40B4-BE49-F238E27FC236}">
                <a16:creationId xmlns:a16="http://schemas.microsoft.com/office/drawing/2014/main" id="{E6B9360E-01EA-F28B-2B01-9EC4A4644EA9}"/>
              </a:ext>
            </a:extLst>
          </p:cNvPr>
          <p:cNvPicPr>
            <a:picLocks noChangeAspect="1"/>
          </p:cNvPicPr>
          <p:nvPr/>
        </p:nvPicPr>
        <p:blipFill>
          <a:blip r:embed="rId4"/>
          <a:stretch>
            <a:fillRect/>
          </a:stretch>
        </p:blipFill>
        <p:spPr>
          <a:xfrm>
            <a:off x="3492517" y="150677"/>
            <a:ext cx="3855044" cy="3116418"/>
          </a:xfrm>
          <a:prstGeom prst="rect">
            <a:avLst/>
          </a:prstGeom>
        </p:spPr>
      </p:pic>
      <p:pic>
        <p:nvPicPr>
          <p:cNvPr id="5" name="Picture 5">
            <a:extLst>
              <a:ext uri="{FF2B5EF4-FFF2-40B4-BE49-F238E27FC236}">
                <a16:creationId xmlns:a16="http://schemas.microsoft.com/office/drawing/2014/main" id="{5582A07B-169F-B0A3-45E5-ED655554E902}"/>
              </a:ext>
            </a:extLst>
          </p:cNvPr>
          <p:cNvPicPr>
            <a:picLocks noChangeAspect="1"/>
          </p:cNvPicPr>
          <p:nvPr/>
        </p:nvPicPr>
        <p:blipFill>
          <a:blip r:embed="rId5"/>
          <a:stretch>
            <a:fillRect/>
          </a:stretch>
        </p:blipFill>
        <p:spPr>
          <a:xfrm>
            <a:off x="3489036" y="3485259"/>
            <a:ext cx="3992956" cy="3132549"/>
          </a:xfrm>
          <a:prstGeom prst="rect">
            <a:avLst/>
          </a:prstGeom>
        </p:spPr>
      </p:pic>
      <p:pic>
        <p:nvPicPr>
          <p:cNvPr id="7" name="Picture 7">
            <a:extLst>
              <a:ext uri="{FF2B5EF4-FFF2-40B4-BE49-F238E27FC236}">
                <a16:creationId xmlns:a16="http://schemas.microsoft.com/office/drawing/2014/main" id="{52697A27-840F-FB32-2218-B8BA83B5ED6B}"/>
              </a:ext>
            </a:extLst>
          </p:cNvPr>
          <p:cNvPicPr>
            <a:picLocks noChangeAspect="1"/>
          </p:cNvPicPr>
          <p:nvPr/>
        </p:nvPicPr>
        <p:blipFill>
          <a:blip r:embed="rId6"/>
          <a:stretch>
            <a:fillRect/>
          </a:stretch>
        </p:blipFill>
        <p:spPr>
          <a:xfrm>
            <a:off x="7864764" y="3634510"/>
            <a:ext cx="3943926" cy="2983344"/>
          </a:xfrm>
          <a:prstGeom prst="rect">
            <a:avLst/>
          </a:prstGeom>
        </p:spPr>
      </p:pic>
    </p:spTree>
    <p:extLst>
      <p:ext uri="{BB962C8B-B14F-4D97-AF65-F5344CB8AC3E}">
        <p14:creationId xmlns:p14="http://schemas.microsoft.com/office/powerpoint/2010/main" val="23978680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11</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Mesh</vt:lpstr>
      <vt:lpstr>Slovenia</vt:lpstr>
      <vt:lpstr>Location</vt:lpstr>
      <vt:lpstr>REGIONS</vt:lpstr>
      <vt:lpstr>PowerPoint Presentation</vt:lpstr>
      <vt:lpstr>Famous people</vt:lpstr>
      <vt:lpstr>Famous musicians</vt:lpstr>
      <vt:lpstr>Slovenian  cousine</vt:lpstr>
      <vt:lpstr>  FOlk customs or typical celebrations</vt:lpstr>
      <vt:lpstr>Geographical features</vt:lpstr>
      <vt:lpstr>tourist attractions</vt:lpstr>
      <vt:lpstr>Thank you for your attention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31</cp:revision>
  <dcterms:created xsi:type="dcterms:W3CDTF">2022-04-05T10:17:20Z</dcterms:created>
  <dcterms:modified xsi:type="dcterms:W3CDTF">2022-06-10T09:24:17Z</dcterms:modified>
</cp:coreProperties>
</file>