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0"/>
  </p:notesMasterIdLst>
  <p:sldIdLst>
    <p:sldId id="276" r:id="rId2"/>
    <p:sldId id="279" r:id="rId3"/>
    <p:sldId id="277" r:id="rId4"/>
    <p:sldId id="278" r:id="rId5"/>
    <p:sldId id="256" r:id="rId6"/>
    <p:sldId id="257" r:id="rId7"/>
    <p:sldId id="273" r:id="rId8"/>
    <p:sldId id="274" r:id="rId9"/>
    <p:sldId id="263" r:id="rId10"/>
    <p:sldId id="264" r:id="rId11"/>
    <p:sldId id="265" r:id="rId12"/>
    <p:sldId id="266" r:id="rId13"/>
    <p:sldId id="272" r:id="rId14"/>
    <p:sldId id="275" r:id="rId15"/>
    <p:sldId id="268" r:id="rId16"/>
    <p:sldId id="269" r:id="rId17"/>
    <p:sldId id="270" r:id="rId18"/>
    <p:sldId id="271" r:id="rId19"/>
  </p:sldIdLst>
  <p:sldSz cx="9144000" cy="6858000" type="screen4x3"/>
  <p:notesSz cx="6858000" cy="9144000"/>
  <p:embeddedFontLst>
    <p:embeddedFont>
      <p:font typeface="Century Gothic" panose="020B0502020202020204" pitchFamily="34" charset="0"/>
      <p:regular r:id="rId21"/>
      <p:bold r:id="rId22"/>
      <p:italic r:id="rId23"/>
      <p:boldItalic r:id="rId24"/>
    </p:embeddedFont>
    <p:embeddedFont>
      <p:font typeface="Overlock" panose="020B0604020202020204" charset="0"/>
      <p:regular r:id="rId25"/>
      <p:bold r:id="rId26"/>
      <p:italic r:id="rId27"/>
      <p:boldItalic r:id="rId28"/>
    </p:embeddedFont>
    <p:embeddedFont>
      <p:font typeface="Wingdings 3" panose="05040102010807070707" pitchFamily="18" charset="2"/>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94660"/>
  </p:normalViewPr>
  <p:slideViewPr>
    <p:cSldViewPr snapToGrid="0">
      <p:cViewPr varScale="1">
        <p:scale>
          <a:sx n="70" d="100"/>
          <a:sy n="70" d="100"/>
        </p:scale>
        <p:origin x="13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393241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249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54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76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98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31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92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25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93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0c400845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0c40084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17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34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00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lvl="0" indent="0" algn="ctr" rtl="0">
              <a:spcBef>
                <a:spcPts val="0"/>
              </a:spcBef>
              <a:spcAft>
                <a:spcPts val="0"/>
              </a:spcAft>
              <a:buNone/>
            </a:pPr>
            <a:fld id="{00000000-1234-1234-1234-123412341234}" type="slidenum">
              <a:rPr lang="es-ES" smtClean="0"/>
              <a:pPr marL="0" lvl="0" indent="0" algn="ctr" rtl="0">
                <a:spcBef>
                  <a:spcPts val="0"/>
                </a:spcBef>
                <a:spcAft>
                  <a:spcPts val="0"/>
                </a:spcAft>
                <a:buNone/>
              </a:pPr>
              <a:t>‹Nº›</a:t>
            </a:fld>
            <a:endParaRPr lang="es-ES"/>
          </a:p>
        </p:txBody>
      </p:sp>
    </p:spTree>
    <p:extLst>
      <p:ext uri="{BB962C8B-B14F-4D97-AF65-F5344CB8AC3E}">
        <p14:creationId xmlns:p14="http://schemas.microsoft.com/office/powerpoint/2010/main" val="318118124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14854289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66491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7371398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329527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9726400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366309981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427755121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336275509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394052676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13119386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81218547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2746336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78192658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277274105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42643902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‹Nº›</a:t>
            </a:fld>
            <a:endParaRPr lang="es-ES"/>
          </a:p>
        </p:txBody>
      </p:sp>
    </p:spTree>
    <p:extLst>
      <p:ext uri="{BB962C8B-B14F-4D97-AF65-F5344CB8AC3E}">
        <p14:creationId xmlns:p14="http://schemas.microsoft.com/office/powerpoint/2010/main" val="249252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fade/>
  </p:transition>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OUR COUNTRY: SPAIN</a:t>
            </a:r>
            <a:endParaRPr lang="es-ES"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9427" y="2133600"/>
            <a:ext cx="5595582" cy="3778250"/>
          </a:xfrm>
        </p:spPr>
      </p:pic>
    </p:spTree>
    <p:extLst>
      <p:ext uri="{BB962C8B-B14F-4D97-AF65-F5344CB8AC3E}">
        <p14:creationId xmlns:p14="http://schemas.microsoft.com/office/powerpoint/2010/main" val="12776039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1089377" y="313150"/>
            <a:ext cx="6965245" cy="12024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3"/>
              </a:buClr>
              <a:buSzPts val="6000"/>
              <a:buFont typeface="Overlock"/>
              <a:buNone/>
            </a:pPr>
            <a:r>
              <a:rPr lang="es-ES" sz="6000" b="1" dirty="0">
                <a:solidFill>
                  <a:schemeClr val="accent1"/>
                </a:solidFill>
                <a:latin typeface="Federo"/>
              </a:rPr>
              <a:t>ECONOMY</a:t>
            </a:r>
            <a:endParaRPr b="1" dirty="0">
              <a:solidFill>
                <a:schemeClr val="accent1"/>
              </a:solidFill>
              <a:latin typeface="Federo"/>
            </a:endParaRPr>
          </a:p>
        </p:txBody>
      </p:sp>
      <p:sp>
        <p:nvSpPr>
          <p:cNvPr id="186" name="Google Shape;186;p21"/>
          <p:cNvSpPr txBox="1">
            <a:spLocks noGrp="1"/>
          </p:cNvSpPr>
          <p:nvPr>
            <p:ph idx="1"/>
          </p:nvPr>
        </p:nvSpPr>
        <p:spPr>
          <a:xfrm>
            <a:off x="1222965" y="1855357"/>
            <a:ext cx="6709360" cy="360381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040"/>
              <a:buNone/>
            </a:pPr>
            <a:r>
              <a:rPr lang="es-ES" sz="2000" dirty="0">
                <a:solidFill>
                  <a:schemeClr val="tx1">
                    <a:lumMod val="95000"/>
                    <a:lumOff val="5000"/>
                  </a:schemeClr>
                </a:solidFill>
              </a:rPr>
              <a:t>	Valdepeñas </a:t>
            </a:r>
            <a:r>
              <a:rPr lang="es-ES" sz="2000" dirty="0" err="1">
                <a:solidFill>
                  <a:schemeClr val="tx1">
                    <a:lumMod val="95000"/>
                    <a:lumOff val="5000"/>
                  </a:schemeClr>
                </a:solidFill>
              </a:rPr>
              <a:t>wines</a:t>
            </a:r>
            <a:r>
              <a:rPr lang="es-ES" sz="2000" dirty="0">
                <a:solidFill>
                  <a:schemeClr val="tx1">
                    <a:lumMod val="95000"/>
                    <a:lumOff val="5000"/>
                  </a:schemeClr>
                </a:solidFill>
              </a:rPr>
              <a:t> are </a:t>
            </a:r>
            <a:r>
              <a:rPr lang="es-ES" sz="2000" dirty="0" err="1">
                <a:solidFill>
                  <a:schemeClr val="tx1">
                    <a:lumMod val="95000"/>
                    <a:lumOff val="5000"/>
                  </a:schemeClr>
                </a:solidFill>
              </a:rPr>
              <a:t>among</a:t>
            </a:r>
            <a:r>
              <a:rPr lang="es-ES" sz="2000" dirty="0">
                <a:solidFill>
                  <a:schemeClr val="tx1">
                    <a:lumMod val="95000"/>
                    <a:lumOff val="5000"/>
                  </a:schemeClr>
                </a:solidFill>
              </a:rPr>
              <a:t> </a:t>
            </a:r>
            <a:r>
              <a:rPr lang="es-ES" sz="2000" dirty="0" err="1">
                <a:solidFill>
                  <a:schemeClr val="tx1">
                    <a:lumMod val="95000"/>
                    <a:lumOff val="5000"/>
                  </a:schemeClr>
                </a:solidFill>
              </a:rPr>
              <a:t>the</a:t>
            </a:r>
            <a:r>
              <a:rPr lang="es-ES" sz="2000" dirty="0">
                <a:solidFill>
                  <a:schemeClr val="tx1">
                    <a:lumMod val="95000"/>
                    <a:lumOff val="5000"/>
                  </a:schemeClr>
                </a:solidFill>
              </a:rPr>
              <a:t> </a:t>
            </a:r>
            <a:r>
              <a:rPr lang="es-ES" sz="2000" dirty="0" err="1">
                <a:solidFill>
                  <a:schemeClr val="tx1">
                    <a:lumMod val="95000"/>
                    <a:lumOff val="5000"/>
                  </a:schemeClr>
                </a:solidFill>
              </a:rPr>
              <a:t>most</a:t>
            </a:r>
            <a:r>
              <a:rPr lang="es-ES" sz="2000" dirty="0">
                <a:solidFill>
                  <a:schemeClr val="tx1">
                    <a:lumMod val="95000"/>
                    <a:lumOff val="5000"/>
                  </a:schemeClr>
                </a:solidFill>
              </a:rPr>
              <a:t> popular in </a:t>
            </a:r>
            <a:r>
              <a:rPr lang="es-ES" sz="2000" dirty="0" err="1">
                <a:solidFill>
                  <a:schemeClr val="tx1">
                    <a:lumMod val="95000"/>
                    <a:lumOff val="5000"/>
                  </a:schemeClr>
                </a:solidFill>
              </a:rPr>
              <a:t>Spain</a:t>
            </a:r>
            <a:r>
              <a:rPr lang="es-ES" sz="2000" dirty="0">
                <a:solidFill>
                  <a:schemeClr val="tx1">
                    <a:lumMod val="95000"/>
                    <a:lumOff val="5000"/>
                  </a:schemeClr>
                </a:solidFill>
              </a:rPr>
              <a:t> and </a:t>
            </a:r>
            <a:r>
              <a:rPr lang="es-ES" sz="2000" dirty="0" err="1">
                <a:solidFill>
                  <a:schemeClr val="tx1">
                    <a:lumMod val="95000"/>
                    <a:lumOff val="5000"/>
                  </a:schemeClr>
                </a:solidFill>
              </a:rPr>
              <a:t>recently</a:t>
            </a:r>
            <a:r>
              <a:rPr lang="es-ES" sz="2000" dirty="0">
                <a:solidFill>
                  <a:schemeClr val="tx1">
                    <a:lumMod val="95000"/>
                    <a:lumOff val="5000"/>
                  </a:schemeClr>
                </a:solidFill>
              </a:rPr>
              <a:t> in EU </a:t>
            </a:r>
            <a:r>
              <a:rPr lang="es-ES" sz="2000" dirty="0" err="1">
                <a:solidFill>
                  <a:schemeClr val="tx1">
                    <a:lumMod val="95000"/>
                    <a:lumOff val="5000"/>
                  </a:schemeClr>
                </a:solidFill>
              </a:rPr>
              <a:t>countries</a:t>
            </a:r>
            <a:r>
              <a:rPr lang="es-ES" sz="2000" dirty="0">
                <a:solidFill>
                  <a:schemeClr val="tx1">
                    <a:lumMod val="95000"/>
                    <a:lumOff val="5000"/>
                  </a:schemeClr>
                </a:solidFill>
              </a:rPr>
              <a:t>. In </a:t>
            </a:r>
            <a:r>
              <a:rPr lang="es-ES" sz="2000" dirty="0" err="1">
                <a:solidFill>
                  <a:schemeClr val="tx1">
                    <a:lumMod val="95000"/>
                    <a:lumOff val="5000"/>
                  </a:schemeClr>
                </a:solidFill>
              </a:rPr>
              <a:t>addition</a:t>
            </a:r>
            <a:r>
              <a:rPr lang="es-ES" sz="2000" dirty="0">
                <a:solidFill>
                  <a:schemeClr val="tx1">
                    <a:lumMod val="95000"/>
                    <a:lumOff val="5000"/>
                  </a:schemeClr>
                </a:solidFill>
              </a:rPr>
              <a:t> </a:t>
            </a:r>
            <a:r>
              <a:rPr lang="es-ES" sz="2000" dirty="0" err="1">
                <a:solidFill>
                  <a:schemeClr val="tx1">
                    <a:lumMod val="95000"/>
                    <a:lumOff val="5000"/>
                  </a:schemeClr>
                </a:solidFill>
              </a:rPr>
              <a:t>to</a:t>
            </a:r>
            <a:r>
              <a:rPr lang="es-ES" sz="2000" dirty="0">
                <a:solidFill>
                  <a:schemeClr val="tx1">
                    <a:lumMod val="95000"/>
                    <a:lumOff val="5000"/>
                  </a:schemeClr>
                </a:solidFill>
              </a:rPr>
              <a:t> </a:t>
            </a:r>
            <a:r>
              <a:rPr lang="es-ES" sz="2000" dirty="0" err="1">
                <a:solidFill>
                  <a:schemeClr val="tx1">
                    <a:lumMod val="95000"/>
                    <a:lumOff val="5000"/>
                  </a:schemeClr>
                </a:solidFill>
              </a:rPr>
              <a:t>the</a:t>
            </a:r>
            <a:r>
              <a:rPr lang="es-ES" sz="2000" dirty="0">
                <a:solidFill>
                  <a:schemeClr val="tx1">
                    <a:lumMod val="95000"/>
                    <a:lumOff val="5000"/>
                  </a:schemeClr>
                </a:solidFill>
              </a:rPr>
              <a:t> </a:t>
            </a:r>
            <a:r>
              <a:rPr lang="es-ES" sz="2000" dirty="0" err="1">
                <a:solidFill>
                  <a:schemeClr val="tx1">
                    <a:lumMod val="95000"/>
                    <a:lumOff val="5000"/>
                  </a:schemeClr>
                </a:solidFill>
              </a:rPr>
              <a:t>food</a:t>
            </a:r>
            <a:r>
              <a:rPr lang="es-ES" sz="2000" dirty="0">
                <a:solidFill>
                  <a:schemeClr val="tx1">
                    <a:lumMod val="95000"/>
                    <a:lumOff val="5000"/>
                  </a:schemeClr>
                </a:solidFill>
              </a:rPr>
              <a:t> and </a:t>
            </a:r>
            <a:r>
              <a:rPr lang="es-ES" sz="2000" dirty="0" err="1">
                <a:solidFill>
                  <a:schemeClr val="tx1">
                    <a:lumMod val="95000"/>
                    <a:lumOff val="5000"/>
                  </a:schemeClr>
                </a:solidFill>
              </a:rPr>
              <a:t>wine</a:t>
            </a:r>
            <a:r>
              <a:rPr lang="es-ES" sz="2000" dirty="0">
                <a:solidFill>
                  <a:schemeClr val="tx1">
                    <a:lumMod val="95000"/>
                    <a:lumOff val="5000"/>
                  </a:schemeClr>
                </a:solidFill>
              </a:rPr>
              <a:t> </a:t>
            </a:r>
            <a:r>
              <a:rPr lang="es-ES" sz="2000" dirty="0" err="1">
                <a:solidFill>
                  <a:schemeClr val="tx1">
                    <a:lumMod val="95000"/>
                    <a:lumOff val="5000"/>
                  </a:schemeClr>
                </a:solidFill>
              </a:rPr>
              <a:t>industry</a:t>
            </a:r>
            <a:r>
              <a:rPr lang="es-ES" sz="2000" dirty="0">
                <a:solidFill>
                  <a:schemeClr val="tx1">
                    <a:lumMod val="95000"/>
                    <a:lumOff val="5000"/>
                  </a:schemeClr>
                </a:solidFill>
              </a:rPr>
              <a:t>, </a:t>
            </a:r>
            <a:r>
              <a:rPr lang="es-ES" sz="2000" dirty="0" err="1">
                <a:solidFill>
                  <a:schemeClr val="tx1">
                    <a:lumMod val="95000"/>
                    <a:lumOff val="5000"/>
                  </a:schemeClr>
                </a:solidFill>
              </a:rPr>
              <a:t>there</a:t>
            </a:r>
            <a:r>
              <a:rPr lang="es-ES" sz="2000" dirty="0">
                <a:solidFill>
                  <a:schemeClr val="tx1">
                    <a:lumMod val="95000"/>
                    <a:lumOff val="5000"/>
                  </a:schemeClr>
                </a:solidFill>
              </a:rPr>
              <a:t> are </a:t>
            </a:r>
            <a:r>
              <a:rPr lang="es-ES" sz="2000" dirty="0" err="1">
                <a:solidFill>
                  <a:schemeClr val="tx1">
                    <a:lumMod val="95000"/>
                    <a:lumOff val="5000"/>
                  </a:schemeClr>
                </a:solidFill>
              </a:rPr>
              <a:t>small</a:t>
            </a:r>
            <a:r>
              <a:rPr lang="es-ES" sz="2000" dirty="0">
                <a:solidFill>
                  <a:schemeClr val="tx1">
                    <a:lumMod val="95000"/>
                    <a:lumOff val="5000"/>
                  </a:schemeClr>
                </a:solidFill>
              </a:rPr>
              <a:t> and </a:t>
            </a:r>
            <a:r>
              <a:rPr lang="es-ES" sz="2000" dirty="0" err="1">
                <a:solidFill>
                  <a:schemeClr val="tx1">
                    <a:lumMod val="95000"/>
                    <a:lumOff val="5000"/>
                  </a:schemeClr>
                </a:solidFill>
              </a:rPr>
              <a:t>medium</a:t>
            </a:r>
            <a:r>
              <a:rPr lang="es-ES" sz="2000" dirty="0">
                <a:solidFill>
                  <a:schemeClr val="tx1">
                    <a:lumMod val="95000"/>
                    <a:lumOff val="5000"/>
                  </a:schemeClr>
                </a:solidFill>
              </a:rPr>
              <a:t> industries </a:t>
            </a:r>
            <a:r>
              <a:rPr lang="es-ES" sz="2000" dirty="0" err="1">
                <a:solidFill>
                  <a:schemeClr val="tx1">
                    <a:lumMod val="95000"/>
                    <a:lumOff val="5000"/>
                  </a:schemeClr>
                </a:solidFill>
              </a:rPr>
              <a:t>located</a:t>
            </a:r>
            <a:r>
              <a:rPr lang="es-ES" sz="2000" dirty="0">
                <a:solidFill>
                  <a:schemeClr val="tx1">
                    <a:lumMod val="95000"/>
                    <a:lumOff val="5000"/>
                  </a:schemeClr>
                </a:solidFill>
              </a:rPr>
              <a:t> in </a:t>
            </a:r>
            <a:r>
              <a:rPr lang="es-ES" sz="2000" dirty="0" err="1">
                <a:solidFill>
                  <a:schemeClr val="tx1">
                    <a:lumMod val="95000"/>
                    <a:lumOff val="5000"/>
                  </a:schemeClr>
                </a:solidFill>
              </a:rPr>
              <a:t>several</a:t>
            </a:r>
            <a:r>
              <a:rPr lang="es-ES" sz="2000" dirty="0">
                <a:solidFill>
                  <a:schemeClr val="tx1">
                    <a:lumMod val="95000"/>
                    <a:lumOff val="5000"/>
                  </a:schemeClr>
                </a:solidFill>
              </a:rPr>
              <a:t> industrial </a:t>
            </a:r>
            <a:r>
              <a:rPr lang="es-ES" sz="2000" dirty="0" err="1">
                <a:solidFill>
                  <a:schemeClr val="tx1">
                    <a:lumMod val="95000"/>
                    <a:lumOff val="5000"/>
                  </a:schemeClr>
                </a:solidFill>
              </a:rPr>
              <a:t>parks</a:t>
            </a:r>
            <a:r>
              <a:rPr lang="es-ES" sz="2000" dirty="0">
                <a:solidFill>
                  <a:schemeClr val="tx1">
                    <a:lumMod val="95000"/>
                    <a:lumOff val="5000"/>
                  </a:schemeClr>
                </a:solidFill>
              </a:rPr>
              <a:t>. </a:t>
            </a:r>
            <a:endParaRPr sz="2000" dirty="0">
              <a:solidFill>
                <a:schemeClr val="tx1">
                  <a:lumMod val="95000"/>
                  <a:lumOff val="5000"/>
                </a:schemeClr>
              </a:solidFill>
            </a:endParaRPr>
          </a:p>
        </p:txBody>
      </p:sp>
      <p:pic>
        <p:nvPicPr>
          <p:cNvPr id="187" name="Google Shape;187;p21" descr="Resultado de imagen de vinos valdepeÃ±as"/>
          <p:cNvPicPr preferRelativeResize="0"/>
          <p:nvPr/>
        </p:nvPicPr>
        <p:blipFill rotWithShape="1">
          <a:blip r:embed="rId3">
            <a:alphaModFix/>
          </a:blip>
          <a:srcRect/>
          <a:stretch/>
        </p:blipFill>
        <p:spPr>
          <a:xfrm>
            <a:off x="3733467" y="3893262"/>
            <a:ext cx="4717187" cy="265158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88" name="Google Shape;188;p21" descr="Resultado de imagen de vino gif"/>
          <p:cNvPicPr preferRelativeResize="0"/>
          <p:nvPr/>
        </p:nvPicPr>
        <p:blipFill rotWithShape="1">
          <a:blip r:embed="rId4">
            <a:alphaModFix/>
          </a:blip>
          <a:srcRect/>
          <a:stretch/>
        </p:blipFill>
        <p:spPr>
          <a:xfrm>
            <a:off x="1121593" y="3414758"/>
            <a:ext cx="1930348" cy="3313902"/>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1089377" y="308412"/>
            <a:ext cx="6965245" cy="12024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4"/>
              </a:buClr>
              <a:buSzPts val="5400"/>
              <a:buFont typeface="Overlock"/>
              <a:buNone/>
            </a:pPr>
            <a:r>
              <a:rPr lang="es-ES" sz="5400" b="1" dirty="0">
                <a:solidFill>
                  <a:schemeClr val="accent1"/>
                </a:solidFill>
                <a:latin typeface="Federo"/>
              </a:rPr>
              <a:t>CLIMATE</a:t>
            </a:r>
            <a:endParaRPr sz="5400" b="1" dirty="0">
              <a:solidFill>
                <a:schemeClr val="accent1"/>
              </a:solidFill>
              <a:latin typeface="Federo"/>
            </a:endParaRPr>
          </a:p>
        </p:txBody>
      </p:sp>
      <p:sp>
        <p:nvSpPr>
          <p:cNvPr id="194" name="Google Shape;194;p22"/>
          <p:cNvSpPr txBox="1">
            <a:spLocks noGrp="1"/>
          </p:cNvSpPr>
          <p:nvPr>
            <p:ph idx="1"/>
          </p:nvPr>
        </p:nvSpPr>
        <p:spPr>
          <a:xfrm>
            <a:off x="611560" y="1628799"/>
            <a:ext cx="4521914" cy="4595537"/>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040"/>
              <a:buNone/>
            </a:pPr>
            <a:r>
              <a:rPr lang="es-ES" b="1" dirty="0"/>
              <a:t>	</a:t>
            </a:r>
            <a:r>
              <a:rPr lang="es-ES" sz="2400" dirty="0"/>
              <a:t>Valdepeñas </a:t>
            </a:r>
            <a:r>
              <a:rPr lang="es-ES" sz="2400" dirty="0" err="1"/>
              <a:t>is</a:t>
            </a:r>
            <a:r>
              <a:rPr lang="es-ES" sz="2400" dirty="0"/>
              <a:t> </a:t>
            </a:r>
            <a:r>
              <a:rPr lang="es-ES" sz="2400" dirty="0" err="1"/>
              <a:t>almost</a:t>
            </a:r>
            <a:r>
              <a:rPr lang="es-ES" sz="2400" dirty="0"/>
              <a:t> </a:t>
            </a:r>
            <a:r>
              <a:rPr lang="es-ES" sz="2400" dirty="0" err="1"/>
              <a:t>completely</a:t>
            </a:r>
            <a:r>
              <a:rPr lang="es-ES" sz="2400" dirty="0"/>
              <a:t> </a:t>
            </a:r>
            <a:r>
              <a:rPr lang="es-ES" sz="2400" dirty="0" err="1"/>
              <a:t>surrounded</a:t>
            </a:r>
            <a:r>
              <a:rPr lang="es-ES" sz="2400" dirty="0"/>
              <a:t> </a:t>
            </a:r>
            <a:r>
              <a:rPr lang="es-ES" sz="2400" dirty="0" err="1"/>
              <a:t>by</a:t>
            </a:r>
            <a:r>
              <a:rPr lang="es-ES" sz="2400" dirty="0"/>
              <a:t> </a:t>
            </a:r>
            <a:r>
              <a:rPr lang="es-ES" sz="2400" dirty="0" err="1"/>
              <a:t>mountains</a:t>
            </a:r>
            <a:r>
              <a:rPr lang="es-ES" sz="2400" dirty="0"/>
              <a:t> and </a:t>
            </a:r>
            <a:r>
              <a:rPr lang="es-ES" sz="2400" dirty="0" err="1"/>
              <a:t>hills</a:t>
            </a:r>
            <a:r>
              <a:rPr lang="es-ES" sz="2400" dirty="0"/>
              <a:t>, </a:t>
            </a:r>
            <a:r>
              <a:rPr lang="es-ES" sz="2400" dirty="0" err="1"/>
              <a:t>although</a:t>
            </a:r>
            <a:r>
              <a:rPr lang="es-ES" sz="2400" dirty="0"/>
              <a:t> </a:t>
            </a:r>
            <a:r>
              <a:rPr lang="es-ES" sz="2400" dirty="0" err="1"/>
              <a:t>the</a:t>
            </a:r>
            <a:r>
              <a:rPr lang="es-ES" sz="2400" dirty="0"/>
              <a:t> </a:t>
            </a:r>
            <a:r>
              <a:rPr lang="es-ES" sz="2400" dirty="0" err="1"/>
              <a:t>main</a:t>
            </a:r>
            <a:r>
              <a:rPr lang="es-ES" sz="2400" dirty="0"/>
              <a:t> </a:t>
            </a:r>
            <a:r>
              <a:rPr lang="es-ES" sz="2400" dirty="0" err="1"/>
              <a:t>wine-growing</a:t>
            </a:r>
            <a:r>
              <a:rPr lang="es-ES" sz="2400" dirty="0"/>
              <a:t> </a:t>
            </a:r>
            <a:r>
              <a:rPr lang="es-ES" sz="2400" dirty="0" err="1"/>
              <a:t>area</a:t>
            </a:r>
            <a:r>
              <a:rPr lang="es-ES" sz="2400" dirty="0"/>
              <a:t> </a:t>
            </a:r>
            <a:r>
              <a:rPr lang="es-ES" sz="2400" dirty="0" err="1"/>
              <a:t>of</a:t>
            </a:r>
            <a:r>
              <a:rPr lang="es-ES" sz="2400" dirty="0"/>
              <a:t> Valdepeñas </a:t>
            </a:r>
            <a:r>
              <a:rPr lang="es-ES" sz="2400" dirty="0" err="1"/>
              <a:t>is</a:t>
            </a:r>
            <a:r>
              <a:rPr lang="es-ES" sz="2400" dirty="0"/>
              <a:t> </a:t>
            </a:r>
            <a:r>
              <a:rPr lang="es-ES" sz="2400" dirty="0" err="1"/>
              <a:t>situated</a:t>
            </a:r>
            <a:r>
              <a:rPr lang="es-ES" sz="2400" dirty="0"/>
              <a:t> </a:t>
            </a:r>
            <a:r>
              <a:rPr lang="es-ES" sz="2400" dirty="0" err="1"/>
              <a:t>on</a:t>
            </a:r>
            <a:r>
              <a:rPr lang="es-ES" sz="2400" dirty="0"/>
              <a:t> a </a:t>
            </a:r>
            <a:r>
              <a:rPr lang="es-ES" sz="2400" dirty="0" err="1"/>
              <a:t>plain</a:t>
            </a:r>
            <a:r>
              <a:rPr lang="es-ES" sz="2400" dirty="0"/>
              <a:t>.  </a:t>
            </a:r>
            <a:endParaRPr sz="2400" dirty="0"/>
          </a:p>
          <a:p>
            <a:pPr marL="0" lvl="0" indent="0" algn="just" rtl="0">
              <a:spcBef>
                <a:spcPts val="480"/>
              </a:spcBef>
              <a:spcAft>
                <a:spcPts val="0"/>
              </a:spcAft>
              <a:buSzPts val="2040"/>
              <a:buNone/>
            </a:pPr>
            <a:r>
              <a:rPr lang="es-ES" sz="2400" dirty="0"/>
              <a:t>	</a:t>
            </a:r>
            <a:r>
              <a:rPr lang="es-ES" sz="2400" dirty="0" err="1"/>
              <a:t>The</a:t>
            </a:r>
            <a:r>
              <a:rPr lang="es-ES" sz="2400" dirty="0"/>
              <a:t> </a:t>
            </a:r>
            <a:r>
              <a:rPr lang="es-ES" sz="2400" dirty="0" err="1"/>
              <a:t>mountains</a:t>
            </a:r>
            <a:r>
              <a:rPr lang="es-ES" sz="2400" dirty="0"/>
              <a:t> </a:t>
            </a:r>
            <a:r>
              <a:rPr lang="es-ES" sz="2400" dirty="0" err="1"/>
              <a:t>protect</a:t>
            </a:r>
            <a:r>
              <a:rPr lang="es-ES" sz="2400" dirty="0"/>
              <a:t> Valdepeñas </a:t>
            </a:r>
            <a:r>
              <a:rPr lang="es-ES" sz="2400" dirty="0" err="1"/>
              <a:t>from</a:t>
            </a:r>
            <a:r>
              <a:rPr lang="es-ES" sz="2400" dirty="0"/>
              <a:t> </a:t>
            </a:r>
            <a:r>
              <a:rPr lang="es-ES" sz="2400" dirty="0" err="1"/>
              <a:t>the</a:t>
            </a:r>
            <a:r>
              <a:rPr lang="es-ES" sz="2400" dirty="0"/>
              <a:t> </a:t>
            </a:r>
            <a:r>
              <a:rPr lang="es-ES" sz="2400" dirty="0" err="1"/>
              <a:t>effects</a:t>
            </a:r>
            <a:r>
              <a:rPr lang="es-ES" sz="2400" dirty="0"/>
              <a:t> </a:t>
            </a:r>
            <a:r>
              <a:rPr lang="es-ES" sz="2400" dirty="0" err="1"/>
              <a:t>of</a:t>
            </a:r>
            <a:r>
              <a:rPr lang="es-ES" sz="2400" dirty="0"/>
              <a:t> </a:t>
            </a:r>
            <a:r>
              <a:rPr lang="es-ES" sz="2400" dirty="0" err="1"/>
              <a:t>the</a:t>
            </a:r>
            <a:r>
              <a:rPr lang="es-ES" sz="2400" dirty="0"/>
              <a:t> </a:t>
            </a:r>
            <a:r>
              <a:rPr lang="es-ES" sz="2400" dirty="0" err="1"/>
              <a:t>Mediterranean</a:t>
            </a:r>
            <a:r>
              <a:rPr lang="es-ES" sz="2400" dirty="0"/>
              <a:t> Sea, </a:t>
            </a:r>
            <a:r>
              <a:rPr lang="es-ES" sz="2400" dirty="0" err="1"/>
              <a:t>but</a:t>
            </a:r>
            <a:r>
              <a:rPr lang="es-ES" sz="2400" dirty="0"/>
              <a:t> </a:t>
            </a:r>
            <a:r>
              <a:rPr lang="es-ES" sz="2400" dirty="0" err="1"/>
              <a:t>also</a:t>
            </a:r>
            <a:r>
              <a:rPr lang="es-ES" sz="2400" dirty="0"/>
              <a:t> </a:t>
            </a:r>
            <a:r>
              <a:rPr lang="es-ES" sz="2400" dirty="0" err="1"/>
              <a:t>ensure</a:t>
            </a:r>
            <a:r>
              <a:rPr lang="es-ES" sz="2400" dirty="0"/>
              <a:t> </a:t>
            </a:r>
            <a:r>
              <a:rPr lang="es-ES" sz="2400" dirty="0" err="1"/>
              <a:t>that</a:t>
            </a:r>
            <a:r>
              <a:rPr lang="es-ES" sz="2400" dirty="0"/>
              <a:t> </a:t>
            </a:r>
            <a:r>
              <a:rPr lang="es-ES" sz="2400" dirty="0" err="1"/>
              <a:t>the</a:t>
            </a:r>
            <a:r>
              <a:rPr lang="es-ES" sz="2400" dirty="0"/>
              <a:t> </a:t>
            </a:r>
            <a:r>
              <a:rPr lang="es-ES" sz="2400" dirty="0" err="1">
                <a:solidFill>
                  <a:schemeClr val="accent1"/>
                </a:solidFill>
              </a:rPr>
              <a:t>DO's</a:t>
            </a:r>
            <a:r>
              <a:rPr lang="es-ES" sz="2400" dirty="0">
                <a:solidFill>
                  <a:schemeClr val="accent6"/>
                </a:solidFill>
              </a:rPr>
              <a:t> </a:t>
            </a:r>
            <a:r>
              <a:rPr lang="es-ES" sz="2400" dirty="0" err="1">
                <a:solidFill>
                  <a:schemeClr val="accent1"/>
                </a:solidFill>
              </a:rPr>
              <a:t>climate</a:t>
            </a:r>
            <a:r>
              <a:rPr lang="es-ES" sz="2400" dirty="0">
                <a:solidFill>
                  <a:schemeClr val="accent1"/>
                </a:solidFill>
              </a:rPr>
              <a:t> </a:t>
            </a:r>
            <a:r>
              <a:rPr lang="es-ES" sz="2400" dirty="0" err="1">
                <a:solidFill>
                  <a:schemeClr val="accent1"/>
                </a:solidFill>
              </a:rPr>
              <a:t>is</a:t>
            </a:r>
            <a:r>
              <a:rPr lang="es-ES" sz="2400" dirty="0">
                <a:solidFill>
                  <a:schemeClr val="accent1"/>
                </a:solidFill>
              </a:rPr>
              <a:t> </a:t>
            </a:r>
            <a:r>
              <a:rPr lang="es-ES" sz="2400" dirty="0" err="1">
                <a:solidFill>
                  <a:schemeClr val="accent1"/>
                </a:solidFill>
              </a:rPr>
              <a:t>completely</a:t>
            </a:r>
            <a:r>
              <a:rPr lang="es-ES" sz="2400" dirty="0">
                <a:solidFill>
                  <a:schemeClr val="accent1"/>
                </a:solidFill>
              </a:rPr>
              <a:t> continental. </a:t>
            </a:r>
            <a:endParaRPr sz="2400" dirty="0">
              <a:solidFill>
                <a:schemeClr val="accent1"/>
              </a:solidFill>
            </a:endParaRPr>
          </a:p>
          <a:p>
            <a:pPr marL="274320" lvl="0" indent="-144780" algn="l" rtl="0">
              <a:spcBef>
                <a:spcPts val="480"/>
              </a:spcBef>
              <a:spcAft>
                <a:spcPts val="0"/>
              </a:spcAft>
              <a:buSzPts val="2040"/>
              <a:buNone/>
            </a:pPr>
            <a:endParaRPr dirty="0"/>
          </a:p>
        </p:txBody>
      </p:sp>
      <p:pic>
        <p:nvPicPr>
          <p:cNvPr id="195" name="Google Shape;195;p22" descr="Resultado de imagen de valdepeÃ±as cerro"/>
          <p:cNvPicPr preferRelativeResize="0"/>
          <p:nvPr/>
        </p:nvPicPr>
        <p:blipFill rotWithShape="1">
          <a:blip r:embed="rId3">
            <a:alphaModFix/>
          </a:blip>
          <a:srcRect/>
          <a:stretch/>
        </p:blipFill>
        <p:spPr>
          <a:xfrm>
            <a:off x="5501785" y="2702431"/>
            <a:ext cx="3250900" cy="2448272"/>
          </a:xfrm>
          <a:prstGeom prst="rect">
            <a:avLst/>
          </a:prstGeom>
          <a:noFill/>
          <a:ln>
            <a:noFill/>
          </a:ln>
          <a:effectLst>
            <a:outerShdw blurRad="292100" dist="139700" dir="2700000" algn="tl" rotWithShape="0">
              <a:srgbClr val="333333">
                <a:alpha val="64705"/>
              </a:srgbClr>
            </a:outerShdw>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1174498" y="260648"/>
            <a:ext cx="6965245" cy="12024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4"/>
              </a:buClr>
              <a:buSzPts val="4800"/>
              <a:buFont typeface="Overlock"/>
              <a:buNone/>
            </a:pPr>
            <a:r>
              <a:rPr lang="es-ES" sz="4800" b="1" dirty="0">
                <a:solidFill>
                  <a:schemeClr val="accent1"/>
                </a:solidFill>
                <a:latin typeface="Federo"/>
              </a:rPr>
              <a:t>CLIMATE</a:t>
            </a:r>
            <a:endParaRPr sz="4800" b="1" dirty="0">
              <a:solidFill>
                <a:schemeClr val="accent1"/>
              </a:solidFill>
              <a:latin typeface="Federo"/>
            </a:endParaRPr>
          </a:p>
        </p:txBody>
      </p:sp>
      <p:sp>
        <p:nvSpPr>
          <p:cNvPr id="201" name="Google Shape;201;p23"/>
          <p:cNvSpPr txBox="1">
            <a:spLocks noGrp="1"/>
          </p:cNvSpPr>
          <p:nvPr>
            <p:ph idx="1"/>
          </p:nvPr>
        </p:nvSpPr>
        <p:spPr>
          <a:xfrm>
            <a:off x="847514" y="1340769"/>
            <a:ext cx="7501448" cy="287226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2040"/>
              <a:buNone/>
            </a:pPr>
            <a:r>
              <a:rPr lang="es-ES" dirty="0"/>
              <a:t>	</a:t>
            </a:r>
            <a:r>
              <a:rPr lang="es-ES" sz="2000" dirty="0" err="1">
                <a:solidFill>
                  <a:schemeClr val="tx1"/>
                </a:solidFill>
              </a:rPr>
              <a:t>Winters</a:t>
            </a:r>
            <a:r>
              <a:rPr lang="es-ES" sz="2000" dirty="0">
                <a:solidFill>
                  <a:schemeClr val="tx1"/>
                </a:solidFill>
              </a:rPr>
              <a:t> in Valdepeñas are </a:t>
            </a:r>
            <a:r>
              <a:rPr lang="es-ES" sz="2000" dirty="0" err="1">
                <a:solidFill>
                  <a:schemeClr val="tx1"/>
                </a:solidFill>
              </a:rPr>
              <a:t>cold</a:t>
            </a:r>
            <a:r>
              <a:rPr lang="es-ES" sz="2000" dirty="0">
                <a:solidFill>
                  <a:schemeClr val="tx1"/>
                </a:solidFill>
              </a:rPr>
              <a:t> – </a:t>
            </a:r>
            <a:r>
              <a:rPr lang="es-ES" sz="2000" dirty="0" err="1">
                <a:solidFill>
                  <a:schemeClr val="tx1"/>
                </a:solidFill>
              </a:rPr>
              <a:t>temperatures</a:t>
            </a:r>
            <a:r>
              <a:rPr lang="es-ES" sz="2000" dirty="0">
                <a:solidFill>
                  <a:schemeClr val="tx1"/>
                </a:solidFill>
              </a:rPr>
              <a:t> can </a:t>
            </a:r>
            <a:r>
              <a:rPr lang="es-ES" sz="2000" dirty="0" err="1" smtClean="0">
                <a:solidFill>
                  <a:schemeClr val="tx1"/>
                </a:solidFill>
              </a:rPr>
              <a:t>drop</a:t>
            </a:r>
            <a:r>
              <a:rPr lang="es-ES" sz="2000" dirty="0" smtClean="0">
                <a:solidFill>
                  <a:schemeClr val="tx1"/>
                </a:solidFill>
              </a:rPr>
              <a:t> </a:t>
            </a:r>
            <a:r>
              <a:rPr lang="es-ES" sz="2000" dirty="0">
                <a:solidFill>
                  <a:schemeClr val="tx1"/>
                </a:solidFill>
              </a:rPr>
              <a:t>as </a:t>
            </a:r>
            <a:r>
              <a:rPr lang="es-ES" sz="2000" dirty="0" err="1">
                <a:solidFill>
                  <a:schemeClr val="tx1"/>
                </a:solidFill>
              </a:rPr>
              <a:t>low</a:t>
            </a:r>
            <a:r>
              <a:rPr lang="es-ES" sz="2000" dirty="0">
                <a:solidFill>
                  <a:schemeClr val="tx1"/>
                </a:solidFill>
              </a:rPr>
              <a:t> as </a:t>
            </a:r>
            <a:r>
              <a:rPr lang="es-ES" sz="2000" dirty="0" smtClean="0">
                <a:solidFill>
                  <a:schemeClr val="tx1"/>
                </a:solidFill>
              </a:rPr>
              <a:t>-5 Celsius </a:t>
            </a:r>
            <a:r>
              <a:rPr lang="es-ES" sz="2000" dirty="0" err="1" smtClean="0">
                <a:solidFill>
                  <a:schemeClr val="tx1"/>
                </a:solidFill>
              </a:rPr>
              <a:t>degrees</a:t>
            </a:r>
            <a:r>
              <a:rPr lang="es-ES" sz="2000" dirty="0" smtClean="0">
                <a:solidFill>
                  <a:schemeClr val="tx1"/>
                </a:solidFill>
              </a:rPr>
              <a:t>.  </a:t>
            </a:r>
            <a:r>
              <a:rPr lang="es-ES" sz="2000" dirty="0">
                <a:solidFill>
                  <a:schemeClr val="tx1"/>
                </a:solidFill>
              </a:rPr>
              <a:t>Summers are </a:t>
            </a:r>
            <a:r>
              <a:rPr lang="es-ES" sz="2000" dirty="0" err="1">
                <a:solidFill>
                  <a:schemeClr val="tx1"/>
                </a:solidFill>
              </a:rPr>
              <a:t>hot</a:t>
            </a:r>
            <a:r>
              <a:rPr lang="es-ES" sz="2000" dirty="0">
                <a:solidFill>
                  <a:schemeClr val="tx1"/>
                </a:solidFill>
              </a:rPr>
              <a:t> and </a:t>
            </a:r>
            <a:r>
              <a:rPr lang="es-ES" sz="2000" dirty="0" err="1">
                <a:solidFill>
                  <a:schemeClr val="tx1"/>
                </a:solidFill>
              </a:rPr>
              <a:t>dry</a:t>
            </a:r>
            <a:r>
              <a:rPr lang="es-ES" sz="2000" dirty="0">
                <a:solidFill>
                  <a:schemeClr val="tx1"/>
                </a:solidFill>
              </a:rPr>
              <a:t>.  </a:t>
            </a:r>
            <a:r>
              <a:rPr lang="es-ES" sz="2000" dirty="0" err="1">
                <a:solidFill>
                  <a:schemeClr val="tx1"/>
                </a:solidFill>
              </a:rPr>
              <a:t>Maximum</a:t>
            </a:r>
            <a:r>
              <a:rPr lang="es-ES" sz="2000" dirty="0">
                <a:solidFill>
                  <a:schemeClr val="tx1"/>
                </a:solidFill>
              </a:rPr>
              <a:t> </a:t>
            </a:r>
            <a:r>
              <a:rPr lang="es-ES" sz="2000" dirty="0" err="1">
                <a:solidFill>
                  <a:schemeClr val="tx1"/>
                </a:solidFill>
              </a:rPr>
              <a:t>temperatures</a:t>
            </a:r>
            <a:r>
              <a:rPr lang="es-ES" sz="2000" dirty="0">
                <a:solidFill>
                  <a:schemeClr val="tx1"/>
                </a:solidFill>
              </a:rPr>
              <a:t> can </a:t>
            </a:r>
            <a:r>
              <a:rPr lang="es-ES" sz="2000" dirty="0" err="1">
                <a:solidFill>
                  <a:schemeClr val="tx1"/>
                </a:solidFill>
              </a:rPr>
              <a:t>reach</a:t>
            </a:r>
            <a:r>
              <a:rPr lang="es-ES" sz="2000" dirty="0">
                <a:solidFill>
                  <a:schemeClr val="tx1"/>
                </a:solidFill>
              </a:rPr>
              <a:t> </a:t>
            </a:r>
            <a:r>
              <a:rPr lang="es-ES" sz="2000" dirty="0" err="1">
                <a:solidFill>
                  <a:schemeClr val="tx1"/>
                </a:solidFill>
              </a:rPr>
              <a:t>over</a:t>
            </a:r>
            <a:r>
              <a:rPr lang="es-ES" sz="2000" dirty="0">
                <a:solidFill>
                  <a:schemeClr val="tx1"/>
                </a:solidFill>
              </a:rPr>
              <a:t> </a:t>
            </a:r>
            <a:r>
              <a:rPr lang="es-ES" sz="2000" dirty="0" smtClean="0">
                <a:solidFill>
                  <a:schemeClr val="tx1"/>
                </a:solidFill>
              </a:rPr>
              <a:t>40 Celsius </a:t>
            </a:r>
            <a:r>
              <a:rPr lang="es-ES" sz="2000" dirty="0" err="1" smtClean="0">
                <a:solidFill>
                  <a:schemeClr val="tx1"/>
                </a:solidFill>
              </a:rPr>
              <a:t>degrees</a:t>
            </a:r>
            <a:r>
              <a:rPr lang="es-ES" sz="2000" dirty="0" smtClean="0">
                <a:solidFill>
                  <a:schemeClr val="tx1"/>
                </a:solidFill>
              </a:rPr>
              <a:t>.  </a:t>
            </a:r>
            <a:r>
              <a:rPr lang="es-ES" sz="2000" dirty="0" err="1">
                <a:solidFill>
                  <a:schemeClr val="tx1"/>
                </a:solidFill>
              </a:rPr>
              <a:t>Droughts</a:t>
            </a:r>
            <a:r>
              <a:rPr lang="es-ES" sz="2000" dirty="0">
                <a:solidFill>
                  <a:schemeClr val="tx1"/>
                </a:solidFill>
              </a:rPr>
              <a:t> are </a:t>
            </a:r>
            <a:r>
              <a:rPr lang="es-ES" sz="2000" dirty="0" err="1">
                <a:solidFill>
                  <a:schemeClr val="tx1"/>
                </a:solidFill>
              </a:rPr>
              <a:t>fairly</a:t>
            </a:r>
            <a:r>
              <a:rPr lang="es-ES" sz="2000" dirty="0">
                <a:solidFill>
                  <a:schemeClr val="tx1"/>
                </a:solidFill>
              </a:rPr>
              <a:t> </a:t>
            </a:r>
            <a:r>
              <a:rPr lang="es-ES" sz="2000" dirty="0" err="1">
                <a:solidFill>
                  <a:schemeClr val="tx1"/>
                </a:solidFill>
              </a:rPr>
              <a:t>common</a:t>
            </a:r>
            <a:r>
              <a:rPr lang="es-ES" sz="2000" dirty="0">
                <a:solidFill>
                  <a:schemeClr val="tx1"/>
                </a:solidFill>
              </a:rPr>
              <a:t>.  </a:t>
            </a:r>
            <a:endParaRPr sz="2000" dirty="0">
              <a:solidFill>
                <a:schemeClr val="tx1"/>
              </a:solidFill>
            </a:endParaRPr>
          </a:p>
          <a:p>
            <a:pPr marL="0" lvl="0" indent="0" algn="just" rtl="0">
              <a:lnSpc>
                <a:spcPct val="90000"/>
              </a:lnSpc>
              <a:spcBef>
                <a:spcPts val="480"/>
              </a:spcBef>
              <a:spcAft>
                <a:spcPts val="0"/>
              </a:spcAft>
              <a:buSzPts val="2040"/>
              <a:buNone/>
            </a:pPr>
            <a:r>
              <a:rPr lang="es-ES" sz="2000" dirty="0">
                <a:solidFill>
                  <a:schemeClr val="tx1"/>
                </a:solidFill>
              </a:rPr>
              <a:t>	</a:t>
            </a:r>
            <a:r>
              <a:rPr lang="es-ES" sz="2000" dirty="0" err="1">
                <a:solidFill>
                  <a:schemeClr val="tx1"/>
                </a:solidFill>
              </a:rPr>
              <a:t>Although</a:t>
            </a:r>
            <a:r>
              <a:rPr lang="es-ES" sz="2000" dirty="0">
                <a:solidFill>
                  <a:schemeClr val="tx1"/>
                </a:solidFill>
              </a:rPr>
              <a:t> </a:t>
            </a:r>
            <a:r>
              <a:rPr lang="es-ES" sz="2000" dirty="0" err="1">
                <a:solidFill>
                  <a:schemeClr val="tx1"/>
                </a:solidFill>
              </a:rPr>
              <a:t>hailstorms</a:t>
            </a:r>
            <a:r>
              <a:rPr lang="es-ES" sz="2000" dirty="0">
                <a:solidFill>
                  <a:schemeClr val="tx1"/>
                </a:solidFill>
              </a:rPr>
              <a:t> and </a:t>
            </a:r>
            <a:r>
              <a:rPr lang="es-ES" sz="2000" dirty="0" err="1">
                <a:solidFill>
                  <a:schemeClr val="tx1"/>
                </a:solidFill>
              </a:rPr>
              <a:t>high</a:t>
            </a:r>
            <a:r>
              <a:rPr lang="es-ES" sz="2000" dirty="0">
                <a:solidFill>
                  <a:schemeClr val="tx1"/>
                </a:solidFill>
              </a:rPr>
              <a:t> </a:t>
            </a:r>
            <a:r>
              <a:rPr lang="es-ES" sz="2000" dirty="0" err="1">
                <a:solidFill>
                  <a:schemeClr val="tx1"/>
                </a:solidFill>
              </a:rPr>
              <a:t>winds</a:t>
            </a:r>
            <a:r>
              <a:rPr lang="es-ES" sz="2000" dirty="0">
                <a:solidFill>
                  <a:schemeClr val="tx1"/>
                </a:solidFill>
              </a:rPr>
              <a:t> are </a:t>
            </a:r>
            <a:r>
              <a:rPr lang="es-ES" sz="2000" dirty="0" err="1">
                <a:solidFill>
                  <a:schemeClr val="tx1"/>
                </a:solidFill>
              </a:rPr>
              <a:t>rare</a:t>
            </a:r>
            <a:r>
              <a:rPr lang="es-ES" sz="2000" dirty="0">
                <a:solidFill>
                  <a:schemeClr val="tx1"/>
                </a:solidFill>
              </a:rPr>
              <a:t>, </a:t>
            </a:r>
            <a:r>
              <a:rPr lang="es-ES" sz="2000" dirty="0" err="1">
                <a:solidFill>
                  <a:schemeClr val="tx1"/>
                </a:solidFill>
              </a:rPr>
              <a:t>they</a:t>
            </a:r>
            <a:r>
              <a:rPr lang="es-ES" sz="2000" dirty="0">
                <a:solidFill>
                  <a:schemeClr val="tx1"/>
                </a:solidFill>
              </a:rPr>
              <a:t> do </a:t>
            </a:r>
            <a:r>
              <a:rPr lang="es-ES" sz="2000" dirty="0" err="1">
                <a:solidFill>
                  <a:schemeClr val="tx1"/>
                </a:solidFill>
              </a:rPr>
              <a:t>occur</a:t>
            </a:r>
            <a:r>
              <a:rPr lang="es-ES" sz="2000" dirty="0">
                <a:solidFill>
                  <a:schemeClr val="tx1"/>
                </a:solidFill>
              </a:rPr>
              <a:t>, </a:t>
            </a:r>
            <a:r>
              <a:rPr lang="es-ES" sz="2000" dirty="0" err="1">
                <a:solidFill>
                  <a:schemeClr val="tx1"/>
                </a:solidFill>
              </a:rPr>
              <a:t>sometimes</a:t>
            </a:r>
            <a:r>
              <a:rPr lang="es-ES" sz="2000" dirty="0">
                <a:solidFill>
                  <a:schemeClr val="tx1"/>
                </a:solidFill>
              </a:rPr>
              <a:t> </a:t>
            </a:r>
            <a:r>
              <a:rPr lang="es-ES" sz="2000" dirty="0" err="1">
                <a:solidFill>
                  <a:schemeClr val="tx1"/>
                </a:solidFill>
              </a:rPr>
              <a:t>with</a:t>
            </a:r>
            <a:r>
              <a:rPr lang="es-ES" sz="2000" dirty="0">
                <a:solidFill>
                  <a:schemeClr val="tx1"/>
                </a:solidFill>
              </a:rPr>
              <a:t> </a:t>
            </a:r>
            <a:r>
              <a:rPr lang="es-ES" sz="2000" dirty="0" err="1">
                <a:solidFill>
                  <a:schemeClr val="tx1"/>
                </a:solidFill>
              </a:rPr>
              <a:t>devastating</a:t>
            </a:r>
            <a:r>
              <a:rPr lang="es-ES" sz="2000" dirty="0">
                <a:solidFill>
                  <a:schemeClr val="tx1"/>
                </a:solidFill>
              </a:rPr>
              <a:t> </a:t>
            </a:r>
            <a:r>
              <a:rPr lang="es-ES" sz="2000" dirty="0" err="1">
                <a:solidFill>
                  <a:schemeClr val="tx1"/>
                </a:solidFill>
              </a:rPr>
              <a:t>effects</a:t>
            </a:r>
            <a:r>
              <a:rPr lang="es-ES" sz="2000" dirty="0">
                <a:solidFill>
                  <a:schemeClr val="tx1"/>
                </a:solidFill>
              </a:rPr>
              <a:t>.  </a:t>
            </a:r>
            <a:r>
              <a:rPr lang="es-ES" sz="2000" dirty="0" err="1">
                <a:solidFill>
                  <a:schemeClr val="tx1"/>
                </a:solidFill>
              </a:rPr>
              <a:t>Rainfall</a:t>
            </a:r>
            <a:r>
              <a:rPr lang="es-ES" sz="2000" dirty="0">
                <a:solidFill>
                  <a:schemeClr val="tx1"/>
                </a:solidFill>
              </a:rPr>
              <a:t> </a:t>
            </a:r>
            <a:r>
              <a:rPr lang="es-ES" sz="2000" dirty="0" err="1" smtClean="0">
                <a:solidFill>
                  <a:schemeClr val="tx1"/>
                </a:solidFill>
              </a:rPr>
              <a:t>is</a:t>
            </a:r>
            <a:r>
              <a:rPr lang="es-ES" sz="2000" dirty="0" smtClean="0">
                <a:solidFill>
                  <a:schemeClr val="tx1"/>
                </a:solidFill>
              </a:rPr>
              <a:t> </a:t>
            </a:r>
            <a:r>
              <a:rPr lang="es-ES" sz="2000" dirty="0" err="1" smtClean="0">
                <a:solidFill>
                  <a:schemeClr val="tx1"/>
                </a:solidFill>
              </a:rPr>
              <a:t>scarce</a:t>
            </a:r>
            <a:r>
              <a:rPr lang="es-ES" sz="2000" dirty="0" smtClean="0">
                <a:solidFill>
                  <a:schemeClr val="tx1"/>
                </a:solidFill>
              </a:rPr>
              <a:t>, and </a:t>
            </a:r>
            <a:r>
              <a:rPr lang="es-ES" sz="2000" dirty="0" err="1" smtClean="0">
                <a:solidFill>
                  <a:schemeClr val="tx1"/>
                </a:solidFill>
              </a:rPr>
              <a:t>mainly</a:t>
            </a:r>
            <a:r>
              <a:rPr lang="es-ES" sz="2000" dirty="0" smtClean="0">
                <a:solidFill>
                  <a:schemeClr val="tx1"/>
                </a:solidFill>
              </a:rPr>
              <a:t> </a:t>
            </a:r>
            <a:r>
              <a:rPr lang="es-ES" sz="2000" dirty="0" err="1" smtClean="0">
                <a:solidFill>
                  <a:schemeClr val="tx1"/>
                </a:solidFill>
              </a:rPr>
              <a:t>happens</a:t>
            </a:r>
            <a:r>
              <a:rPr lang="es-ES" sz="2000" dirty="0" smtClean="0">
                <a:solidFill>
                  <a:schemeClr val="tx1"/>
                </a:solidFill>
              </a:rPr>
              <a:t> </a:t>
            </a:r>
            <a:r>
              <a:rPr lang="es-ES" sz="2000" dirty="0" err="1" smtClean="0">
                <a:solidFill>
                  <a:schemeClr val="tx1"/>
                </a:solidFill>
              </a:rPr>
              <a:t>during</a:t>
            </a:r>
            <a:r>
              <a:rPr lang="es-ES" sz="2000" dirty="0" smtClean="0">
                <a:solidFill>
                  <a:schemeClr val="tx1"/>
                </a:solidFill>
              </a:rPr>
              <a:t> </a:t>
            </a:r>
            <a:r>
              <a:rPr lang="es-ES" sz="2000" dirty="0" err="1">
                <a:solidFill>
                  <a:schemeClr val="tx1"/>
                </a:solidFill>
              </a:rPr>
              <a:t>the</a:t>
            </a:r>
            <a:r>
              <a:rPr lang="es-ES" sz="2000" dirty="0">
                <a:solidFill>
                  <a:schemeClr val="tx1"/>
                </a:solidFill>
              </a:rPr>
              <a:t> </a:t>
            </a:r>
            <a:r>
              <a:rPr lang="es-ES" sz="2000" dirty="0" err="1">
                <a:solidFill>
                  <a:schemeClr val="tx1"/>
                </a:solidFill>
              </a:rPr>
              <a:t>spring</a:t>
            </a:r>
            <a:r>
              <a:rPr lang="es-ES" sz="2000" dirty="0">
                <a:solidFill>
                  <a:schemeClr val="tx1"/>
                </a:solidFill>
              </a:rPr>
              <a:t> and </a:t>
            </a:r>
            <a:r>
              <a:rPr lang="es-ES" sz="2000" dirty="0" err="1">
                <a:solidFill>
                  <a:schemeClr val="tx1"/>
                </a:solidFill>
              </a:rPr>
              <a:t>autumn</a:t>
            </a:r>
            <a:r>
              <a:rPr lang="es-ES" sz="2000" dirty="0">
                <a:solidFill>
                  <a:schemeClr val="tx1"/>
                </a:solidFill>
              </a:rPr>
              <a:t> </a:t>
            </a:r>
            <a:r>
              <a:rPr lang="es-ES" sz="2000" dirty="0" err="1">
                <a:solidFill>
                  <a:schemeClr val="tx1"/>
                </a:solidFill>
              </a:rPr>
              <a:t>months</a:t>
            </a:r>
            <a:r>
              <a:rPr lang="es-ES" sz="2000" dirty="0">
                <a:solidFill>
                  <a:schemeClr val="tx1"/>
                </a:solidFill>
              </a:rPr>
              <a:t>. </a:t>
            </a:r>
            <a:endParaRPr sz="2000" dirty="0">
              <a:solidFill>
                <a:schemeClr val="tx1"/>
              </a:solidFill>
            </a:endParaRPr>
          </a:p>
        </p:txBody>
      </p:sp>
      <p:pic>
        <p:nvPicPr>
          <p:cNvPr id="202" name="Google Shape;202;p23" descr="Resultado de imagen de molino valdepeÃ±as"/>
          <p:cNvPicPr preferRelativeResize="0"/>
          <p:nvPr/>
        </p:nvPicPr>
        <p:blipFill rotWithShape="1">
          <a:blip r:embed="rId3">
            <a:alphaModFix/>
          </a:blip>
          <a:srcRect/>
          <a:stretch/>
        </p:blipFill>
        <p:spPr>
          <a:xfrm>
            <a:off x="1187623" y="3826342"/>
            <a:ext cx="3240361" cy="2895588"/>
          </a:xfrm>
          <a:prstGeom prst="rect">
            <a:avLst/>
          </a:prstGeom>
          <a:noFill/>
          <a:ln>
            <a:noFill/>
          </a:ln>
        </p:spPr>
      </p:pic>
      <p:pic>
        <p:nvPicPr>
          <p:cNvPr id="203" name="Google Shape;203;p23" descr="Resultado de imagen de molino valdepeÃ±as nieve"/>
          <p:cNvPicPr preferRelativeResize="0"/>
          <p:nvPr/>
        </p:nvPicPr>
        <p:blipFill rotWithShape="1">
          <a:blip r:embed="rId4">
            <a:alphaModFix/>
          </a:blip>
          <a:srcRect l="7558" r="10919"/>
          <a:stretch/>
        </p:blipFill>
        <p:spPr>
          <a:xfrm>
            <a:off x="5056125" y="3826342"/>
            <a:ext cx="3240361" cy="2933632"/>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89117" y="267203"/>
            <a:ext cx="6589199" cy="128089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ES" sz="6000" b="1" dirty="0">
                <a:solidFill>
                  <a:schemeClr val="accent1"/>
                </a:solidFill>
                <a:latin typeface="Federo"/>
              </a:rPr>
              <a:t>MUSIC</a:t>
            </a:r>
            <a:endParaRPr sz="6000" b="1" dirty="0">
              <a:solidFill>
                <a:schemeClr val="accent1"/>
              </a:solidFill>
              <a:latin typeface="Federo"/>
            </a:endParaRPr>
          </a:p>
        </p:txBody>
      </p:sp>
      <p:sp>
        <p:nvSpPr>
          <p:cNvPr id="212" name="Google Shape;212;p25"/>
          <p:cNvSpPr txBox="1">
            <a:spLocks noGrp="1"/>
          </p:cNvSpPr>
          <p:nvPr>
            <p:ph idx="1"/>
          </p:nvPr>
        </p:nvSpPr>
        <p:spPr>
          <a:xfrm>
            <a:off x="1473740" y="1706007"/>
            <a:ext cx="6196500" cy="3603900"/>
          </a:xfrm>
          <a:prstGeom prst="rect">
            <a:avLst/>
          </a:prstGeom>
        </p:spPr>
        <p:txBody>
          <a:bodyPr spcFirstLastPara="1" wrap="square" lIns="91425" tIns="45700" rIns="91425" bIns="45700" anchor="t" anchorCtr="0">
            <a:noAutofit/>
          </a:bodyPr>
          <a:lstStyle/>
          <a:p>
            <a:pPr marL="0" lvl="0" indent="0" algn="just" rtl="0">
              <a:spcBef>
                <a:spcPts val="360"/>
              </a:spcBef>
              <a:spcAft>
                <a:spcPts val="0"/>
              </a:spcAft>
              <a:buNone/>
            </a:pPr>
            <a:r>
              <a:rPr lang="es-ES" dirty="0"/>
              <a:t>	</a:t>
            </a:r>
            <a:r>
              <a:rPr lang="es-ES" sz="2000" dirty="0"/>
              <a:t>Valdepeñas has a music </a:t>
            </a:r>
            <a:r>
              <a:rPr lang="es-ES" sz="2000" dirty="0" err="1"/>
              <a:t>school</a:t>
            </a:r>
            <a:r>
              <a:rPr lang="es-ES" sz="2000" dirty="0"/>
              <a:t> </a:t>
            </a:r>
            <a:r>
              <a:rPr lang="es-ES" sz="2000" dirty="0" err="1"/>
              <a:t>called</a:t>
            </a:r>
            <a:r>
              <a:rPr lang="es-ES" sz="2000" dirty="0"/>
              <a:t> ‘Conservatorio Ignacio Morales Nieva’</a:t>
            </a:r>
            <a:endParaRPr sz="2000" dirty="0"/>
          </a:p>
          <a:p>
            <a:pPr marL="0" lvl="0" indent="0" algn="just" rtl="0">
              <a:spcBef>
                <a:spcPts val="360"/>
              </a:spcBef>
              <a:spcAft>
                <a:spcPts val="0"/>
              </a:spcAft>
              <a:buNone/>
            </a:pPr>
            <a:r>
              <a:rPr lang="es-ES" sz="2000" dirty="0"/>
              <a:t>	</a:t>
            </a:r>
            <a:r>
              <a:rPr lang="es-ES" sz="2000" dirty="0" err="1"/>
              <a:t>Every</a:t>
            </a:r>
            <a:r>
              <a:rPr lang="es-ES" sz="2000" dirty="0"/>
              <a:t> </a:t>
            </a:r>
            <a:r>
              <a:rPr lang="es-ES" sz="2000" dirty="0" err="1"/>
              <a:t>year</a:t>
            </a:r>
            <a:r>
              <a:rPr lang="es-ES" sz="2000" dirty="0"/>
              <a:t> </a:t>
            </a:r>
            <a:r>
              <a:rPr lang="es-ES" sz="2000" dirty="0" err="1"/>
              <a:t>there</a:t>
            </a:r>
            <a:r>
              <a:rPr lang="es-ES" sz="2000" dirty="0"/>
              <a:t> </a:t>
            </a:r>
            <a:r>
              <a:rPr lang="es-ES" sz="2000" dirty="0" err="1"/>
              <a:t>is</a:t>
            </a:r>
            <a:r>
              <a:rPr lang="es-ES" sz="2000" dirty="0"/>
              <a:t> a </a:t>
            </a:r>
            <a:r>
              <a:rPr lang="es-ES" sz="2000" dirty="0" err="1"/>
              <a:t>concert</a:t>
            </a:r>
            <a:r>
              <a:rPr lang="es-ES" sz="2000" dirty="0"/>
              <a:t> </a:t>
            </a:r>
            <a:r>
              <a:rPr lang="es-ES" sz="2000" dirty="0" err="1"/>
              <a:t>where</a:t>
            </a:r>
            <a:r>
              <a:rPr lang="es-ES" sz="2000" dirty="0"/>
              <a:t> </a:t>
            </a:r>
            <a:r>
              <a:rPr lang="es-ES" sz="2000" dirty="0" err="1"/>
              <a:t>people</a:t>
            </a:r>
            <a:r>
              <a:rPr lang="es-ES" sz="2000" dirty="0"/>
              <a:t> </a:t>
            </a:r>
            <a:r>
              <a:rPr lang="es-ES" sz="2000" dirty="0" err="1"/>
              <a:t>of</a:t>
            </a:r>
            <a:r>
              <a:rPr lang="es-ES" sz="2000" dirty="0"/>
              <a:t> </a:t>
            </a:r>
            <a:r>
              <a:rPr lang="es-ES" sz="2000" dirty="0" err="1"/>
              <a:t>the</a:t>
            </a:r>
            <a:r>
              <a:rPr lang="es-ES" sz="2000" dirty="0"/>
              <a:t> </a:t>
            </a:r>
            <a:r>
              <a:rPr lang="es-ES" sz="2000" dirty="0" err="1"/>
              <a:t>academy</a:t>
            </a:r>
            <a:r>
              <a:rPr lang="es-ES" sz="2000" dirty="0"/>
              <a:t> </a:t>
            </a:r>
            <a:r>
              <a:rPr lang="es-ES" sz="2000" dirty="0" err="1"/>
              <a:t>perform</a:t>
            </a:r>
            <a:r>
              <a:rPr lang="es-ES" sz="2000" dirty="0"/>
              <a:t>, and </a:t>
            </a:r>
            <a:r>
              <a:rPr lang="es-ES" sz="2000" dirty="0" err="1"/>
              <a:t>you</a:t>
            </a:r>
            <a:r>
              <a:rPr lang="es-ES" sz="2000" dirty="0"/>
              <a:t> can </a:t>
            </a:r>
            <a:r>
              <a:rPr lang="es-ES" sz="2000" dirty="0" err="1"/>
              <a:t>go</a:t>
            </a:r>
            <a:r>
              <a:rPr lang="es-ES" sz="2000" dirty="0"/>
              <a:t> </a:t>
            </a:r>
            <a:r>
              <a:rPr lang="es-ES" sz="2000" dirty="0" err="1"/>
              <a:t>there</a:t>
            </a:r>
            <a:r>
              <a:rPr lang="es-ES" sz="2000" dirty="0"/>
              <a:t> and </a:t>
            </a:r>
            <a:r>
              <a:rPr lang="es-ES" sz="2000" dirty="0" err="1"/>
              <a:t>watch</a:t>
            </a:r>
            <a:r>
              <a:rPr lang="es-ES" sz="2000" dirty="0"/>
              <a:t> </a:t>
            </a:r>
            <a:r>
              <a:rPr lang="es-ES" sz="2000" dirty="0" err="1"/>
              <a:t>how</a:t>
            </a:r>
            <a:r>
              <a:rPr lang="es-ES" sz="2000" dirty="0"/>
              <a:t> </a:t>
            </a:r>
            <a:r>
              <a:rPr lang="es-ES" sz="2000" dirty="0" err="1"/>
              <a:t>they</a:t>
            </a:r>
            <a:r>
              <a:rPr lang="es-ES" sz="2000" dirty="0"/>
              <a:t> </a:t>
            </a:r>
            <a:r>
              <a:rPr lang="es-ES" sz="2000" dirty="0" err="1"/>
              <a:t>play</a:t>
            </a:r>
            <a:r>
              <a:rPr lang="es-ES" sz="2000" dirty="0"/>
              <a:t> </a:t>
            </a:r>
            <a:r>
              <a:rPr lang="es-ES" sz="2000" dirty="0" err="1"/>
              <a:t>their</a:t>
            </a:r>
            <a:r>
              <a:rPr lang="es-ES" sz="2000" dirty="0"/>
              <a:t> </a:t>
            </a:r>
            <a:r>
              <a:rPr lang="es-ES" sz="2000" dirty="0" err="1"/>
              <a:t>instruments</a:t>
            </a:r>
            <a:r>
              <a:rPr lang="es-ES" sz="2000" dirty="0"/>
              <a:t>, </a:t>
            </a:r>
            <a:r>
              <a:rPr lang="es-ES" sz="2000" dirty="0" err="1"/>
              <a:t>both</a:t>
            </a:r>
            <a:r>
              <a:rPr lang="es-ES" sz="2000" dirty="0"/>
              <a:t> in </a:t>
            </a:r>
            <a:r>
              <a:rPr lang="es-ES" sz="2000" dirty="0" err="1"/>
              <a:t>collective</a:t>
            </a:r>
            <a:r>
              <a:rPr lang="es-ES" sz="2000" dirty="0"/>
              <a:t> and individual performances</a:t>
            </a:r>
            <a:endParaRPr sz="2000" dirty="0"/>
          </a:p>
        </p:txBody>
      </p:sp>
      <p:pic>
        <p:nvPicPr>
          <p:cNvPr id="213" name="Google Shape;213;p25"/>
          <p:cNvPicPr preferRelativeResize="0"/>
          <p:nvPr/>
        </p:nvPicPr>
        <p:blipFill>
          <a:blip r:embed="rId3">
            <a:alphaModFix/>
          </a:blip>
          <a:stretch>
            <a:fillRect/>
          </a:stretch>
        </p:blipFill>
        <p:spPr>
          <a:xfrm>
            <a:off x="1909251" y="4089113"/>
            <a:ext cx="2866575" cy="1803025"/>
          </a:xfrm>
          <a:prstGeom prst="rect">
            <a:avLst/>
          </a:prstGeom>
          <a:noFill/>
          <a:ln>
            <a:noFill/>
          </a:ln>
        </p:spPr>
      </p:pic>
      <p:pic>
        <p:nvPicPr>
          <p:cNvPr id="214" name="Google Shape;214;p25"/>
          <p:cNvPicPr preferRelativeResize="0"/>
          <p:nvPr/>
        </p:nvPicPr>
        <p:blipFill>
          <a:blip r:embed="rId4">
            <a:alphaModFix/>
          </a:blip>
          <a:stretch>
            <a:fillRect/>
          </a:stretch>
        </p:blipFill>
        <p:spPr>
          <a:xfrm>
            <a:off x="7469349" y="350906"/>
            <a:ext cx="1355101" cy="1355101"/>
          </a:xfrm>
          <a:prstGeom prst="rect">
            <a:avLst/>
          </a:prstGeom>
          <a:noFill/>
          <a:ln>
            <a:noFill/>
          </a:ln>
        </p:spPr>
      </p:pic>
      <p:sp>
        <p:nvSpPr>
          <p:cNvPr id="215" name="Google Shape;215;p25"/>
          <p:cNvSpPr txBox="1"/>
          <p:nvPr/>
        </p:nvSpPr>
        <p:spPr>
          <a:xfrm>
            <a:off x="5155900" y="4213925"/>
            <a:ext cx="3362458" cy="1962286"/>
          </a:xfrm>
          <a:prstGeom prst="rect">
            <a:avLst/>
          </a:prstGeom>
          <a:noFill/>
          <a:ln>
            <a:noFill/>
          </a:ln>
        </p:spPr>
        <p:txBody>
          <a:bodyPr spcFirstLastPara="1" wrap="square" lIns="91425" tIns="91425" rIns="91425" bIns="91425" anchor="t" anchorCtr="0">
            <a:noAutofit/>
          </a:bodyPr>
          <a:lstStyle/>
          <a:p>
            <a:pPr algn="just"/>
            <a:r>
              <a:rPr lang="es-ES" sz="2000" dirty="0">
                <a:latin typeface="+mj-lt"/>
                <a:ea typeface="Overlock"/>
                <a:cs typeface="Overlock"/>
                <a:sym typeface="Overlock"/>
              </a:rPr>
              <a:t>	In </a:t>
            </a:r>
            <a:r>
              <a:rPr lang="es-ES" sz="2000" dirty="0" err="1">
                <a:latin typeface="+mj-lt"/>
                <a:ea typeface="Overlock"/>
                <a:cs typeface="Overlock"/>
                <a:sym typeface="Overlock"/>
              </a:rPr>
              <a:t>addition</a:t>
            </a:r>
            <a:r>
              <a:rPr lang="es-ES" sz="2000" dirty="0">
                <a:latin typeface="+mj-lt"/>
                <a:ea typeface="Overlock"/>
                <a:cs typeface="Overlock"/>
                <a:sym typeface="Overlock"/>
              </a:rPr>
              <a:t>,  </a:t>
            </a:r>
            <a:r>
              <a:rPr lang="es-ES" sz="2000" dirty="0" err="1">
                <a:latin typeface="+mj-lt"/>
                <a:ea typeface="Overlock"/>
                <a:cs typeface="Overlock"/>
                <a:sym typeface="Overlock"/>
              </a:rPr>
              <a:t>Spanish</a:t>
            </a:r>
            <a:r>
              <a:rPr lang="es-ES" sz="2000" dirty="0">
                <a:latin typeface="+mj-lt"/>
                <a:ea typeface="Overlock"/>
                <a:cs typeface="Overlock"/>
                <a:sym typeface="Overlock"/>
              </a:rPr>
              <a:t> </a:t>
            </a:r>
            <a:endParaRPr sz="2000" dirty="0">
              <a:latin typeface="+mj-lt"/>
              <a:ea typeface="Overlock"/>
              <a:cs typeface="Overlock"/>
              <a:sym typeface="Overlock"/>
            </a:endParaRPr>
          </a:p>
          <a:p>
            <a:pPr algn="just"/>
            <a:r>
              <a:rPr lang="es-ES" sz="2000" dirty="0" err="1">
                <a:latin typeface="+mj-lt"/>
                <a:ea typeface="Overlock"/>
                <a:cs typeface="Overlock"/>
                <a:sym typeface="Overlock"/>
              </a:rPr>
              <a:t>artists</a:t>
            </a:r>
            <a:r>
              <a:rPr lang="es-ES" sz="2000" dirty="0">
                <a:latin typeface="+mj-lt"/>
                <a:ea typeface="Overlock"/>
                <a:cs typeface="Overlock"/>
                <a:sym typeface="Overlock"/>
              </a:rPr>
              <a:t> are </a:t>
            </a:r>
            <a:r>
              <a:rPr lang="es-ES" sz="2000" dirty="0" err="1">
                <a:latin typeface="+mj-lt"/>
                <a:ea typeface="Overlock"/>
                <a:cs typeface="Overlock"/>
                <a:sym typeface="Overlock"/>
              </a:rPr>
              <a:t>invited</a:t>
            </a:r>
            <a:r>
              <a:rPr lang="es-ES" sz="2000" dirty="0">
                <a:latin typeface="+mj-lt"/>
                <a:ea typeface="Overlock"/>
                <a:cs typeface="Overlock"/>
                <a:sym typeface="Overlock"/>
              </a:rPr>
              <a:t> </a:t>
            </a:r>
            <a:r>
              <a:rPr lang="es-ES" sz="2000" dirty="0" err="1">
                <a:latin typeface="+mj-lt"/>
                <a:ea typeface="Overlock"/>
                <a:cs typeface="Overlock"/>
                <a:sym typeface="Overlock"/>
              </a:rPr>
              <a:t>every</a:t>
            </a:r>
            <a:endParaRPr sz="2000" dirty="0">
              <a:latin typeface="+mj-lt"/>
              <a:ea typeface="Overlock"/>
              <a:cs typeface="Overlock"/>
              <a:sym typeface="Overlock"/>
            </a:endParaRPr>
          </a:p>
          <a:p>
            <a:pPr algn="just"/>
            <a:r>
              <a:rPr lang="es-ES" sz="2000" dirty="0" err="1">
                <a:latin typeface="+mj-lt"/>
                <a:ea typeface="Overlock"/>
                <a:cs typeface="Overlock"/>
                <a:sym typeface="Overlock"/>
              </a:rPr>
              <a:t>year</a:t>
            </a:r>
            <a:r>
              <a:rPr lang="es-ES" sz="2000" dirty="0">
                <a:latin typeface="+mj-lt"/>
                <a:ea typeface="Overlock"/>
                <a:cs typeface="Overlock"/>
                <a:sym typeface="Overlock"/>
              </a:rPr>
              <a:t> </a:t>
            </a:r>
            <a:r>
              <a:rPr lang="es-ES" sz="2000" dirty="0" err="1">
                <a:latin typeface="+mj-lt"/>
                <a:ea typeface="Overlock"/>
                <a:cs typeface="Overlock"/>
                <a:sym typeface="Overlock"/>
              </a:rPr>
              <a:t>to</a:t>
            </a:r>
            <a:r>
              <a:rPr lang="es-ES" sz="2000" dirty="0">
                <a:latin typeface="+mj-lt"/>
                <a:ea typeface="Overlock"/>
                <a:cs typeface="Overlock"/>
                <a:sym typeface="Overlock"/>
              </a:rPr>
              <a:t> </a:t>
            </a:r>
            <a:r>
              <a:rPr lang="es-ES" sz="2000" dirty="0" err="1">
                <a:latin typeface="+mj-lt"/>
                <a:ea typeface="Overlock"/>
                <a:cs typeface="Overlock"/>
                <a:sym typeface="Overlock"/>
              </a:rPr>
              <a:t>perform</a:t>
            </a:r>
            <a:r>
              <a:rPr lang="es-ES" sz="2000" dirty="0">
                <a:latin typeface="+mj-lt"/>
                <a:ea typeface="Overlock"/>
                <a:cs typeface="Overlock"/>
                <a:sym typeface="Overlock"/>
              </a:rPr>
              <a:t> in </a:t>
            </a:r>
            <a:endParaRPr sz="2000" dirty="0">
              <a:latin typeface="+mj-lt"/>
              <a:ea typeface="Overlock"/>
              <a:cs typeface="Overlock"/>
              <a:sym typeface="Overlock"/>
            </a:endParaRPr>
          </a:p>
          <a:p>
            <a:pPr algn="just"/>
            <a:r>
              <a:rPr lang="es-ES" sz="2000" dirty="0" err="1">
                <a:latin typeface="+mj-lt"/>
                <a:ea typeface="Overlock"/>
                <a:cs typeface="Overlock"/>
                <a:sym typeface="Overlock"/>
              </a:rPr>
              <a:t>Wine</a:t>
            </a:r>
            <a:r>
              <a:rPr lang="es-ES" sz="2000" dirty="0">
                <a:latin typeface="+mj-lt"/>
                <a:ea typeface="Overlock"/>
                <a:cs typeface="Overlock"/>
                <a:sym typeface="Overlock"/>
              </a:rPr>
              <a:t> Festival</a:t>
            </a:r>
            <a:endParaRPr sz="2000" dirty="0">
              <a:latin typeface="+mj-lt"/>
              <a:ea typeface="Overlock"/>
              <a:cs typeface="Overlock"/>
              <a:sym typeface="Overlock"/>
            </a:endParaRPr>
          </a:p>
        </p:txBody>
      </p:sp>
    </p:spTree>
    <p:extLst>
      <p:ext uri="{BB962C8B-B14F-4D97-AF65-F5344CB8AC3E}">
        <p14:creationId xmlns:p14="http://schemas.microsoft.com/office/powerpoint/2010/main" val="2431982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390F3C3-0EA7-4D21-BC0F-084183313CC4}"/>
              </a:ext>
            </a:extLst>
          </p:cNvPr>
          <p:cNvSpPr>
            <a:spLocks noGrp="1"/>
          </p:cNvSpPr>
          <p:nvPr>
            <p:ph type="title"/>
          </p:nvPr>
        </p:nvSpPr>
        <p:spPr>
          <a:xfrm>
            <a:off x="1945201" y="387490"/>
            <a:ext cx="6589199" cy="1280890"/>
          </a:xfrm>
        </p:spPr>
        <p:txBody>
          <a:bodyPr>
            <a:normAutofit/>
          </a:bodyPr>
          <a:lstStyle/>
          <a:p>
            <a:r>
              <a:rPr lang="es-ES" sz="6000" b="1" dirty="0">
                <a:solidFill>
                  <a:schemeClr val="accent1"/>
                </a:solidFill>
                <a:latin typeface="Federo"/>
              </a:rPr>
              <a:t>FESTIVALS</a:t>
            </a:r>
          </a:p>
        </p:txBody>
      </p:sp>
      <p:sp>
        <p:nvSpPr>
          <p:cNvPr id="3" name="Marcador de contenido 2">
            <a:extLst>
              <a:ext uri="{FF2B5EF4-FFF2-40B4-BE49-F238E27FC236}">
                <a16:creationId xmlns="" xmlns:a16="http://schemas.microsoft.com/office/drawing/2014/main" id="{48A8A52F-B69E-402E-AC79-04DDFD27F93D}"/>
              </a:ext>
            </a:extLst>
          </p:cNvPr>
          <p:cNvSpPr>
            <a:spLocks noGrp="1"/>
          </p:cNvSpPr>
          <p:nvPr>
            <p:ph idx="1"/>
          </p:nvPr>
        </p:nvSpPr>
        <p:spPr>
          <a:xfrm>
            <a:off x="609600" y="1427748"/>
            <a:ext cx="8373979" cy="3777622"/>
          </a:xfrm>
        </p:spPr>
        <p:txBody>
          <a:bodyPr/>
          <a:lstStyle/>
          <a:p>
            <a:pPr marL="0" indent="0">
              <a:buNone/>
            </a:pPr>
            <a:r>
              <a:rPr lang="es-ES" dirty="0"/>
              <a:t>	</a:t>
            </a:r>
            <a:r>
              <a:rPr lang="es-ES" sz="2400" dirty="0"/>
              <a:t>Valdepeñas </a:t>
            </a:r>
            <a:r>
              <a:rPr lang="es-ES" sz="2400" dirty="0" err="1"/>
              <a:t>is</a:t>
            </a:r>
            <a:r>
              <a:rPr lang="es-ES" sz="2400" dirty="0"/>
              <a:t> </a:t>
            </a:r>
            <a:r>
              <a:rPr lang="es-ES" sz="2400" dirty="0" err="1"/>
              <a:t>known</a:t>
            </a:r>
            <a:r>
              <a:rPr lang="es-ES" sz="2400" dirty="0"/>
              <a:t> </a:t>
            </a:r>
            <a:r>
              <a:rPr lang="es-ES" sz="2400" dirty="0" err="1"/>
              <a:t>because</a:t>
            </a:r>
            <a:r>
              <a:rPr lang="es-ES" sz="2400" dirty="0"/>
              <a:t> </a:t>
            </a:r>
            <a:r>
              <a:rPr lang="es-ES" sz="2400" dirty="0" err="1"/>
              <a:t>of</a:t>
            </a:r>
            <a:r>
              <a:rPr lang="es-ES" sz="2400" dirty="0"/>
              <a:t> </a:t>
            </a:r>
            <a:r>
              <a:rPr lang="es-ES" sz="2400" dirty="0" err="1"/>
              <a:t>its</a:t>
            </a:r>
            <a:r>
              <a:rPr lang="es-ES" sz="2400" dirty="0"/>
              <a:t> </a:t>
            </a:r>
            <a:r>
              <a:rPr lang="es-ES" sz="2400" dirty="0" err="1"/>
              <a:t>Wine</a:t>
            </a:r>
            <a:r>
              <a:rPr lang="es-ES" sz="2400" dirty="0"/>
              <a:t> Festival </a:t>
            </a:r>
            <a:r>
              <a:rPr lang="es-ES" sz="2400" dirty="0" err="1"/>
              <a:t>that</a:t>
            </a:r>
            <a:r>
              <a:rPr lang="es-ES" sz="2400" dirty="0"/>
              <a:t> </a:t>
            </a:r>
            <a:r>
              <a:rPr lang="es-ES" sz="2400" dirty="0" err="1"/>
              <a:t>is</a:t>
            </a:r>
            <a:r>
              <a:rPr lang="es-ES" sz="2400" dirty="0"/>
              <a:t> </a:t>
            </a:r>
            <a:r>
              <a:rPr lang="es-ES" sz="2400" dirty="0" err="1"/>
              <a:t>celebrated</a:t>
            </a:r>
            <a:r>
              <a:rPr lang="es-ES" sz="2400" dirty="0"/>
              <a:t> in </a:t>
            </a:r>
            <a:r>
              <a:rPr lang="es-ES" sz="2400" dirty="0" err="1"/>
              <a:t>september</a:t>
            </a:r>
            <a:r>
              <a:rPr lang="es-ES" sz="2400" dirty="0"/>
              <a:t>. </a:t>
            </a:r>
            <a:r>
              <a:rPr lang="es-ES" sz="2400" dirty="0" err="1"/>
              <a:t>Some</a:t>
            </a:r>
            <a:r>
              <a:rPr lang="es-ES" sz="2400" dirty="0"/>
              <a:t> popular music </a:t>
            </a:r>
            <a:r>
              <a:rPr lang="es-ES" sz="2400" dirty="0" err="1"/>
              <a:t>groups</a:t>
            </a:r>
            <a:r>
              <a:rPr lang="es-ES" sz="2400" dirty="0"/>
              <a:t> </a:t>
            </a:r>
            <a:r>
              <a:rPr lang="es-ES" sz="2400" dirty="0" err="1"/>
              <a:t>visit</a:t>
            </a:r>
            <a:r>
              <a:rPr lang="es-ES" sz="2400" dirty="0"/>
              <a:t> </a:t>
            </a:r>
            <a:r>
              <a:rPr lang="es-ES" sz="2400" dirty="0" err="1"/>
              <a:t>us</a:t>
            </a:r>
            <a:r>
              <a:rPr lang="es-ES" sz="2400" dirty="0"/>
              <a:t> and </a:t>
            </a:r>
            <a:r>
              <a:rPr lang="es-ES" sz="2400" dirty="0" err="1"/>
              <a:t>perform</a:t>
            </a:r>
            <a:r>
              <a:rPr lang="es-ES" sz="2400" dirty="0"/>
              <a:t> in </a:t>
            </a:r>
            <a:r>
              <a:rPr lang="es-ES" sz="2400" dirty="0" err="1"/>
              <a:t>the</a:t>
            </a:r>
            <a:r>
              <a:rPr lang="es-ES" sz="2400" dirty="0"/>
              <a:t> </a:t>
            </a:r>
            <a:r>
              <a:rPr lang="es-ES" sz="2400" dirty="0" err="1"/>
              <a:t>main</a:t>
            </a:r>
            <a:r>
              <a:rPr lang="es-ES" sz="2400" dirty="0"/>
              <a:t> </a:t>
            </a:r>
            <a:r>
              <a:rPr lang="es-ES" sz="2400" dirty="0" err="1"/>
              <a:t>square</a:t>
            </a:r>
            <a:r>
              <a:rPr lang="es-ES" sz="2400" dirty="0"/>
              <a:t>.</a:t>
            </a:r>
          </a:p>
          <a:p>
            <a:pPr marL="0" indent="0">
              <a:buNone/>
            </a:pPr>
            <a:r>
              <a:rPr lang="es-ES" sz="2400" dirty="0"/>
              <a:t>	People </a:t>
            </a:r>
            <a:r>
              <a:rPr lang="es-ES" sz="2400" dirty="0" err="1"/>
              <a:t>gather</a:t>
            </a:r>
            <a:r>
              <a:rPr lang="es-ES" sz="2400" dirty="0"/>
              <a:t> in </a:t>
            </a:r>
            <a:r>
              <a:rPr lang="es-ES" sz="2400" dirty="0" err="1"/>
              <a:t>the</a:t>
            </a:r>
            <a:r>
              <a:rPr lang="es-ES" sz="2400" dirty="0"/>
              <a:t> </a:t>
            </a:r>
            <a:r>
              <a:rPr lang="es-ES" sz="2400" dirty="0" err="1"/>
              <a:t>square</a:t>
            </a:r>
            <a:r>
              <a:rPr lang="es-ES" sz="2400" dirty="0"/>
              <a:t> </a:t>
            </a:r>
            <a:r>
              <a:rPr lang="es-ES" sz="2400" dirty="0" err="1"/>
              <a:t>dancing</a:t>
            </a:r>
            <a:r>
              <a:rPr lang="es-ES" sz="2400" dirty="0"/>
              <a:t> and </a:t>
            </a:r>
            <a:r>
              <a:rPr lang="es-ES" sz="2400" dirty="0" err="1"/>
              <a:t>enjoying</a:t>
            </a:r>
            <a:r>
              <a:rPr lang="es-ES" sz="2400" dirty="0"/>
              <a:t> </a:t>
            </a:r>
            <a:r>
              <a:rPr lang="es-ES" sz="2400" dirty="0" err="1"/>
              <a:t>the</a:t>
            </a:r>
            <a:r>
              <a:rPr lang="es-ES" sz="2400" dirty="0"/>
              <a:t> music.</a:t>
            </a:r>
          </a:p>
          <a:p>
            <a:pPr marL="0" indent="0">
              <a:buNone/>
            </a:pPr>
            <a:r>
              <a:rPr lang="es-ES" sz="2400" dirty="0"/>
              <a:t>	</a:t>
            </a:r>
            <a:r>
              <a:rPr lang="es-ES" sz="2400" dirty="0" err="1"/>
              <a:t>Other</a:t>
            </a:r>
            <a:r>
              <a:rPr lang="es-ES" sz="2400" dirty="0"/>
              <a:t> </a:t>
            </a:r>
            <a:r>
              <a:rPr lang="es-ES" sz="2400" dirty="0" err="1"/>
              <a:t>activities</a:t>
            </a:r>
            <a:r>
              <a:rPr lang="es-ES" sz="2400" dirty="0"/>
              <a:t> </a:t>
            </a:r>
            <a:r>
              <a:rPr lang="es-ES" sz="2400" dirty="0" err="1"/>
              <a:t>related</a:t>
            </a:r>
            <a:r>
              <a:rPr lang="es-ES" sz="2400" dirty="0"/>
              <a:t> </a:t>
            </a:r>
            <a:r>
              <a:rPr lang="es-ES" sz="2400" dirty="0" err="1"/>
              <a:t>to</a:t>
            </a:r>
            <a:r>
              <a:rPr lang="es-ES" sz="2400" dirty="0"/>
              <a:t> </a:t>
            </a:r>
            <a:r>
              <a:rPr lang="es-ES" sz="2400" dirty="0" err="1"/>
              <a:t>the</a:t>
            </a:r>
            <a:r>
              <a:rPr lang="es-ES" sz="2400" dirty="0"/>
              <a:t> </a:t>
            </a:r>
            <a:r>
              <a:rPr lang="es-ES" sz="2400" dirty="0" err="1"/>
              <a:t>wine</a:t>
            </a:r>
            <a:r>
              <a:rPr lang="es-ES" sz="2400" dirty="0"/>
              <a:t> culture </a:t>
            </a:r>
            <a:r>
              <a:rPr lang="es-ES" sz="2400" dirty="0" err="1"/>
              <a:t>take</a:t>
            </a:r>
            <a:r>
              <a:rPr lang="es-ES" sz="2400" dirty="0"/>
              <a:t> place </a:t>
            </a:r>
            <a:r>
              <a:rPr lang="es-ES" sz="2400" dirty="0" err="1"/>
              <a:t>during</a:t>
            </a:r>
            <a:r>
              <a:rPr lang="es-ES" sz="2400" dirty="0"/>
              <a:t> </a:t>
            </a:r>
            <a:r>
              <a:rPr lang="es-ES" sz="2400" dirty="0" err="1"/>
              <a:t>this</a:t>
            </a:r>
            <a:r>
              <a:rPr lang="es-ES" sz="2400" dirty="0"/>
              <a:t> </a:t>
            </a:r>
            <a:r>
              <a:rPr lang="es-ES" sz="2400" dirty="0" err="1"/>
              <a:t>week</a:t>
            </a:r>
            <a:r>
              <a:rPr lang="es-ES" sz="2400" dirty="0"/>
              <a:t>.</a:t>
            </a:r>
          </a:p>
        </p:txBody>
      </p:sp>
      <p:pic>
        <p:nvPicPr>
          <p:cNvPr id="4098" name="Picture 2" descr="Resultado de imagen de fiestas del vino">
            <a:extLst>
              <a:ext uri="{FF2B5EF4-FFF2-40B4-BE49-F238E27FC236}">
                <a16:creationId xmlns="" xmlns:a16="http://schemas.microsoft.com/office/drawing/2014/main" id="{19A43312-DA1E-43B0-A460-0AAE4627A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311" y="4041607"/>
            <a:ext cx="3701752" cy="27772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de fiestas del vino">
            <a:extLst>
              <a:ext uri="{FF2B5EF4-FFF2-40B4-BE49-F238E27FC236}">
                <a16:creationId xmlns="" xmlns:a16="http://schemas.microsoft.com/office/drawing/2014/main" id="{F3B1C0FB-9C6E-4C7A-9724-976FC5EF4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464" y="4370027"/>
            <a:ext cx="3262984" cy="220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2521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title"/>
          </p:nvPr>
        </p:nvSpPr>
        <p:spPr>
          <a:xfrm>
            <a:off x="1367136" y="340858"/>
            <a:ext cx="7776864" cy="12024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800"/>
              <a:buFont typeface="Overlock"/>
              <a:buNone/>
            </a:pPr>
            <a:r>
              <a:rPr lang="es-ES" sz="4800" b="1" dirty="0">
                <a:solidFill>
                  <a:schemeClr val="accent1"/>
                </a:solidFill>
                <a:latin typeface="Federo"/>
              </a:rPr>
              <a:t>I.E.S GREGORIO PRIETO</a:t>
            </a:r>
            <a:endParaRPr sz="4800" b="1" dirty="0">
              <a:solidFill>
                <a:schemeClr val="accent1"/>
              </a:solidFill>
              <a:latin typeface="Federo"/>
            </a:endParaRPr>
          </a:p>
        </p:txBody>
      </p:sp>
      <p:sp>
        <p:nvSpPr>
          <p:cNvPr id="216" name="Google Shape;216;p25"/>
          <p:cNvSpPr txBox="1">
            <a:spLocks noGrp="1"/>
          </p:cNvSpPr>
          <p:nvPr>
            <p:ph idx="1"/>
          </p:nvPr>
        </p:nvSpPr>
        <p:spPr>
          <a:xfrm>
            <a:off x="611560" y="1307609"/>
            <a:ext cx="7776864" cy="360381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040"/>
              <a:buNone/>
            </a:pPr>
            <a:r>
              <a:rPr lang="es-ES" sz="2400" dirty="0">
                <a:solidFill>
                  <a:schemeClr val="tx1"/>
                </a:solidFill>
              </a:rPr>
              <a:t>	</a:t>
            </a:r>
            <a:r>
              <a:rPr lang="es-ES" sz="2400" dirty="0" err="1">
                <a:solidFill>
                  <a:schemeClr val="tx1"/>
                </a:solidFill>
              </a:rPr>
              <a:t>This</a:t>
            </a:r>
            <a:r>
              <a:rPr lang="es-ES" sz="2400" dirty="0">
                <a:solidFill>
                  <a:schemeClr val="tx1"/>
                </a:solidFill>
              </a:rPr>
              <a:t> </a:t>
            </a:r>
            <a:r>
              <a:rPr lang="es-ES" sz="2400" dirty="0" err="1">
                <a:solidFill>
                  <a:schemeClr val="tx1"/>
                </a:solidFill>
              </a:rPr>
              <a:t>high</a:t>
            </a:r>
            <a:r>
              <a:rPr lang="es-ES" sz="2400" dirty="0">
                <a:solidFill>
                  <a:schemeClr val="tx1"/>
                </a:solidFill>
              </a:rPr>
              <a:t> </a:t>
            </a:r>
            <a:r>
              <a:rPr lang="es-ES" sz="2400" dirty="0" err="1">
                <a:solidFill>
                  <a:schemeClr val="tx1"/>
                </a:solidFill>
              </a:rPr>
              <a:t>school</a:t>
            </a:r>
            <a:r>
              <a:rPr lang="es-ES" sz="2400" dirty="0">
                <a:solidFill>
                  <a:schemeClr val="tx1"/>
                </a:solidFill>
              </a:rPr>
              <a:t> has </a:t>
            </a:r>
            <a:r>
              <a:rPr lang="es-ES" sz="2400" dirty="0" err="1">
                <a:solidFill>
                  <a:schemeClr val="tx1"/>
                </a:solidFill>
              </a:rPr>
              <a:t>its</a:t>
            </a:r>
            <a:r>
              <a:rPr lang="es-ES" sz="2400" dirty="0">
                <a:solidFill>
                  <a:schemeClr val="tx1"/>
                </a:solidFill>
              </a:rPr>
              <a:t> </a:t>
            </a:r>
            <a:r>
              <a:rPr lang="es-ES" sz="2400" dirty="0" err="1">
                <a:solidFill>
                  <a:schemeClr val="tx1"/>
                </a:solidFill>
              </a:rPr>
              <a:t>origins</a:t>
            </a:r>
            <a:r>
              <a:rPr lang="es-ES" sz="2400" dirty="0">
                <a:solidFill>
                  <a:schemeClr val="tx1"/>
                </a:solidFill>
              </a:rPr>
              <a:t> in 1929 as a </a:t>
            </a:r>
            <a:r>
              <a:rPr lang="es-ES" sz="2400" dirty="0" err="1">
                <a:solidFill>
                  <a:schemeClr val="tx1"/>
                </a:solidFill>
              </a:rPr>
              <a:t>Vocational</a:t>
            </a:r>
            <a:r>
              <a:rPr lang="es-ES" sz="2400" dirty="0">
                <a:solidFill>
                  <a:schemeClr val="tx1"/>
                </a:solidFill>
              </a:rPr>
              <a:t> Training </a:t>
            </a:r>
            <a:r>
              <a:rPr lang="es-ES" sz="2400" dirty="0" err="1">
                <a:solidFill>
                  <a:schemeClr val="tx1"/>
                </a:solidFill>
              </a:rPr>
              <a:t>School</a:t>
            </a:r>
            <a:r>
              <a:rPr lang="es-ES" sz="2400" dirty="0">
                <a:solidFill>
                  <a:schemeClr val="tx1"/>
                </a:solidFill>
              </a:rPr>
              <a:t>. </a:t>
            </a:r>
            <a:r>
              <a:rPr lang="es-ES" sz="2400" dirty="0" err="1">
                <a:solidFill>
                  <a:schemeClr val="tx1"/>
                </a:solidFill>
              </a:rPr>
              <a:t>It</a:t>
            </a:r>
            <a:r>
              <a:rPr lang="es-ES" sz="2400" dirty="0">
                <a:solidFill>
                  <a:schemeClr val="tx1"/>
                </a:solidFill>
              </a:rPr>
              <a:t> </a:t>
            </a:r>
            <a:r>
              <a:rPr lang="es-ES" sz="2400" dirty="0" err="1">
                <a:solidFill>
                  <a:schemeClr val="tx1"/>
                </a:solidFill>
              </a:rPr>
              <a:t>is</a:t>
            </a:r>
            <a:r>
              <a:rPr lang="es-ES" sz="2400" dirty="0">
                <a:solidFill>
                  <a:schemeClr val="tx1"/>
                </a:solidFill>
              </a:rPr>
              <a:t> </a:t>
            </a:r>
            <a:r>
              <a:rPr lang="es-ES" sz="2400" dirty="0" err="1">
                <a:solidFill>
                  <a:schemeClr val="tx1"/>
                </a:solidFill>
              </a:rPr>
              <a:t>the</a:t>
            </a:r>
            <a:r>
              <a:rPr lang="es-ES" sz="2400" dirty="0">
                <a:solidFill>
                  <a:schemeClr val="tx1"/>
                </a:solidFill>
              </a:rPr>
              <a:t> </a:t>
            </a:r>
            <a:r>
              <a:rPr lang="es-ES" sz="2400" dirty="0" err="1">
                <a:solidFill>
                  <a:schemeClr val="tx1"/>
                </a:solidFill>
              </a:rPr>
              <a:t>biggest</a:t>
            </a:r>
            <a:r>
              <a:rPr lang="es-ES" sz="2400" dirty="0">
                <a:solidFill>
                  <a:schemeClr val="tx1"/>
                </a:solidFill>
              </a:rPr>
              <a:t> </a:t>
            </a:r>
            <a:r>
              <a:rPr lang="es-ES" sz="2400" dirty="0" err="1">
                <a:solidFill>
                  <a:schemeClr val="tx1"/>
                </a:solidFill>
              </a:rPr>
              <a:t>high</a:t>
            </a:r>
            <a:r>
              <a:rPr lang="es-ES" sz="2400" dirty="0">
                <a:solidFill>
                  <a:schemeClr val="tx1"/>
                </a:solidFill>
              </a:rPr>
              <a:t> </a:t>
            </a:r>
            <a:r>
              <a:rPr lang="es-ES" sz="2400" dirty="0" err="1">
                <a:solidFill>
                  <a:schemeClr val="tx1"/>
                </a:solidFill>
              </a:rPr>
              <a:t>school</a:t>
            </a:r>
            <a:r>
              <a:rPr lang="es-ES" sz="2400" dirty="0">
                <a:solidFill>
                  <a:schemeClr val="tx1"/>
                </a:solidFill>
              </a:rPr>
              <a:t> in </a:t>
            </a:r>
            <a:r>
              <a:rPr lang="es-ES" sz="2400" dirty="0" err="1">
                <a:solidFill>
                  <a:schemeClr val="tx1"/>
                </a:solidFill>
              </a:rPr>
              <a:t>our</a:t>
            </a:r>
            <a:r>
              <a:rPr lang="es-ES" sz="2400" dirty="0">
                <a:solidFill>
                  <a:schemeClr val="tx1"/>
                </a:solidFill>
              </a:rPr>
              <a:t> </a:t>
            </a:r>
            <a:r>
              <a:rPr lang="es-ES" sz="2400" dirty="0" err="1">
                <a:solidFill>
                  <a:schemeClr val="tx1"/>
                </a:solidFill>
              </a:rPr>
              <a:t>community</a:t>
            </a:r>
            <a:r>
              <a:rPr lang="es-ES" sz="2400" dirty="0">
                <a:solidFill>
                  <a:schemeClr val="tx1"/>
                </a:solidFill>
              </a:rPr>
              <a:t> (Castilla La-Mancha)</a:t>
            </a:r>
          </a:p>
          <a:p>
            <a:pPr marL="0" lvl="0" indent="0" algn="just" rtl="0">
              <a:spcBef>
                <a:spcPts val="0"/>
              </a:spcBef>
              <a:spcAft>
                <a:spcPts val="0"/>
              </a:spcAft>
              <a:buSzPts val="2040"/>
              <a:buNone/>
            </a:pPr>
            <a:r>
              <a:rPr lang="es-ES" sz="2400" dirty="0">
                <a:solidFill>
                  <a:schemeClr val="tx1"/>
                </a:solidFill>
              </a:rPr>
              <a:t>	</a:t>
            </a:r>
            <a:r>
              <a:rPr lang="es-ES" sz="2400" dirty="0" err="1">
                <a:solidFill>
                  <a:schemeClr val="tx1"/>
                </a:solidFill>
              </a:rPr>
              <a:t>Nowadays</a:t>
            </a:r>
            <a:r>
              <a:rPr lang="es-ES" sz="2400" dirty="0">
                <a:solidFill>
                  <a:schemeClr val="tx1"/>
                </a:solidFill>
              </a:rPr>
              <a:t> </a:t>
            </a:r>
            <a:r>
              <a:rPr lang="es-ES" sz="2400" dirty="0" err="1">
                <a:solidFill>
                  <a:schemeClr val="tx1"/>
                </a:solidFill>
              </a:rPr>
              <a:t>it</a:t>
            </a:r>
            <a:r>
              <a:rPr lang="es-ES" sz="2400" dirty="0">
                <a:solidFill>
                  <a:schemeClr val="tx1"/>
                </a:solidFill>
              </a:rPr>
              <a:t> has </a:t>
            </a:r>
            <a:r>
              <a:rPr lang="es-ES" sz="2400" dirty="0" err="1">
                <a:solidFill>
                  <a:schemeClr val="tx1"/>
                </a:solidFill>
              </a:rPr>
              <a:t>around</a:t>
            </a:r>
            <a:r>
              <a:rPr lang="es-ES" sz="2400" dirty="0">
                <a:solidFill>
                  <a:schemeClr val="tx1"/>
                </a:solidFill>
              </a:rPr>
              <a:t> 1500 </a:t>
            </a:r>
            <a:r>
              <a:rPr lang="es-ES" sz="2400" dirty="0" err="1">
                <a:solidFill>
                  <a:schemeClr val="tx1"/>
                </a:solidFill>
              </a:rPr>
              <a:t>students</a:t>
            </a:r>
            <a:r>
              <a:rPr lang="es-ES" sz="2400" dirty="0">
                <a:solidFill>
                  <a:schemeClr val="tx1"/>
                </a:solidFill>
              </a:rPr>
              <a:t> and 150 </a:t>
            </a:r>
            <a:r>
              <a:rPr lang="es-ES" sz="2400" dirty="0" err="1">
                <a:solidFill>
                  <a:schemeClr val="tx1"/>
                </a:solidFill>
              </a:rPr>
              <a:t>teachers</a:t>
            </a:r>
            <a:r>
              <a:rPr lang="es-ES" sz="2400" dirty="0">
                <a:solidFill>
                  <a:schemeClr val="tx1"/>
                </a:solidFill>
              </a:rPr>
              <a:t>. </a:t>
            </a:r>
            <a:r>
              <a:rPr lang="es-ES" sz="2400" dirty="0" err="1">
                <a:solidFill>
                  <a:schemeClr val="tx1"/>
                </a:solidFill>
              </a:rPr>
              <a:t>The</a:t>
            </a:r>
            <a:r>
              <a:rPr lang="es-ES" sz="2400" dirty="0">
                <a:solidFill>
                  <a:schemeClr val="tx1"/>
                </a:solidFill>
              </a:rPr>
              <a:t> </a:t>
            </a:r>
            <a:r>
              <a:rPr lang="es-ES" sz="2400" dirty="0" err="1">
                <a:solidFill>
                  <a:schemeClr val="tx1"/>
                </a:solidFill>
              </a:rPr>
              <a:t>students</a:t>
            </a:r>
            <a:r>
              <a:rPr lang="es-ES" sz="2400" dirty="0">
                <a:solidFill>
                  <a:schemeClr val="tx1"/>
                </a:solidFill>
              </a:rPr>
              <a:t> can be </a:t>
            </a:r>
            <a:r>
              <a:rPr lang="es-ES" sz="2400" dirty="0" err="1">
                <a:solidFill>
                  <a:schemeClr val="tx1"/>
                </a:solidFill>
              </a:rPr>
              <a:t>between</a:t>
            </a:r>
            <a:r>
              <a:rPr lang="es-ES" sz="2400" dirty="0">
                <a:solidFill>
                  <a:schemeClr val="tx1"/>
                </a:solidFill>
              </a:rPr>
              <a:t> 12 and 30 </a:t>
            </a:r>
            <a:r>
              <a:rPr lang="es-ES" sz="2400" dirty="0" err="1">
                <a:solidFill>
                  <a:schemeClr val="tx1"/>
                </a:solidFill>
              </a:rPr>
              <a:t>years</a:t>
            </a:r>
            <a:r>
              <a:rPr lang="es-ES" sz="2400" dirty="0">
                <a:solidFill>
                  <a:schemeClr val="tx1"/>
                </a:solidFill>
              </a:rPr>
              <a:t> </a:t>
            </a:r>
            <a:r>
              <a:rPr lang="es-ES" sz="2400" dirty="0" err="1">
                <a:solidFill>
                  <a:schemeClr val="tx1"/>
                </a:solidFill>
              </a:rPr>
              <a:t>old</a:t>
            </a:r>
            <a:endParaRPr sz="2400" dirty="0">
              <a:solidFill>
                <a:schemeClr val="tx1">
                  <a:lumMod val="95000"/>
                  <a:lumOff val="5000"/>
                </a:schemeClr>
              </a:solidFill>
            </a:endParaRPr>
          </a:p>
        </p:txBody>
      </p:sp>
      <p:pic>
        <p:nvPicPr>
          <p:cNvPr id="217" name="Google Shape;217;p25" descr="Resultado de imagen de ies gregorio prieto"/>
          <p:cNvPicPr preferRelativeResize="0"/>
          <p:nvPr/>
        </p:nvPicPr>
        <p:blipFill rotWithShape="1">
          <a:blip r:embed="rId3">
            <a:alphaModFix/>
          </a:blip>
          <a:srcRect/>
          <a:stretch/>
        </p:blipFill>
        <p:spPr>
          <a:xfrm>
            <a:off x="1367136" y="3713507"/>
            <a:ext cx="6814338" cy="2584605"/>
          </a:xfrm>
          <a:prstGeom prst="rect">
            <a:avLst/>
          </a:prstGeom>
          <a:noFill/>
          <a:ln>
            <a:noFill/>
          </a:ln>
          <a:effectLst>
            <a:outerShdw blurRad="292100" dist="139700" dir="2700000" algn="tl" rotWithShape="0">
              <a:srgbClr val="333333">
                <a:alpha val="64705"/>
              </a:srgbClr>
            </a:outerShdw>
          </a:effec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1287527" y="364027"/>
            <a:ext cx="7663967" cy="12024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800"/>
              <a:buFont typeface="Overlock"/>
              <a:buNone/>
            </a:pPr>
            <a:r>
              <a:rPr lang="es-ES" sz="6000" b="1" dirty="0">
                <a:solidFill>
                  <a:schemeClr val="accent1"/>
                </a:solidFill>
                <a:latin typeface="Federo"/>
              </a:rPr>
              <a:t>I.E.S GREGORIO PRIETO</a:t>
            </a:r>
            <a:endParaRPr sz="4400" b="1" dirty="0">
              <a:solidFill>
                <a:schemeClr val="accent1"/>
              </a:solidFill>
              <a:latin typeface="Federo"/>
            </a:endParaRPr>
          </a:p>
        </p:txBody>
      </p:sp>
      <p:sp>
        <p:nvSpPr>
          <p:cNvPr id="223" name="Google Shape;223;p26"/>
          <p:cNvSpPr txBox="1">
            <a:spLocks noGrp="1"/>
          </p:cNvSpPr>
          <p:nvPr>
            <p:ph idx="1"/>
          </p:nvPr>
        </p:nvSpPr>
        <p:spPr>
          <a:xfrm>
            <a:off x="862924" y="1687676"/>
            <a:ext cx="7429440" cy="360381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040"/>
              <a:buNone/>
            </a:pPr>
            <a:r>
              <a:rPr lang="es-ES" sz="2000" dirty="0">
                <a:solidFill>
                  <a:schemeClr val="tx1">
                    <a:lumMod val="95000"/>
                    <a:lumOff val="5000"/>
                  </a:schemeClr>
                </a:solidFill>
              </a:rPr>
              <a:t>	</a:t>
            </a:r>
            <a:r>
              <a:rPr lang="es-ES" sz="2000" dirty="0" err="1">
                <a:solidFill>
                  <a:schemeClr val="tx1">
                    <a:lumMod val="95000"/>
                    <a:lumOff val="5000"/>
                  </a:schemeClr>
                </a:solidFill>
              </a:rPr>
              <a:t>Our</a:t>
            </a:r>
            <a:r>
              <a:rPr lang="es-ES" sz="2000" dirty="0">
                <a:solidFill>
                  <a:schemeClr val="tx1">
                    <a:lumMod val="95000"/>
                    <a:lumOff val="5000"/>
                  </a:schemeClr>
                </a:solidFill>
              </a:rPr>
              <a:t> </a:t>
            </a:r>
            <a:r>
              <a:rPr lang="es-ES" sz="2000" dirty="0" err="1">
                <a:solidFill>
                  <a:schemeClr val="tx1">
                    <a:lumMod val="95000"/>
                    <a:lumOff val="5000"/>
                  </a:schemeClr>
                </a:solidFill>
              </a:rPr>
              <a:t>high</a:t>
            </a:r>
            <a:r>
              <a:rPr lang="es-ES" sz="2000" dirty="0">
                <a:solidFill>
                  <a:schemeClr val="tx1">
                    <a:lumMod val="95000"/>
                    <a:lumOff val="5000"/>
                  </a:schemeClr>
                </a:solidFill>
              </a:rPr>
              <a:t> </a:t>
            </a:r>
            <a:r>
              <a:rPr lang="es-ES" sz="2000" dirty="0" err="1">
                <a:solidFill>
                  <a:schemeClr val="tx1">
                    <a:lumMod val="95000"/>
                    <a:lumOff val="5000"/>
                  </a:schemeClr>
                </a:solidFill>
              </a:rPr>
              <a:t>school</a:t>
            </a:r>
            <a:r>
              <a:rPr lang="es-ES" sz="2000" dirty="0">
                <a:solidFill>
                  <a:schemeClr val="tx1">
                    <a:lumMod val="95000"/>
                    <a:lumOff val="5000"/>
                  </a:schemeClr>
                </a:solidFill>
              </a:rPr>
              <a:t> </a:t>
            </a:r>
            <a:r>
              <a:rPr lang="es-ES" sz="2000" dirty="0" err="1">
                <a:solidFill>
                  <a:schemeClr val="tx1">
                    <a:lumMod val="95000"/>
                    <a:lumOff val="5000"/>
                  </a:schemeClr>
                </a:solidFill>
              </a:rPr>
              <a:t>offers</a:t>
            </a:r>
            <a:r>
              <a:rPr lang="es-ES" sz="2000" dirty="0">
                <a:solidFill>
                  <a:schemeClr val="tx1">
                    <a:lumMod val="95000"/>
                    <a:lumOff val="5000"/>
                  </a:schemeClr>
                </a:solidFill>
              </a:rPr>
              <a:t> </a:t>
            </a:r>
            <a:r>
              <a:rPr lang="es-ES" sz="2000" dirty="0" err="1">
                <a:solidFill>
                  <a:schemeClr val="tx1">
                    <a:lumMod val="95000"/>
                    <a:lumOff val="5000"/>
                  </a:schemeClr>
                </a:solidFill>
              </a:rPr>
              <a:t>the</a:t>
            </a:r>
            <a:r>
              <a:rPr lang="es-ES" sz="2000" dirty="0">
                <a:solidFill>
                  <a:schemeClr val="tx1">
                    <a:lumMod val="95000"/>
                    <a:lumOff val="5000"/>
                  </a:schemeClr>
                </a:solidFill>
              </a:rPr>
              <a:t> </a:t>
            </a:r>
            <a:r>
              <a:rPr lang="es-ES" sz="2000" dirty="0" err="1" smtClean="0">
                <a:solidFill>
                  <a:schemeClr val="tx1">
                    <a:lumMod val="95000"/>
                    <a:lumOff val="5000"/>
                  </a:schemeClr>
                </a:solidFill>
              </a:rPr>
              <a:t>opportunity</a:t>
            </a:r>
            <a:r>
              <a:rPr lang="es-ES" sz="2000" dirty="0" smtClean="0">
                <a:solidFill>
                  <a:schemeClr val="tx1">
                    <a:lumMod val="95000"/>
                    <a:lumOff val="5000"/>
                  </a:schemeClr>
                </a:solidFill>
              </a:rPr>
              <a:t> </a:t>
            </a:r>
            <a:r>
              <a:rPr lang="es-ES" sz="2000" dirty="0" err="1">
                <a:solidFill>
                  <a:schemeClr val="tx1">
                    <a:lumMod val="95000"/>
                    <a:lumOff val="5000"/>
                  </a:schemeClr>
                </a:solidFill>
              </a:rPr>
              <a:t>to</a:t>
            </a:r>
            <a:r>
              <a:rPr lang="es-ES" sz="2000" dirty="0">
                <a:solidFill>
                  <a:schemeClr val="tx1">
                    <a:lumMod val="95000"/>
                    <a:lumOff val="5000"/>
                  </a:schemeClr>
                </a:solidFill>
              </a:rPr>
              <a:t> </a:t>
            </a:r>
            <a:r>
              <a:rPr lang="es-ES" sz="2000" dirty="0" err="1">
                <a:solidFill>
                  <a:schemeClr val="tx1">
                    <a:lumMod val="95000"/>
                    <a:lumOff val="5000"/>
                  </a:schemeClr>
                </a:solidFill>
              </a:rPr>
              <a:t>attend</a:t>
            </a:r>
            <a:r>
              <a:rPr lang="es-ES" sz="2000" dirty="0">
                <a:solidFill>
                  <a:schemeClr val="tx1">
                    <a:lumMod val="95000"/>
                    <a:lumOff val="5000"/>
                  </a:schemeClr>
                </a:solidFill>
              </a:rPr>
              <a:t> </a:t>
            </a:r>
            <a:r>
              <a:rPr lang="es-ES" sz="2000" dirty="0" err="1">
                <a:solidFill>
                  <a:schemeClr val="tx1">
                    <a:lumMod val="95000"/>
                    <a:lumOff val="5000"/>
                  </a:schemeClr>
                </a:solidFill>
              </a:rPr>
              <a:t>Compulsory</a:t>
            </a:r>
            <a:r>
              <a:rPr lang="es-ES" sz="2000" dirty="0">
                <a:solidFill>
                  <a:schemeClr val="tx1">
                    <a:lumMod val="95000"/>
                    <a:lumOff val="5000"/>
                  </a:schemeClr>
                </a:solidFill>
              </a:rPr>
              <a:t> </a:t>
            </a:r>
            <a:r>
              <a:rPr lang="es-ES" sz="2000" dirty="0" err="1">
                <a:solidFill>
                  <a:schemeClr val="tx1">
                    <a:lumMod val="95000"/>
                    <a:lumOff val="5000"/>
                  </a:schemeClr>
                </a:solidFill>
              </a:rPr>
              <a:t>Secondary</a:t>
            </a:r>
            <a:r>
              <a:rPr lang="es-ES" sz="2000" dirty="0">
                <a:solidFill>
                  <a:schemeClr val="tx1">
                    <a:lumMod val="95000"/>
                    <a:lumOff val="5000"/>
                  </a:schemeClr>
                </a:solidFill>
              </a:rPr>
              <a:t> </a:t>
            </a:r>
            <a:r>
              <a:rPr lang="es-ES" sz="2000" dirty="0" err="1">
                <a:solidFill>
                  <a:schemeClr val="tx1">
                    <a:lumMod val="95000"/>
                    <a:lumOff val="5000"/>
                  </a:schemeClr>
                </a:solidFill>
              </a:rPr>
              <a:t>Education</a:t>
            </a:r>
            <a:r>
              <a:rPr lang="es-ES" sz="2000" dirty="0">
                <a:solidFill>
                  <a:schemeClr val="tx1">
                    <a:lumMod val="95000"/>
                    <a:lumOff val="5000"/>
                  </a:schemeClr>
                </a:solidFill>
              </a:rPr>
              <a:t> and Bachillerato </a:t>
            </a:r>
            <a:r>
              <a:rPr lang="es-ES" sz="2000" dirty="0" err="1">
                <a:solidFill>
                  <a:schemeClr val="tx1">
                    <a:lumMod val="95000"/>
                    <a:lumOff val="5000"/>
                  </a:schemeClr>
                </a:solidFill>
              </a:rPr>
              <a:t>studies</a:t>
            </a:r>
            <a:r>
              <a:rPr lang="es-ES" sz="2000" dirty="0">
                <a:solidFill>
                  <a:schemeClr val="tx1">
                    <a:lumMod val="95000"/>
                    <a:lumOff val="5000"/>
                  </a:schemeClr>
                </a:solidFill>
              </a:rPr>
              <a:t>  in </a:t>
            </a:r>
            <a:r>
              <a:rPr lang="es-ES" sz="2000" dirty="0" err="1">
                <a:solidFill>
                  <a:schemeClr val="tx1">
                    <a:lumMod val="95000"/>
                    <a:lumOff val="5000"/>
                  </a:schemeClr>
                </a:solidFill>
              </a:rPr>
              <a:t>Humanities</a:t>
            </a:r>
            <a:r>
              <a:rPr lang="es-ES" sz="2000" dirty="0">
                <a:solidFill>
                  <a:schemeClr val="tx1">
                    <a:lumMod val="95000"/>
                    <a:lumOff val="5000"/>
                  </a:schemeClr>
                </a:solidFill>
              </a:rPr>
              <a:t>-Social </a:t>
            </a:r>
            <a:r>
              <a:rPr lang="es-ES" sz="2000" dirty="0" err="1">
                <a:solidFill>
                  <a:schemeClr val="tx1">
                    <a:lumMod val="95000"/>
                    <a:lumOff val="5000"/>
                  </a:schemeClr>
                </a:solidFill>
              </a:rPr>
              <a:t>Science</a:t>
            </a:r>
            <a:r>
              <a:rPr lang="es-ES" sz="2000" dirty="0">
                <a:solidFill>
                  <a:schemeClr val="tx1">
                    <a:lumMod val="95000"/>
                    <a:lumOff val="5000"/>
                  </a:schemeClr>
                </a:solidFill>
              </a:rPr>
              <a:t>, </a:t>
            </a:r>
            <a:r>
              <a:rPr lang="es-ES" sz="2000" dirty="0" err="1">
                <a:solidFill>
                  <a:schemeClr val="tx1">
                    <a:lumMod val="95000"/>
                    <a:lumOff val="5000"/>
                  </a:schemeClr>
                </a:solidFill>
              </a:rPr>
              <a:t>Health</a:t>
            </a:r>
            <a:r>
              <a:rPr lang="es-ES" sz="2000" dirty="0">
                <a:solidFill>
                  <a:schemeClr val="tx1">
                    <a:lumMod val="95000"/>
                    <a:lumOff val="5000"/>
                  </a:schemeClr>
                </a:solidFill>
              </a:rPr>
              <a:t> </a:t>
            </a:r>
            <a:r>
              <a:rPr lang="es-ES" sz="2000" dirty="0" err="1">
                <a:solidFill>
                  <a:schemeClr val="tx1">
                    <a:lumMod val="95000"/>
                    <a:lumOff val="5000"/>
                  </a:schemeClr>
                </a:solidFill>
              </a:rPr>
              <a:t>Science</a:t>
            </a:r>
            <a:r>
              <a:rPr lang="es-ES" sz="2000" dirty="0">
                <a:solidFill>
                  <a:schemeClr val="tx1">
                    <a:lumMod val="95000"/>
                    <a:lumOff val="5000"/>
                  </a:schemeClr>
                </a:solidFill>
              </a:rPr>
              <a:t> and </a:t>
            </a:r>
            <a:r>
              <a:rPr lang="es-ES" sz="2000" dirty="0" err="1">
                <a:solidFill>
                  <a:schemeClr val="tx1">
                    <a:lumMod val="95000"/>
                    <a:lumOff val="5000"/>
                  </a:schemeClr>
                </a:solidFill>
              </a:rPr>
              <a:t>Technology</a:t>
            </a:r>
            <a:r>
              <a:rPr lang="es-ES" sz="2000" dirty="0">
                <a:solidFill>
                  <a:schemeClr val="tx1">
                    <a:lumMod val="95000"/>
                    <a:lumOff val="5000"/>
                  </a:schemeClr>
                </a:solidFill>
              </a:rPr>
              <a:t>. </a:t>
            </a:r>
            <a:r>
              <a:rPr lang="es-ES" sz="2000" dirty="0" err="1">
                <a:solidFill>
                  <a:schemeClr val="tx1">
                    <a:lumMod val="95000"/>
                    <a:lumOff val="5000"/>
                  </a:schemeClr>
                </a:solidFill>
              </a:rPr>
              <a:t>It</a:t>
            </a:r>
            <a:r>
              <a:rPr lang="es-ES" sz="2000" dirty="0">
                <a:solidFill>
                  <a:schemeClr val="tx1">
                    <a:lumMod val="95000"/>
                    <a:lumOff val="5000"/>
                  </a:schemeClr>
                </a:solidFill>
              </a:rPr>
              <a:t> </a:t>
            </a:r>
            <a:r>
              <a:rPr lang="es-ES" sz="2000" dirty="0" err="1">
                <a:solidFill>
                  <a:schemeClr val="tx1">
                    <a:lumMod val="95000"/>
                    <a:lumOff val="5000"/>
                  </a:schemeClr>
                </a:solidFill>
              </a:rPr>
              <a:t>also</a:t>
            </a:r>
            <a:r>
              <a:rPr lang="es-ES" sz="2000" dirty="0">
                <a:solidFill>
                  <a:schemeClr val="tx1">
                    <a:lumMod val="95000"/>
                    <a:lumOff val="5000"/>
                  </a:schemeClr>
                </a:solidFill>
              </a:rPr>
              <a:t> has </a:t>
            </a:r>
            <a:r>
              <a:rPr lang="es-ES" sz="2000" dirty="0" err="1">
                <a:solidFill>
                  <a:schemeClr val="tx1">
                    <a:lumMod val="95000"/>
                    <a:lumOff val="5000"/>
                  </a:schemeClr>
                </a:solidFill>
              </a:rPr>
              <a:t>the</a:t>
            </a:r>
            <a:r>
              <a:rPr lang="es-ES" sz="2000" dirty="0">
                <a:solidFill>
                  <a:schemeClr val="tx1">
                    <a:lumMod val="95000"/>
                    <a:lumOff val="5000"/>
                  </a:schemeClr>
                </a:solidFill>
              </a:rPr>
              <a:t> </a:t>
            </a:r>
            <a:r>
              <a:rPr lang="es-ES" sz="2000" dirty="0" err="1">
                <a:solidFill>
                  <a:schemeClr val="tx1">
                    <a:lumMod val="95000"/>
                    <a:lumOff val="5000"/>
                  </a:schemeClr>
                </a:solidFill>
              </a:rPr>
              <a:t>exclusiveness</a:t>
            </a:r>
            <a:r>
              <a:rPr lang="es-ES" sz="2000" dirty="0">
                <a:solidFill>
                  <a:schemeClr val="tx1">
                    <a:lumMod val="95000"/>
                    <a:lumOff val="5000"/>
                  </a:schemeClr>
                </a:solidFill>
              </a:rPr>
              <a:t> of </a:t>
            </a:r>
            <a:r>
              <a:rPr lang="es-ES" sz="2000" dirty="0" err="1" smtClean="0">
                <a:solidFill>
                  <a:schemeClr val="tx1">
                    <a:lumMod val="95000"/>
                    <a:lumOff val="5000"/>
                  </a:schemeClr>
                </a:solidFill>
              </a:rPr>
              <a:t>studying</a:t>
            </a:r>
            <a:r>
              <a:rPr lang="es-ES" sz="2000" dirty="0" smtClean="0">
                <a:solidFill>
                  <a:schemeClr val="tx1">
                    <a:lumMod val="95000"/>
                    <a:lumOff val="5000"/>
                  </a:schemeClr>
                </a:solidFill>
              </a:rPr>
              <a:t> </a:t>
            </a:r>
            <a:r>
              <a:rPr lang="es-ES" sz="2000" dirty="0" err="1">
                <a:solidFill>
                  <a:schemeClr val="tx1">
                    <a:lumMod val="95000"/>
                    <a:lumOff val="5000"/>
                  </a:schemeClr>
                </a:solidFill>
              </a:rPr>
              <a:t>Vocational</a:t>
            </a:r>
            <a:r>
              <a:rPr lang="es-ES" sz="2000" dirty="0">
                <a:solidFill>
                  <a:schemeClr val="tx1">
                    <a:lumMod val="95000"/>
                    <a:lumOff val="5000"/>
                  </a:schemeClr>
                </a:solidFill>
              </a:rPr>
              <a:t> Training and </a:t>
            </a:r>
            <a:r>
              <a:rPr lang="es-ES" sz="2000" dirty="0" err="1">
                <a:solidFill>
                  <a:schemeClr val="tx1">
                    <a:lumMod val="95000"/>
                    <a:lumOff val="5000"/>
                  </a:schemeClr>
                </a:solidFill>
              </a:rPr>
              <a:t>degrees</a:t>
            </a:r>
            <a:r>
              <a:rPr lang="es-ES" sz="2000" dirty="0">
                <a:solidFill>
                  <a:schemeClr val="tx1">
                    <a:lumMod val="95000"/>
                    <a:lumOff val="5000"/>
                  </a:schemeClr>
                </a:solidFill>
              </a:rPr>
              <a:t> </a:t>
            </a:r>
            <a:r>
              <a:rPr lang="es-ES" sz="2000" dirty="0" err="1">
                <a:solidFill>
                  <a:schemeClr val="tx1">
                    <a:lumMod val="95000"/>
                    <a:lumOff val="5000"/>
                  </a:schemeClr>
                </a:solidFill>
              </a:rPr>
              <a:t>such</a:t>
            </a:r>
            <a:r>
              <a:rPr lang="es-ES" sz="2000" dirty="0">
                <a:solidFill>
                  <a:schemeClr val="tx1">
                    <a:lumMod val="95000"/>
                    <a:lumOff val="5000"/>
                  </a:schemeClr>
                </a:solidFill>
              </a:rPr>
              <a:t> as </a:t>
            </a:r>
            <a:r>
              <a:rPr lang="es-ES" sz="2000" dirty="0" err="1">
                <a:solidFill>
                  <a:schemeClr val="tx1">
                    <a:lumMod val="95000"/>
                    <a:lumOff val="5000"/>
                  </a:schemeClr>
                </a:solidFill>
              </a:rPr>
              <a:t>commerce</a:t>
            </a:r>
            <a:r>
              <a:rPr lang="es-ES" sz="2000" dirty="0">
                <a:solidFill>
                  <a:schemeClr val="tx1">
                    <a:lumMod val="95000"/>
                    <a:lumOff val="5000"/>
                  </a:schemeClr>
                </a:solidFill>
              </a:rPr>
              <a:t>, </a:t>
            </a:r>
            <a:r>
              <a:rPr lang="es-ES" sz="2000" dirty="0" err="1">
                <a:solidFill>
                  <a:schemeClr val="tx1">
                    <a:lumMod val="95000"/>
                    <a:lumOff val="5000"/>
                  </a:schemeClr>
                </a:solidFill>
              </a:rPr>
              <a:t>mechanics</a:t>
            </a:r>
            <a:r>
              <a:rPr lang="es-ES" sz="2000" dirty="0">
                <a:solidFill>
                  <a:schemeClr val="tx1">
                    <a:lumMod val="95000"/>
                    <a:lumOff val="5000"/>
                  </a:schemeClr>
                </a:solidFill>
              </a:rPr>
              <a:t>, </a:t>
            </a:r>
            <a:r>
              <a:rPr lang="es-ES" sz="2000" dirty="0" err="1">
                <a:solidFill>
                  <a:schemeClr val="tx1">
                    <a:lumMod val="95000"/>
                    <a:lumOff val="5000"/>
                  </a:schemeClr>
                </a:solidFill>
              </a:rPr>
              <a:t>cooking</a:t>
            </a:r>
            <a:r>
              <a:rPr lang="es-ES" sz="2000" dirty="0">
                <a:solidFill>
                  <a:schemeClr val="tx1">
                    <a:lumMod val="95000"/>
                    <a:lumOff val="5000"/>
                  </a:schemeClr>
                </a:solidFill>
              </a:rPr>
              <a:t>, </a:t>
            </a:r>
            <a:r>
              <a:rPr lang="es-ES" sz="2000" dirty="0" err="1">
                <a:solidFill>
                  <a:schemeClr val="tx1">
                    <a:lumMod val="95000"/>
                    <a:lumOff val="5000"/>
                  </a:schemeClr>
                </a:solidFill>
              </a:rPr>
              <a:t>electricity</a:t>
            </a:r>
            <a:r>
              <a:rPr lang="es-ES" sz="2000" dirty="0">
                <a:solidFill>
                  <a:schemeClr val="tx1">
                    <a:lumMod val="95000"/>
                    <a:lumOff val="5000"/>
                  </a:schemeClr>
                </a:solidFill>
              </a:rPr>
              <a:t>…</a:t>
            </a:r>
            <a:endParaRPr sz="2000" dirty="0">
              <a:solidFill>
                <a:schemeClr val="tx1">
                  <a:lumMod val="95000"/>
                  <a:lumOff val="5000"/>
                </a:schemeClr>
              </a:solidFill>
            </a:endParaRPr>
          </a:p>
        </p:txBody>
      </p:sp>
      <p:pic>
        <p:nvPicPr>
          <p:cNvPr id="224" name="Google Shape;224;p26"/>
          <p:cNvPicPr preferRelativeResize="0"/>
          <p:nvPr/>
        </p:nvPicPr>
        <p:blipFill rotWithShape="1">
          <a:blip r:embed="rId3">
            <a:alphaModFix/>
          </a:blip>
          <a:srcRect/>
          <a:stretch/>
        </p:blipFill>
        <p:spPr>
          <a:xfrm>
            <a:off x="1259632" y="3782798"/>
            <a:ext cx="3312368" cy="2481079"/>
          </a:xfrm>
          <a:prstGeom prst="rect">
            <a:avLst/>
          </a:prstGeom>
          <a:noFill/>
          <a:ln>
            <a:noFill/>
          </a:ln>
        </p:spPr>
      </p:pic>
      <p:pic>
        <p:nvPicPr>
          <p:cNvPr id="225" name="Google Shape;225;p26" descr="Resultado de imagen de ies gregorio prieto"/>
          <p:cNvPicPr preferRelativeResize="0"/>
          <p:nvPr/>
        </p:nvPicPr>
        <p:blipFill rotWithShape="1">
          <a:blip r:embed="rId4">
            <a:alphaModFix/>
          </a:blip>
          <a:srcRect/>
          <a:stretch/>
        </p:blipFill>
        <p:spPr>
          <a:xfrm>
            <a:off x="5119510" y="3763198"/>
            <a:ext cx="2520280" cy="252028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962163" y="460719"/>
            <a:ext cx="7795737" cy="128089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Overlock"/>
              <a:buNone/>
            </a:pPr>
            <a:r>
              <a:rPr lang="es-ES" sz="6000" b="1" dirty="0">
                <a:solidFill>
                  <a:schemeClr val="accent1"/>
                </a:solidFill>
                <a:latin typeface="Federo"/>
              </a:rPr>
              <a:t>INTERNATIONAL PROJECTS</a:t>
            </a:r>
            <a:endParaRPr sz="6000" b="1" dirty="0">
              <a:solidFill>
                <a:schemeClr val="accent1"/>
              </a:solidFill>
              <a:latin typeface="Federo"/>
            </a:endParaRPr>
          </a:p>
        </p:txBody>
      </p:sp>
      <p:sp>
        <p:nvSpPr>
          <p:cNvPr id="231" name="Google Shape;231;p27"/>
          <p:cNvSpPr txBox="1">
            <a:spLocks noGrp="1"/>
          </p:cNvSpPr>
          <p:nvPr>
            <p:ph idx="1"/>
          </p:nvPr>
        </p:nvSpPr>
        <p:spPr>
          <a:xfrm>
            <a:off x="987976" y="1906648"/>
            <a:ext cx="7769924" cy="3777622"/>
          </a:xfrm>
          <a:prstGeom prst="rect">
            <a:avLst/>
          </a:prstGeom>
          <a:noFill/>
          <a:ln>
            <a:noFill/>
          </a:ln>
        </p:spPr>
        <p:txBody>
          <a:bodyPr spcFirstLastPara="1" wrap="square" lIns="91425" tIns="45700" rIns="91425" bIns="45700" anchor="t" anchorCtr="0">
            <a:noAutofit/>
          </a:bodyPr>
          <a:lstStyle/>
          <a:p>
            <a:pPr algn="just">
              <a:spcBef>
                <a:spcPts val="0"/>
              </a:spcBef>
              <a:buSzPts val="2040"/>
              <a:buFont typeface="Arial" panose="020B0604020202020204" pitchFamily="34" charset="0"/>
              <a:buChar char="•"/>
            </a:pPr>
            <a:r>
              <a:rPr lang="es-ES" sz="2400" dirty="0" err="1"/>
              <a:t>Linguistic</a:t>
            </a:r>
            <a:r>
              <a:rPr lang="es-ES" sz="2400" dirty="0"/>
              <a:t> </a:t>
            </a:r>
            <a:r>
              <a:rPr lang="es-ES" sz="2400" dirty="0" err="1"/>
              <a:t>Inmersion</a:t>
            </a:r>
            <a:r>
              <a:rPr lang="es-ES" sz="2400" dirty="0"/>
              <a:t> </a:t>
            </a:r>
            <a:r>
              <a:rPr lang="es-ES" sz="2400" dirty="0" err="1"/>
              <a:t>trips</a:t>
            </a:r>
            <a:r>
              <a:rPr lang="es-ES" sz="2400" dirty="0"/>
              <a:t>: </a:t>
            </a:r>
            <a:r>
              <a:rPr lang="es-ES" sz="2400" dirty="0" err="1" smtClean="0"/>
              <a:t>Dublin</a:t>
            </a:r>
            <a:r>
              <a:rPr lang="es-ES" sz="2400" dirty="0" smtClean="0"/>
              <a:t>, Edinburgh, York, Oxford.</a:t>
            </a:r>
            <a:endParaRPr lang="es-ES" sz="2400" dirty="0"/>
          </a:p>
          <a:p>
            <a:pPr algn="just">
              <a:spcBef>
                <a:spcPts val="0"/>
              </a:spcBef>
              <a:buSzPts val="2040"/>
              <a:buFont typeface="Arial" panose="020B0604020202020204" pitchFamily="34" charset="0"/>
              <a:buChar char="•"/>
            </a:pPr>
            <a:r>
              <a:rPr lang="es-ES" sz="2400" dirty="0"/>
              <a:t>Erasmus </a:t>
            </a:r>
            <a:r>
              <a:rPr lang="es-ES" sz="2400" dirty="0" err="1"/>
              <a:t>projects</a:t>
            </a:r>
            <a:r>
              <a:rPr lang="es-ES" sz="2400" dirty="0"/>
              <a:t>: </a:t>
            </a:r>
            <a:r>
              <a:rPr lang="es-ES" sz="2400" dirty="0" smtClean="0"/>
              <a:t>7 </a:t>
            </a:r>
            <a:r>
              <a:rPr lang="es-ES" sz="2400" dirty="0" err="1" smtClean="0"/>
              <a:t>for</a:t>
            </a:r>
            <a:r>
              <a:rPr lang="es-ES" sz="2400" dirty="0" smtClean="0"/>
              <a:t> </a:t>
            </a:r>
            <a:r>
              <a:rPr lang="es-ES" sz="2400" dirty="0" err="1" smtClean="0"/>
              <a:t>this</a:t>
            </a:r>
            <a:r>
              <a:rPr lang="es-ES" sz="2400" dirty="0" smtClean="0"/>
              <a:t> </a:t>
            </a:r>
            <a:r>
              <a:rPr lang="es-ES" sz="2400" dirty="0" err="1" smtClean="0"/>
              <a:t>course</a:t>
            </a:r>
            <a:r>
              <a:rPr lang="es-ES" sz="2400" dirty="0" smtClean="0"/>
              <a:t>.</a:t>
            </a:r>
          </a:p>
          <a:p>
            <a:pPr algn="just">
              <a:spcBef>
                <a:spcPts val="0"/>
              </a:spcBef>
              <a:buSzPts val="2040"/>
              <a:buFont typeface="Arial" panose="020B0604020202020204" pitchFamily="34" charset="0"/>
              <a:buChar char="•"/>
            </a:pPr>
            <a:r>
              <a:rPr lang="es-ES" sz="2400" dirty="0" smtClean="0"/>
              <a:t>Exchange </a:t>
            </a:r>
            <a:r>
              <a:rPr lang="es-ES" sz="2400" dirty="0" err="1" smtClean="0"/>
              <a:t>with</a:t>
            </a:r>
            <a:r>
              <a:rPr lang="es-ES" sz="2400" dirty="0" smtClean="0"/>
              <a:t> </a:t>
            </a:r>
            <a:r>
              <a:rPr lang="es-ES" sz="2400" dirty="0" err="1" smtClean="0"/>
              <a:t>Belgium</a:t>
            </a:r>
            <a:r>
              <a:rPr lang="es-ES" sz="2400" dirty="0" smtClean="0"/>
              <a:t>.</a:t>
            </a:r>
          </a:p>
          <a:p>
            <a:pPr algn="just">
              <a:spcBef>
                <a:spcPts val="0"/>
              </a:spcBef>
              <a:buSzPts val="2040"/>
              <a:buFont typeface="Arial" panose="020B0604020202020204" pitchFamily="34" charset="0"/>
              <a:buChar char="•"/>
            </a:pPr>
            <a:r>
              <a:rPr lang="es-ES" sz="2400" dirty="0" err="1" smtClean="0"/>
              <a:t>eTwinning</a:t>
            </a:r>
            <a:r>
              <a:rPr lang="es-ES" sz="2400" dirty="0" smtClean="0"/>
              <a:t> </a:t>
            </a:r>
            <a:r>
              <a:rPr lang="es-ES" sz="2400" dirty="0" err="1"/>
              <a:t>projects</a:t>
            </a:r>
            <a:r>
              <a:rPr lang="es-ES" sz="2400" dirty="0"/>
              <a:t>.</a:t>
            </a:r>
            <a:endParaRPr sz="2400" dirty="0"/>
          </a:p>
        </p:txBody>
      </p:sp>
      <p:pic>
        <p:nvPicPr>
          <p:cNvPr id="232" name="Google Shape;232;p27"/>
          <p:cNvPicPr preferRelativeResize="0"/>
          <p:nvPr/>
        </p:nvPicPr>
        <p:blipFill rotWithShape="1">
          <a:blip r:embed="rId3">
            <a:alphaModFix/>
          </a:blip>
          <a:srcRect/>
          <a:stretch/>
        </p:blipFill>
        <p:spPr>
          <a:xfrm>
            <a:off x="6353014" y="4537835"/>
            <a:ext cx="2437311" cy="1932494"/>
          </a:xfrm>
          <a:prstGeom prst="rect">
            <a:avLst/>
          </a:prstGeom>
          <a:noFill/>
          <a:ln>
            <a:noFill/>
          </a:ln>
        </p:spPr>
      </p:pic>
      <p:pic>
        <p:nvPicPr>
          <p:cNvPr id="233" name="Google Shape;233;p27"/>
          <p:cNvPicPr preferRelativeResize="0"/>
          <p:nvPr/>
        </p:nvPicPr>
        <p:blipFill rotWithShape="1">
          <a:blip r:embed="rId4">
            <a:alphaModFix/>
          </a:blip>
          <a:srcRect t="27124" b="28090"/>
          <a:stretch/>
        </p:blipFill>
        <p:spPr>
          <a:xfrm>
            <a:off x="4610555" y="3795459"/>
            <a:ext cx="2211795" cy="1513499"/>
          </a:xfrm>
          <a:prstGeom prst="rect">
            <a:avLst/>
          </a:prstGeom>
          <a:noFill/>
          <a:ln>
            <a:noFill/>
          </a:ln>
        </p:spPr>
      </p:pic>
      <p:pic>
        <p:nvPicPr>
          <p:cNvPr id="234" name="Google Shape;234;p27"/>
          <p:cNvPicPr preferRelativeResize="0"/>
          <p:nvPr/>
        </p:nvPicPr>
        <p:blipFill rotWithShape="1">
          <a:blip r:embed="rId5">
            <a:alphaModFix/>
          </a:blip>
          <a:srcRect/>
          <a:stretch/>
        </p:blipFill>
        <p:spPr>
          <a:xfrm>
            <a:off x="696886" y="3990582"/>
            <a:ext cx="2490233" cy="1513500"/>
          </a:xfrm>
          <a:prstGeom prst="rect">
            <a:avLst/>
          </a:prstGeom>
          <a:noFill/>
          <a:ln>
            <a:noFill/>
          </a:ln>
        </p:spPr>
      </p:pic>
      <p:pic>
        <p:nvPicPr>
          <p:cNvPr id="235" name="Google Shape;235;p27"/>
          <p:cNvPicPr preferRelativeResize="0"/>
          <p:nvPr/>
        </p:nvPicPr>
        <p:blipFill rotWithShape="1">
          <a:blip r:embed="rId6">
            <a:alphaModFix/>
          </a:blip>
          <a:srcRect/>
          <a:stretch/>
        </p:blipFill>
        <p:spPr>
          <a:xfrm>
            <a:off x="2812147" y="5016575"/>
            <a:ext cx="2267744" cy="151349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1653657" y="2788555"/>
            <a:ext cx="6589199" cy="128089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2"/>
              </a:buClr>
              <a:buSzPts val="7200"/>
              <a:buFont typeface="Overlock"/>
              <a:buNone/>
            </a:pPr>
            <a:r>
              <a:rPr lang="es-ES" sz="7200" b="1" dirty="0">
                <a:solidFill>
                  <a:schemeClr val="accent1"/>
                </a:solidFill>
                <a:latin typeface="Federo"/>
              </a:rPr>
              <a:t>THE END</a:t>
            </a:r>
            <a:endParaRPr b="1" dirty="0">
              <a:solidFill>
                <a:schemeClr val="accent1"/>
              </a:solidFill>
              <a:latin typeface="Federo"/>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POLITICAL ORGANIZATION</a:t>
            </a:r>
            <a:endParaRPr lang="es-ES" dirty="0"/>
          </a:p>
        </p:txBody>
      </p:sp>
      <p:sp>
        <p:nvSpPr>
          <p:cNvPr id="3" name="Marcador de contenido 2"/>
          <p:cNvSpPr>
            <a:spLocks noGrp="1"/>
          </p:cNvSpPr>
          <p:nvPr>
            <p:ph idx="1"/>
          </p:nvPr>
        </p:nvSpPr>
        <p:spPr/>
        <p:txBody>
          <a:bodyPr/>
          <a:lstStyle/>
          <a:p>
            <a:r>
              <a:rPr lang="es-ES" dirty="0" smtClean="0"/>
              <a:t>17 </a:t>
            </a:r>
            <a:r>
              <a:rPr lang="es-ES" dirty="0" err="1" smtClean="0"/>
              <a:t>Autonomous</a:t>
            </a:r>
            <a:r>
              <a:rPr lang="es-ES" dirty="0" smtClean="0"/>
              <a:t> </a:t>
            </a:r>
            <a:r>
              <a:rPr lang="es-ES" dirty="0" err="1" smtClean="0"/>
              <a:t>communities</a:t>
            </a:r>
            <a:r>
              <a:rPr lang="es-ES" dirty="0" smtClean="0"/>
              <a:t> (</a:t>
            </a:r>
            <a:r>
              <a:rPr lang="es-ES" dirty="0" err="1" smtClean="0"/>
              <a:t>our</a:t>
            </a:r>
            <a:r>
              <a:rPr lang="es-ES" dirty="0" smtClean="0"/>
              <a:t> </a:t>
            </a:r>
            <a:r>
              <a:rPr lang="es-ES" dirty="0" err="1" smtClean="0"/>
              <a:t>autonomous</a:t>
            </a:r>
            <a:r>
              <a:rPr lang="es-ES" dirty="0" smtClean="0"/>
              <a:t> </a:t>
            </a:r>
            <a:r>
              <a:rPr lang="es-ES" dirty="0" err="1" smtClean="0"/>
              <a:t>community</a:t>
            </a:r>
            <a:r>
              <a:rPr lang="es-ES" dirty="0" smtClean="0"/>
              <a:t> </a:t>
            </a:r>
            <a:r>
              <a:rPr lang="es-ES" dirty="0" err="1" smtClean="0"/>
              <a:t>is</a:t>
            </a:r>
            <a:r>
              <a:rPr lang="es-ES" dirty="0" smtClean="0"/>
              <a:t> Castilla La Mancha).</a:t>
            </a:r>
          </a:p>
          <a:p>
            <a:r>
              <a:rPr lang="es-ES" dirty="0" smtClean="0"/>
              <a:t>50 </a:t>
            </a:r>
            <a:r>
              <a:rPr lang="es-ES" dirty="0" err="1" smtClean="0"/>
              <a:t>provinces</a:t>
            </a:r>
            <a:r>
              <a:rPr lang="es-ES" dirty="0" smtClean="0"/>
              <a:t>.</a:t>
            </a:r>
          </a:p>
          <a:p>
            <a:r>
              <a:rPr lang="es-ES" dirty="0" smtClean="0"/>
              <a:t>Castilla La Mancha has 5 </a:t>
            </a:r>
            <a:r>
              <a:rPr lang="es-ES" dirty="0" err="1" smtClean="0"/>
              <a:t>provinces</a:t>
            </a:r>
            <a:r>
              <a:rPr lang="es-ES" dirty="0" smtClean="0"/>
              <a:t>: Toledo, Albacete, Cuenca, Guadalajara and Ciudad Real.</a:t>
            </a:r>
          </a:p>
          <a:p>
            <a:r>
              <a:rPr lang="es-ES" dirty="0" err="1" smtClean="0"/>
              <a:t>The</a:t>
            </a:r>
            <a:r>
              <a:rPr lang="es-ES" dirty="0" smtClean="0"/>
              <a:t> capital </a:t>
            </a:r>
            <a:r>
              <a:rPr lang="es-ES" dirty="0" err="1" smtClean="0"/>
              <a:t>city</a:t>
            </a:r>
            <a:r>
              <a:rPr lang="es-ES" dirty="0" smtClean="0"/>
              <a:t> of </a:t>
            </a:r>
            <a:r>
              <a:rPr lang="es-ES" dirty="0" err="1" smtClean="0"/>
              <a:t>Spain</a:t>
            </a:r>
            <a:r>
              <a:rPr lang="es-ES" dirty="0" smtClean="0"/>
              <a:t> </a:t>
            </a:r>
            <a:r>
              <a:rPr lang="es-ES" dirty="0" err="1" smtClean="0"/>
              <a:t>is</a:t>
            </a:r>
            <a:r>
              <a:rPr lang="es-ES" dirty="0" smtClean="0"/>
              <a:t> Madrid.</a:t>
            </a:r>
          </a:p>
          <a:p>
            <a:r>
              <a:rPr lang="es-ES" dirty="0" err="1" smtClean="0"/>
              <a:t>The</a:t>
            </a:r>
            <a:r>
              <a:rPr lang="es-ES" dirty="0" smtClean="0"/>
              <a:t> King of </a:t>
            </a:r>
            <a:r>
              <a:rPr lang="es-ES" dirty="0" err="1" smtClean="0"/>
              <a:t>Spain</a:t>
            </a:r>
            <a:r>
              <a:rPr lang="es-ES" dirty="0" smtClean="0"/>
              <a:t> </a:t>
            </a:r>
            <a:r>
              <a:rPr lang="es-ES" dirty="0" err="1" smtClean="0"/>
              <a:t>is</a:t>
            </a:r>
            <a:r>
              <a:rPr lang="es-ES" dirty="0" smtClean="0"/>
              <a:t> Felipe VI.</a:t>
            </a:r>
          </a:p>
          <a:p>
            <a:r>
              <a:rPr lang="es-ES" dirty="0" err="1" smtClean="0"/>
              <a:t>The</a:t>
            </a:r>
            <a:r>
              <a:rPr lang="es-ES" dirty="0" smtClean="0"/>
              <a:t> </a:t>
            </a:r>
            <a:r>
              <a:rPr lang="es-ES" dirty="0" err="1" smtClean="0"/>
              <a:t>president</a:t>
            </a:r>
            <a:r>
              <a:rPr lang="es-ES" dirty="0" smtClean="0"/>
              <a:t> </a:t>
            </a:r>
            <a:r>
              <a:rPr lang="es-ES" dirty="0" err="1" smtClean="0"/>
              <a:t>is</a:t>
            </a:r>
            <a:r>
              <a:rPr lang="es-ES" dirty="0" smtClean="0"/>
              <a:t> Pedro Sánchez.</a:t>
            </a:r>
          </a:p>
          <a:p>
            <a:pPr marL="0" indent="0">
              <a:buNone/>
            </a:pPr>
            <a:endParaRPr lang="es-ES" dirty="0" smtClean="0"/>
          </a:p>
        </p:txBody>
      </p:sp>
      <p:sp>
        <p:nvSpPr>
          <p:cNvPr id="5" name="Marcador de texto 4"/>
          <p:cNvSpPr>
            <a:spLocks noGrp="1"/>
          </p:cNvSpPr>
          <p:nvPr>
            <p:ph type="body" sz="half" idx="2"/>
          </p:nvPr>
        </p:nvSpPr>
        <p:spPr/>
        <p:txBody>
          <a:bodyPr/>
          <a:lstStyle/>
          <a:p>
            <a:endParaRPr lang="es-ES"/>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25" y="1856097"/>
            <a:ext cx="4593369" cy="3429580"/>
          </a:xfrm>
          <a:prstGeom prst="rect">
            <a:avLst/>
          </a:prstGeom>
        </p:spPr>
      </p:pic>
    </p:spTree>
    <p:extLst>
      <p:ext uri="{BB962C8B-B14F-4D97-AF65-F5344CB8AC3E}">
        <p14:creationId xmlns:p14="http://schemas.microsoft.com/office/powerpoint/2010/main" val="241305244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IMPORTANT MONUMENTS</a:t>
            </a:r>
            <a:endParaRPr lang="es-ES" dirty="0"/>
          </a:p>
        </p:txBody>
      </p:sp>
      <p:sp>
        <p:nvSpPr>
          <p:cNvPr id="3" name="Marcador de contenido 2"/>
          <p:cNvSpPr>
            <a:spLocks noGrp="1"/>
          </p:cNvSpPr>
          <p:nvPr>
            <p:ph idx="1"/>
          </p:nvPr>
        </p:nvSpPr>
        <p:spPr/>
        <p:txBody>
          <a:bodyPr>
            <a:normAutofit fontScale="85000" lnSpcReduction="10000"/>
          </a:bodyPr>
          <a:lstStyle/>
          <a:p>
            <a:pPr marL="0" lvl="0" indent="0">
              <a:spcBef>
                <a:spcPts val="0"/>
              </a:spcBef>
              <a:buNone/>
            </a:pPr>
            <a:r>
              <a:rPr lang="en-US" dirty="0">
                <a:solidFill>
                  <a:srgbClr val="000000"/>
                </a:solidFill>
              </a:rPr>
              <a:t>The Holy family This is located in the city o</a:t>
            </a:r>
            <a:r>
              <a:rPr lang="en-US" dirty="0" smtClean="0">
                <a:solidFill>
                  <a:srgbClr val="000000"/>
                </a:solidFill>
              </a:rPr>
              <a:t>f Barcelona. It </a:t>
            </a:r>
            <a:r>
              <a:rPr lang="en-US" dirty="0">
                <a:solidFill>
                  <a:srgbClr val="000000"/>
                </a:solidFill>
              </a:rPr>
              <a:t>is one of the most important monument, designed by the architect </a:t>
            </a:r>
            <a:r>
              <a:rPr lang="en-US" dirty="0" err="1">
                <a:solidFill>
                  <a:srgbClr val="000000"/>
                </a:solidFill>
              </a:rPr>
              <a:t>Antoni</a:t>
            </a:r>
            <a:r>
              <a:rPr lang="en-US" dirty="0">
                <a:solidFill>
                  <a:srgbClr val="000000"/>
                </a:solidFill>
              </a:rPr>
              <a:t> </a:t>
            </a:r>
            <a:r>
              <a:rPr lang="en-US" dirty="0" err="1">
                <a:solidFill>
                  <a:srgbClr val="000000"/>
                </a:solidFill>
              </a:rPr>
              <a:t>Gaudí</a:t>
            </a:r>
            <a:r>
              <a:rPr lang="en-US" dirty="0" smtClean="0">
                <a:solidFill>
                  <a:srgbClr val="000000"/>
                </a:solidFill>
              </a:rPr>
              <a:t>. Started in </a:t>
            </a:r>
            <a:r>
              <a:rPr lang="en-US" dirty="0">
                <a:solidFill>
                  <a:srgbClr val="000000"/>
                </a:solidFill>
              </a:rPr>
              <a:t>1882, </a:t>
            </a:r>
            <a:r>
              <a:rPr lang="en-US" dirty="0" smtClean="0">
                <a:solidFill>
                  <a:srgbClr val="000000"/>
                </a:solidFill>
              </a:rPr>
              <a:t>it </a:t>
            </a:r>
            <a:r>
              <a:rPr lang="en-US" dirty="0">
                <a:solidFill>
                  <a:srgbClr val="000000"/>
                </a:solidFill>
              </a:rPr>
              <a:t>is still under construction and is the greatest exponent of </a:t>
            </a:r>
            <a:r>
              <a:rPr lang="en-US" dirty="0" err="1">
                <a:solidFill>
                  <a:srgbClr val="000000"/>
                </a:solidFill>
              </a:rPr>
              <a:t>catalan</a:t>
            </a:r>
            <a:r>
              <a:rPr lang="en-US" dirty="0">
                <a:solidFill>
                  <a:srgbClr val="000000"/>
                </a:solidFill>
              </a:rPr>
              <a:t> modernist architecture.</a:t>
            </a:r>
          </a:p>
          <a:p>
            <a:pPr marL="0" lvl="0" indent="0">
              <a:spcBef>
                <a:spcPts val="1600"/>
              </a:spcBef>
              <a:buNone/>
            </a:pPr>
            <a:r>
              <a:rPr lang="en-US" dirty="0">
                <a:solidFill>
                  <a:srgbClr val="000000"/>
                </a:solidFill>
              </a:rPr>
              <a:t>Royal Palace: It is located in the capital, Madrid, and it is the largest Royal Palace in western Europe and on the largest in the world.</a:t>
            </a:r>
          </a:p>
          <a:p>
            <a:pPr marL="0" lvl="0" indent="0">
              <a:spcBef>
                <a:spcPts val="1600"/>
              </a:spcBef>
              <a:buNone/>
            </a:pPr>
            <a:r>
              <a:rPr lang="en-US" dirty="0">
                <a:solidFill>
                  <a:srgbClr val="000000"/>
                </a:solidFill>
              </a:rPr>
              <a:t>Alhambra :The Alhambra is a fortress that housed the monarch and the court of the kingdom of Granada. Composed of places with incredible gardens, it has stupendous Andalucía interior decoration and its unbeatable location makes the Alhambra one of the most important monuments of Spain.</a:t>
            </a:r>
          </a:p>
          <a:p>
            <a:pPr marL="0" lvl="0" indent="0" algn="just">
              <a:spcBef>
                <a:spcPts val="1600"/>
              </a:spcBef>
              <a:buNone/>
            </a:pPr>
            <a:r>
              <a:rPr lang="en-US" dirty="0">
                <a:solidFill>
                  <a:srgbClr val="000000"/>
                </a:solidFill>
              </a:rPr>
              <a:t>Mosque of Córdoba: It is one of the most important monuments with </a:t>
            </a:r>
            <a:r>
              <a:rPr lang="en-US" dirty="0" err="1">
                <a:solidFill>
                  <a:srgbClr val="000000"/>
                </a:solidFill>
              </a:rPr>
              <a:t>islamic</a:t>
            </a:r>
            <a:r>
              <a:rPr lang="en-US" dirty="0">
                <a:solidFill>
                  <a:srgbClr val="000000"/>
                </a:solidFill>
              </a:rPr>
              <a:t> architecture in Spain , It was declared cultural patrimony of humanity as part of the most historical </a:t>
            </a:r>
            <a:r>
              <a:rPr lang="en-US" dirty="0" err="1">
                <a:solidFill>
                  <a:srgbClr val="000000"/>
                </a:solidFill>
              </a:rPr>
              <a:t>centre</a:t>
            </a:r>
            <a:r>
              <a:rPr lang="en-US" dirty="0">
                <a:solidFill>
                  <a:srgbClr val="000000"/>
                </a:solidFill>
              </a:rPr>
              <a:t> of the city.</a:t>
            </a:r>
          </a:p>
          <a:p>
            <a:endParaRPr lang="es-ES" dirty="0"/>
          </a:p>
        </p:txBody>
      </p:sp>
      <p:sp>
        <p:nvSpPr>
          <p:cNvPr id="4" name="Rectángulo 3"/>
          <p:cNvSpPr/>
          <p:nvPr/>
        </p:nvSpPr>
        <p:spPr>
          <a:xfrm>
            <a:off x="4447607" y="3244334"/>
            <a:ext cx="248786" cy="369332"/>
          </a:xfrm>
          <a:prstGeom prst="rect">
            <a:avLst/>
          </a:prstGeom>
        </p:spPr>
        <p:txBody>
          <a:bodyPr wrap="none">
            <a:spAutoFit/>
          </a:bodyPr>
          <a:lstStyle/>
          <a:p>
            <a:r>
              <a:rPr lang="es-ES" dirty="0"/>
              <a:t> </a:t>
            </a:r>
          </a:p>
        </p:txBody>
      </p:sp>
    </p:spTree>
    <p:extLst>
      <p:ext uri="{BB962C8B-B14F-4D97-AF65-F5344CB8AC3E}">
        <p14:creationId xmlns:p14="http://schemas.microsoft.com/office/powerpoint/2010/main" val="83226556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TYPICAL FOOD</a:t>
            </a:r>
            <a:endParaRPr lang="es-ES" dirty="0"/>
          </a:p>
        </p:txBody>
      </p:sp>
      <p:sp>
        <p:nvSpPr>
          <p:cNvPr id="3" name="Marcador de contenido 2"/>
          <p:cNvSpPr>
            <a:spLocks noGrp="1"/>
          </p:cNvSpPr>
          <p:nvPr>
            <p:ph idx="1"/>
          </p:nvPr>
        </p:nvSpPr>
        <p:spPr/>
        <p:txBody>
          <a:bodyPr/>
          <a:lstStyle/>
          <a:p>
            <a:pPr marL="0" indent="0">
              <a:buNone/>
            </a:pPr>
            <a:r>
              <a:rPr lang="en-US" dirty="0"/>
              <a:t>One of the characteristics and why Spain is known is because the food, some of the most famous foods in Spain are paella, crumbs, stew or potato </a:t>
            </a:r>
            <a:r>
              <a:rPr lang="en-US" dirty="0" err="1"/>
              <a:t>omelette</a:t>
            </a:r>
            <a:r>
              <a:rPr lang="en-US" dirty="0"/>
              <a:t>.</a:t>
            </a:r>
            <a:endParaRPr lang="en-US" dirty="0"/>
          </a:p>
          <a:p>
            <a:pPr marL="0" indent="0">
              <a:buNone/>
            </a:pPr>
            <a:r>
              <a:rPr lang="en-US" dirty="0"/>
              <a:t/>
            </a:r>
            <a:br>
              <a:rPr lang="en-US" dirty="0"/>
            </a:br>
            <a:endParaRPr lang="es-ES" dirty="0"/>
          </a:p>
        </p:txBody>
      </p:sp>
      <p:pic>
        <p:nvPicPr>
          <p:cNvPr id="1028" name="Picture 4" descr="https://lh5.googleusercontent.com/xh1XzfaLIbTFQfQBNzk9YMORW3SVMPJIvh-Lw4vrZrzMs7bIBFtH5V4F9R5cyJjHrcmCJEdgPYrackJGrrq7-Pf34bhv1REJYJ3-UYzWEAeHH7w69A-priDSZc2jAnZXZ1iDenhVf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12" y="3670702"/>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w_5ox9aoVRpW8ADRQifhm9VhTiWktAsbR8rSPMo9HzDjCZD3BE4Z09WDNqFav2FboqKP3Ge7aB_-_F8pRl8in3CcVy8LJi-F9lxdamppbfQmL_BI_1fOagtvxLSS3ao5ocF5fYkt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118" y="-7646645"/>
            <a:ext cx="6089414" cy="40875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4.googleusercontent.com/w_5ox9aoVRpW8ADRQifhm9VhTiWktAsbR8rSPMo9HzDjCZD3BE4Z09WDNqFav2FboqKP3Ge7aB_-_F8pRl8in3CcVy8LJi-F9lxdamppbfQmL_BI_1fOagtvxLSS3ao5ocF5fYkt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229" y="3670702"/>
            <a:ext cx="2156804" cy="240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7423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39" name="Rectangle 138">
            <a:extLst>
              <a:ext uri="{FF2B5EF4-FFF2-40B4-BE49-F238E27FC236}">
                <a16:creationId xmlns="" xmlns:a16="http://schemas.microsoft.com/office/drawing/2014/main" id="{1FF9CEF5-A50D-4B8B-9852-D76F703786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Google Shape;120;p13"/>
          <p:cNvSpPr txBox="1">
            <a:spLocks noGrp="1"/>
          </p:cNvSpPr>
          <p:nvPr>
            <p:ph type="subTitle" idx="1"/>
          </p:nvPr>
        </p:nvSpPr>
        <p:spPr>
          <a:xfrm>
            <a:off x="1941909" y="4777379"/>
            <a:ext cx="6686550" cy="1126283"/>
          </a:xfrm>
          <a:prstGeom prst="rect">
            <a:avLst/>
          </a:prstGeom>
        </p:spPr>
        <p:txBody>
          <a:bodyPr spcFirstLastPara="1" lIns="91425" tIns="45700" rIns="91425" bIns="45700" anchorCtr="0">
            <a:normAutofit/>
          </a:bodyPr>
          <a:lstStyle/>
          <a:p>
            <a:pPr marL="0" lvl="0" indent="0" rtl="0">
              <a:spcBef>
                <a:spcPts val="0"/>
              </a:spcBef>
              <a:spcAft>
                <a:spcPts val="0"/>
              </a:spcAft>
              <a:buSzPts val="2040"/>
              <a:buNone/>
            </a:pPr>
            <a:endParaRPr lang="es-ES" dirty="0"/>
          </a:p>
        </p:txBody>
      </p:sp>
      <p:sp>
        <p:nvSpPr>
          <p:cNvPr id="141" name="Rectangle 140">
            <a:extLst>
              <a:ext uri="{FF2B5EF4-FFF2-40B4-BE49-F238E27FC236}">
                <a16:creationId xmlns="" xmlns:a16="http://schemas.microsoft.com/office/drawing/2014/main" id="{30684D86-C9D1-40C3-A9B6-EC935C7312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371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pic>
        <p:nvPicPr>
          <p:cNvPr id="1032" name="Picture 8" descr="Resultado de imagen de valdepeÃ±as plaza">
            <a:extLst>
              <a:ext uri="{FF2B5EF4-FFF2-40B4-BE49-F238E27FC236}">
                <a16:creationId xmlns="" xmlns:a16="http://schemas.microsoft.com/office/drawing/2014/main" id="{9942FD51-122A-47A8-BEA0-FCE541E5C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51"/>
            <a:ext cx="9296400" cy="7005949"/>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33">
            <a:extLst>
              <a:ext uri="{FF2B5EF4-FFF2-40B4-BE49-F238E27FC236}">
                <a16:creationId xmlns="" xmlns:a16="http://schemas.microsoft.com/office/drawing/2014/main" id="{1EDF7896-F56A-49DA-90F3-F5CE8B9833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3" name="CuadroTexto 2">
            <a:extLst>
              <a:ext uri="{FF2B5EF4-FFF2-40B4-BE49-F238E27FC236}">
                <a16:creationId xmlns="" xmlns:a16="http://schemas.microsoft.com/office/drawing/2014/main" id="{C48B4066-B14A-42BB-9854-561D404113D0}"/>
              </a:ext>
            </a:extLst>
          </p:cNvPr>
          <p:cNvSpPr txBox="1"/>
          <p:nvPr/>
        </p:nvSpPr>
        <p:spPr>
          <a:xfrm>
            <a:off x="2711930" y="476047"/>
            <a:ext cx="6223523" cy="1200329"/>
          </a:xfrm>
          <a:prstGeom prst="rect">
            <a:avLst/>
          </a:prstGeom>
          <a:noFill/>
        </p:spPr>
        <p:txBody>
          <a:bodyPr wrap="square" rtlCol="0">
            <a:spAutoFit/>
          </a:bodyPr>
          <a:lstStyle/>
          <a:p>
            <a:r>
              <a:rPr lang="es-ES" sz="7200" b="1" dirty="0"/>
              <a:t>VALDEPEÑAS</a:t>
            </a:r>
            <a:endParaRPr lang="es-ES" sz="7200"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title"/>
          </p:nvPr>
        </p:nvSpPr>
        <p:spPr>
          <a:xfrm>
            <a:off x="1115616" y="313333"/>
            <a:ext cx="6965245" cy="12024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6600"/>
              <a:buFont typeface="Federo"/>
              <a:buNone/>
            </a:pPr>
            <a:r>
              <a:rPr lang="es-ES" sz="6600" b="1" dirty="0">
                <a:solidFill>
                  <a:schemeClr val="accent1"/>
                </a:solidFill>
                <a:latin typeface="Federo"/>
                <a:ea typeface="Federo"/>
                <a:cs typeface="Federo"/>
                <a:sym typeface="Federo"/>
              </a:rPr>
              <a:t>GEOGRAPHY</a:t>
            </a:r>
            <a:endParaRPr dirty="0">
              <a:solidFill>
                <a:schemeClr val="accent1"/>
              </a:solidFill>
            </a:endParaRPr>
          </a:p>
        </p:txBody>
      </p:sp>
      <p:sp>
        <p:nvSpPr>
          <p:cNvPr id="129" name="Google Shape;129;p14"/>
          <p:cNvSpPr txBox="1">
            <a:spLocks noGrp="1"/>
          </p:cNvSpPr>
          <p:nvPr>
            <p:ph idx="1"/>
          </p:nvPr>
        </p:nvSpPr>
        <p:spPr>
          <a:xfrm>
            <a:off x="746652" y="1412776"/>
            <a:ext cx="4608512" cy="4414139"/>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040"/>
              <a:buNone/>
            </a:pPr>
            <a:r>
              <a:rPr lang="es-ES" sz="2400" dirty="0">
                <a:solidFill>
                  <a:schemeClr val="dk1"/>
                </a:solidFill>
                <a:latin typeface="Overlock"/>
                <a:ea typeface="Overlock"/>
                <a:cs typeface="Overlock"/>
                <a:sym typeface="Overlock"/>
              </a:rPr>
              <a:t>	</a:t>
            </a:r>
            <a:r>
              <a:rPr lang="es-ES" sz="2400" dirty="0" err="1">
                <a:solidFill>
                  <a:schemeClr val="dk1"/>
                </a:solidFill>
                <a:latin typeface="Overlock"/>
                <a:ea typeface="Overlock"/>
                <a:cs typeface="Overlock"/>
                <a:sym typeface="Overlock"/>
              </a:rPr>
              <a:t>Its</a:t>
            </a:r>
            <a:r>
              <a:rPr lang="es-ES" sz="2400" dirty="0">
                <a:solidFill>
                  <a:schemeClr val="dk1"/>
                </a:solidFill>
                <a:latin typeface="Overlock"/>
                <a:ea typeface="Overlock"/>
                <a:cs typeface="Overlock"/>
                <a:sym typeface="Overlock"/>
              </a:rPr>
              <a:t> </a:t>
            </a:r>
            <a:r>
              <a:rPr lang="es-ES" sz="2400" dirty="0" err="1">
                <a:solidFill>
                  <a:schemeClr val="dk1"/>
                </a:solidFill>
                <a:latin typeface="Overlock"/>
                <a:ea typeface="Overlock"/>
                <a:cs typeface="Overlock"/>
                <a:sym typeface="Overlock"/>
              </a:rPr>
              <a:t>name</a:t>
            </a:r>
            <a:r>
              <a:rPr lang="es-ES" sz="2400" dirty="0">
                <a:solidFill>
                  <a:schemeClr val="dk1"/>
                </a:solidFill>
                <a:latin typeface="Overlock"/>
                <a:ea typeface="Overlock"/>
                <a:cs typeface="Overlock"/>
                <a:sym typeface="Overlock"/>
              </a:rPr>
              <a:t> </a:t>
            </a:r>
            <a:r>
              <a:rPr lang="es-ES" sz="2400" dirty="0" err="1">
                <a:solidFill>
                  <a:schemeClr val="dk1"/>
                </a:solidFill>
                <a:latin typeface="Overlock"/>
                <a:ea typeface="Overlock"/>
                <a:cs typeface="Overlock"/>
                <a:sym typeface="Overlock"/>
              </a:rPr>
              <a:t>means</a:t>
            </a:r>
            <a:r>
              <a:rPr lang="es-ES" sz="2400" dirty="0">
                <a:solidFill>
                  <a:schemeClr val="dk1"/>
                </a:solidFill>
                <a:latin typeface="Overlock"/>
                <a:ea typeface="Overlock"/>
                <a:cs typeface="Overlock"/>
                <a:sym typeface="Overlock"/>
              </a:rPr>
              <a:t> </a:t>
            </a:r>
            <a:r>
              <a:rPr lang="es-ES" sz="2400" dirty="0">
                <a:solidFill>
                  <a:schemeClr val="tx1"/>
                </a:solidFill>
                <a:latin typeface="Overlock"/>
                <a:ea typeface="Overlock"/>
                <a:cs typeface="Overlock"/>
                <a:sym typeface="Overlock"/>
              </a:rPr>
              <a:t>"Valley </a:t>
            </a:r>
            <a:r>
              <a:rPr lang="es-ES" sz="2400" dirty="0" err="1">
                <a:solidFill>
                  <a:schemeClr val="tx1"/>
                </a:solidFill>
                <a:latin typeface="Overlock"/>
                <a:ea typeface="Overlock"/>
                <a:cs typeface="Overlock"/>
                <a:sym typeface="Overlock"/>
              </a:rPr>
              <a:t>of</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Rocks</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because</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it</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is</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located</a:t>
            </a:r>
            <a:r>
              <a:rPr lang="es-ES" sz="2400" dirty="0">
                <a:solidFill>
                  <a:schemeClr val="tx1"/>
                </a:solidFill>
                <a:latin typeface="Overlock"/>
                <a:ea typeface="Overlock"/>
                <a:cs typeface="Overlock"/>
                <a:sym typeface="Overlock"/>
              </a:rPr>
              <a:t> in a </a:t>
            </a:r>
            <a:r>
              <a:rPr lang="es-ES" sz="2400" dirty="0" err="1">
                <a:solidFill>
                  <a:schemeClr val="tx1"/>
                </a:solidFill>
                <a:latin typeface="Overlock"/>
                <a:ea typeface="Overlock"/>
                <a:cs typeface="Overlock"/>
                <a:sym typeface="Overlock"/>
              </a:rPr>
              <a:t>wide</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hilly</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area</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surrounded</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by</a:t>
            </a:r>
            <a:r>
              <a:rPr lang="es-ES" sz="2400" dirty="0">
                <a:solidFill>
                  <a:schemeClr val="tx1"/>
                </a:solidFill>
                <a:latin typeface="Overlock"/>
                <a:ea typeface="Overlock"/>
                <a:cs typeface="Overlock"/>
                <a:sym typeface="Overlock"/>
              </a:rPr>
              <a:t> a </a:t>
            </a:r>
            <a:r>
              <a:rPr lang="es-ES" sz="2400" dirty="0" err="1">
                <a:solidFill>
                  <a:schemeClr val="tx1"/>
                </a:solidFill>
                <a:latin typeface="Overlock"/>
                <a:ea typeface="Overlock"/>
                <a:cs typeface="Overlock"/>
                <a:sym typeface="Overlock"/>
              </a:rPr>
              <a:t>meander</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of</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the</a:t>
            </a:r>
            <a:r>
              <a:rPr lang="es-ES" sz="2400" dirty="0">
                <a:solidFill>
                  <a:schemeClr val="tx1"/>
                </a:solidFill>
                <a:latin typeface="Overlock"/>
                <a:ea typeface="Overlock"/>
                <a:cs typeface="Overlock"/>
                <a:sym typeface="Overlock"/>
              </a:rPr>
              <a:t> Jabalón </a:t>
            </a:r>
            <a:r>
              <a:rPr lang="es-ES" sz="2400" dirty="0" err="1">
                <a:solidFill>
                  <a:schemeClr val="tx1"/>
                </a:solidFill>
                <a:latin typeface="Overlock"/>
                <a:ea typeface="Overlock"/>
                <a:cs typeface="Overlock"/>
                <a:sym typeface="Overlock"/>
              </a:rPr>
              <a:t>River</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just</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bordering</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on</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the</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plain</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south</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of</a:t>
            </a:r>
            <a:r>
              <a:rPr lang="es-ES" sz="2400" dirty="0">
                <a:solidFill>
                  <a:schemeClr val="tx1"/>
                </a:solidFill>
                <a:latin typeface="Overlock"/>
                <a:ea typeface="Overlock"/>
                <a:cs typeface="Overlock"/>
                <a:sym typeface="Overlock"/>
              </a:rPr>
              <a:t> La Mancha, and </a:t>
            </a:r>
            <a:r>
              <a:rPr lang="es-ES" sz="2400" dirty="0" err="1">
                <a:solidFill>
                  <a:schemeClr val="tx1"/>
                </a:solidFill>
                <a:latin typeface="Overlock"/>
                <a:ea typeface="Overlock"/>
                <a:cs typeface="Overlock"/>
                <a:sym typeface="Overlock"/>
              </a:rPr>
              <a:t>the</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subsoil</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is</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rich</a:t>
            </a:r>
            <a:r>
              <a:rPr lang="es-ES" sz="2400" dirty="0">
                <a:solidFill>
                  <a:schemeClr val="tx1"/>
                </a:solidFill>
                <a:latin typeface="Overlock"/>
                <a:ea typeface="Overlock"/>
                <a:cs typeface="Overlock"/>
                <a:sym typeface="Overlock"/>
              </a:rPr>
              <a:t> in </a:t>
            </a:r>
            <a:r>
              <a:rPr lang="es-ES" sz="2400" dirty="0" err="1">
                <a:solidFill>
                  <a:schemeClr val="tx1"/>
                </a:solidFill>
                <a:latin typeface="Overlock"/>
                <a:ea typeface="Overlock"/>
                <a:cs typeface="Overlock"/>
                <a:sym typeface="Overlock"/>
              </a:rPr>
              <a:t>limestone</a:t>
            </a:r>
            <a:r>
              <a:rPr lang="es-ES" sz="2400" dirty="0">
                <a:solidFill>
                  <a:schemeClr val="tx1"/>
                </a:solidFill>
                <a:latin typeface="Overlock"/>
                <a:ea typeface="Overlock"/>
                <a:cs typeface="Overlock"/>
                <a:sym typeface="Overlock"/>
              </a:rPr>
              <a:t> rock.</a:t>
            </a:r>
            <a:endParaRPr sz="2400" dirty="0">
              <a:solidFill>
                <a:schemeClr val="tx1"/>
              </a:solidFill>
            </a:endParaRPr>
          </a:p>
          <a:p>
            <a:pPr marL="0" lvl="0" indent="0" algn="just" rtl="0">
              <a:spcBef>
                <a:spcPts val="480"/>
              </a:spcBef>
              <a:spcAft>
                <a:spcPts val="0"/>
              </a:spcAft>
              <a:buSzPts val="2040"/>
              <a:buNone/>
            </a:pP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It</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is</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located</a:t>
            </a:r>
            <a:r>
              <a:rPr lang="es-ES" sz="2400" dirty="0">
                <a:solidFill>
                  <a:schemeClr val="tx1"/>
                </a:solidFill>
                <a:latin typeface="Overlock"/>
                <a:ea typeface="Overlock"/>
                <a:cs typeface="Overlock"/>
                <a:sym typeface="Overlock"/>
              </a:rPr>
              <a:t> in </a:t>
            </a:r>
            <a:r>
              <a:rPr lang="es-ES" sz="2400" dirty="0" err="1">
                <a:solidFill>
                  <a:schemeClr val="tx1"/>
                </a:solidFill>
                <a:latin typeface="Overlock"/>
                <a:ea typeface="Overlock"/>
                <a:cs typeface="Overlock"/>
                <a:sym typeface="Overlock"/>
              </a:rPr>
              <a:t>the</a:t>
            </a:r>
            <a:r>
              <a:rPr lang="es-ES" sz="2400" dirty="0">
                <a:solidFill>
                  <a:schemeClr val="tx1"/>
                </a:solidFill>
                <a:latin typeface="Overlock"/>
                <a:ea typeface="Overlock"/>
                <a:cs typeface="Overlock"/>
                <a:sym typeface="Overlock"/>
              </a:rPr>
              <a:t> Campo de Calatrava, </a:t>
            </a:r>
            <a:r>
              <a:rPr lang="es-ES" sz="2400" dirty="0" err="1">
                <a:solidFill>
                  <a:schemeClr val="tx1"/>
                </a:solidFill>
                <a:latin typeface="Overlock"/>
                <a:ea typeface="Overlock"/>
                <a:cs typeface="Overlock"/>
                <a:sym typeface="Overlock"/>
              </a:rPr>
              <a:t>an</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extensive</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plain</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north</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of</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the</a:t>
            </a:r>
            <a:r>
              <a:rPr lang="es-ES" sz="2400" dirty="0">
                <a:solidFill>
                  <a:schemeClr val="tx1"/>
                </a:solidFill>
                <a:latin typeface="Overlock"/>
                <a:ea typeface="Overlock"/>
                <a:cs typeface="Overlock"/>
                <a:sym typeface="Overlock"/>
              </a:rPr>
              <a:t> Sierra Morena and </a:t>
            </a:r>
            <a:r>
              <a:rPr lang="es-ES" sz="2400" dirty="0" err="1">
                <a:solidFill>
                  <a:schemeClr val="tx1"/>
                </a:solidFill>
                <a:latin typeface="Overlock"/>
                <a:ea typeface="Overlock"/>
                <a:cs typeface="Overlock"/>
                <a:sym typeface="Overlock"/>
              </a:rPr>
              <a:t>lies</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on</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the</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left</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bank</a:t>
            </a:r>
            <a:r>
              <a:rPr lang="es-ES" sz="2400" dirty="0">
                <a:solidFill>
                  <a:schemeClr val="tx1"/>
                </a:solidFill>
                <a:latin typeface="Overlock"/>
                <a:ea typeface="Overlock"/>
                <a:cs typeface="Overlock"/>
                <a:sym typeface="Overlock"/>
              </a:rPr>
              <a:t> </a:t>
            </a:r>
            <a:r>
              <a:rPr lang="es-ES" sz="2400" dirty="0" err="1">
                <a:solidFill>
                  <a:schemeClr val="tx1"/>
                </a:solidFill>
                <a:latin typeface="Overlock"/>
                <a:ea typeface="Overlock"/>
                <a:cs typeface="Overlock"/>
                <a:sym typeface="Overlock"/>
              </a:rPr>
              <a:t>of</a:t>
            </a:r>
            <a:r>
              <a:rPr lang="es-ES" sz="2400" dirty="0">
                <a:solidFill>
                  <a:schemeClr val="tx1"/>
                </a:solidFill>
                <a:latin typeface="Overlock"/>
                <a:ea typeface="Overlock"/>
                <a:cs typeface="Overlock"/>
                <a:sym typeface="Overlock"/>
              </a:rPr>
              <a:t> Jabalón </a:t>
            </a:r>
            <a:r>
              <a:rPr lang="es-ES" sz="2400" dirty="0" err="1">
                <a:solidFill>
                  <a:schemeClr val="tx1"/>
                </a:solidFill>
                <a:latin typeface="Overlock"/>
                <a:ea typeface="Overlock"/>
                <a:cs typeface="Overlock"/>
                <a:sym typeface="Overlock"/>
              </a:rPr>
              <a:t>River</a:t>
            </a:r>
            <a:r>
              <a:rPr lang="es-ES" sz="2400" dirty="0">
                <a:solidFill>
                  <a:schemeClr val="tx1"/>
                </a:solidFill>
                <a:latin typeface="Overlock"/>
                <a:ea typeface="Overlock"/>
                <a:cs typeface="Overlock"/>
                <a:sym typeface="Overlock"/>
              </a:rPr>
              <a:t> a </a:t>
            </a:r>
            <a:r>
              <a:rPr lang="es-ES" sz="2400" dirty="0" err="1">
                <a:solidFill>
                  <a:schemeClr val="tx1"/>
                </a:solidFill>
                <a:latin typeface="Overlock"/>
                <a:ea typeface="Overlock"/>
                <a:cs typeface="Overlock"/>
                <a:sym typeface="Overlock"/>
              </a:rPr>
              <a:t>tributary</a:t>
            </a:r>
            <a:r>
              <a:rPr lang="es-ES" sz="2400" dirty="0">
                <a:solidFill>
                  <a:schemeClr val="tx1"/>
                </a:solidFill>
                <a:latin typeface="Overlock"/>
                <a:ea typeface="Overlock"/>
                <a:cs typeface="Overlock"/>
                <a:sym typeface="Overlock"/>
              </a:rPr>
              <a:t> </a:t>
            </a:r>
            <a:r>
              <a:rPr lang="es-ES" sz="2400" dirty="0" err="1">
                <a:solidFill>
                  <a:schemeClr val="dk1"/>
                </a:solidFill>
                <a:latin typeface="Overlock"/>
                <a:ea typeface="Overlock"/>
                <a:cs typeface="Overlock"/>
                <a:sym typeface="Overlock"/>
              </a:rPr>
              <a:t>of</a:t>
            </a:r>
            <a:r>
              <a:rPr lang="es-ES" sz="2400" dirty="0">
                <a:solidFill>
                  <a:schemeClr val="dk1"/>
                </a:solidFill>
                <a:latin typeface="Overlock"/>
                <a:ea typeface="Overlock"/>
                <a:cs typeface="Overlock"/>
                <a:sym typeface="Overlock"/>
              </a:rPr>
              <a:t> </a:t>
            </a:r>
            <a:r>
              <a:rPr lang="es-ES" sz="2400" dirty="0" err="1">
                <a:solidFill>
                  <a:schemeClr val="dk1"/>
                </a:solidFill>
                <a:latin typeface="Overlock"/>
                <a:ea typeface="Overlock"/>
                <a:cs typeface="Overlock"/>
                <a:sym typeface="Overlock"/>
              </a:rPr>
              <a:t>the</a:t>
            </a:r>
            <a:r>
              <a:rPr lang="es-ES" sz="2400" dirty="0">
                <a:solidFill>
                  <a:schemeClr val="dk1"/>
                </a:solidFill>
                <a:latin typeface="Overlock"/>
                <a:ea typeface="Overlock"/>
                <a:cs typeface="Overlock"/>
                <a:sym typeface="Overlock"/>
              </a:rPr>
              <a:t> Guadiana.</a:t>
            </a:r>
            <a:endParaRPr sz="2400" dirty="0"/>
          </a:p>
        </p:txBody>
      </p:sp>
      <p:pic>
        <p:nvPicPr>
          <p:cNvPr id="130" name="Google Shape;130;p14" descr="Resultado de imagen de valdepeÃ±as geografÃ­a"/>
          <p:cNvPicPr preferRelativeResize="0"/>
          <p:nvPr/>
        </p:nvPicPr>
        <p:blipFill rotWithShape="1">
          <a:blip r:embed="rId3">
            <a:alphaModFix/>
          </a:blip>
          <a:srcRect/>
          <a:stretch/>
        </p:blipFill>
        <p:spPr>
          <a:xfrm>
            <a:off x="5377476" y="2636912"/>
            <a:ext cx="3007090" cy="244827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p:tgtEl>
                                          <p:spTgt spid="130"/>
                                        </p:tgtEl>
                                        <p:attrNameLst>
                                          <p:attrName>ppt_w</p:attrName>
                                        </p:attrNameLst>
                                      </p:cBhvr>
                                      <p:tavLst>
                                        <p:tav tm="0">
                                          <p:val>
                                            <p:strVal val="0"/>
                                          </p:val>
                                        </p:tav>
                                        <p:tav tm="100000">
                                          <p:val>
                                            <p:strVal val="#ppt_w"/>
                                          </p:val>
                                        </p:tav>
                                      </p:tavLst>
                                    </p:anim>
                                    <p:anim calcmode="lin" valueType="num">
                                      <p:cBhvr additive="base">
                                        <p:cTn id="8" dur="500"/>
                                        <p:tgtEl>
                                          <p:spTgt spid="1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3D93D3D-6A29-4CAD-9004-08FE76BEF311}"/>
              </a:ext>
            </a:extLst>
          </p:cNvPr>
          <p:cNvSpPr>
            <a:spLocks noGrp="1"/>
          </p:cNvSpPr>
          <p:nvPr>
            <p:ph type="title"/>
          </p:nvPr>
        </p:nvSpPr>
        <p:spPr>
          <a:xfrm>
            <a:off x="176464" y="306333"/>
            <a:ext cx="8791072" cy="1280890"/>
          </a:xfrm>
        </p:spPr>
        <p:txBody>
          <a:bodyPr>
            <a:noAutofit/>
          </a:bodyPr>
          <a:lstStyle/>
          <a:p>
            <a:pPr algn="ctr"/>
            <a:r>
              <a:rPr lang="es-ES" sz="5400" b="1" dirty="0">
                <a:solidFill>
                  <a:schemeClr val="accent1"/>
                </a:solidFill>
                <a:latin typeface="Federo"/>
              </a:rPr>
              <a:t>GREGORIO PRIETO </a:t>
            </a:r>
            <a:br>
              <a:rPr lang="es-ES" sz="5400" b="1" dirty="0">
                <a:solidFill>
                  <a:schemeClr val="accent1"/>
                </a:solidFill>
                <a:latin typeface="Federo"/>
              </a:rPr>
            </a:br>
            <a:r>
              <a:rPr lang="es-ES" sz="5400" b="1" dirty="0">
                <a:solidFill>
                  <a:schemeClr val="accent1"/>
                </a:solidFill>
                <a:latin typeface="Federo"/>
              </a:rPr>
              <a:t>MUSEUM</a:t>
            </a:r>
          </a:p>
        </p:txBody>
      </p:sp>
      <p:sp>
        <p:nvSpPr>
          <p:cNvPr id="3" name="Marcador de contenido 2">
            <a:extLst>
              <a:ext uri="{FF2B5EF4-FFF2-40B4-BE49-F238E27FC236}">
                <a16:creationId xmlns="" xmlns:a16="http://schemas.microsoft.com/office/drawing/2014/main" id="{85131DAC-20A8-40A2-9E81-CA01F85537AB}"/>
              </a:ext>
            </a:extLst>
          </p:cNvPr>
          <p:cNvSpPr>
            <a:spLocks noGrp="1"/>
          </p:cNvSpPr>
          <p:nvPr>
            <p:ph idx="1"/>
          </p:nvPr>
        </p:nvSpPr>
        <p:spPr>
          <a:xfrm>
            <a:off x="689811" y="2133600"/>
            <a:ext cx="8133347" cy="3777622"/>
          </a:xfrm>
        </p:spPr>
        <p:txBody>
          <a:bodyPr/>
          <a:lstStyle/>
          <a:p>
            <a:pPr marL="0" indent="0" fontAlgn="base">
              <a:buNone/>
            </a:pPr>
            <a:r>
              <a:rPr lang="en-US" sz="2400" dirty="0"/>
              <a:t>	Gregorio Prieto, painter, poet and illustrator well known for his portraits, </a:t>
            </a:r>
            <a:r>
              <a:rPr lang="en-US" sz="2400" dirty="0" err="1"/>
              <a:t>kitch</a:t>
            </a:r>
            <a:r>
              <a:rPr lang="en-US" sz="2400" dirty="0"/>
              <a:t> collages and also rural landscapes of England, Greece and La Mancha.</a:t>
            </a:r>
          </a:p>
          <a:p>
            <a:pPr marL="0" indent="0" fontAlgn="base">
              <a:buNone/>
            </a:pPr>
            <a:r>
              <a:rPr lang="en-US" sz="2400" dirty="0"/>
              <a:t>	He worked for the BBC in London while in exile after the Spanish Civil War. A foundation named after him exhibits most of his work in </a:t>
            </a:r>
            <a:r>
              <a:rPr lang="en-US" sz="2400" dirty="0" err="1"/>
              <a:t>Valdepeñas</a:t>
            </a:r>
            <a:r>
              <a:rPr lang="en-US" sz="2400" dirty="0"/>
              <a:t>.</a:t>
            </a:r>
          </a:p>
          <a:p>
            <a:endParaRPr lang="es-ES" dirty="0"/>
          </a:p>
        </p:txBody>
      </p:sp>
      <p:pic>
        <p:nvPicPr>
          <p:cNvPr id="2050" name="Picture 2" descr="https://lh5.googleusercontent.com/3AgFxVT05pWEKTlNTBrvS1L7NejbFK6Ye-7lWOMMrapjrCv3woYS2BSADiMwMcQ0s9hTtocPSv2TehooRSOlcxxsGvl4d1zR9hSKmR2gH-VsxjLTKfsdUDJLrXEhrvufQ_ftlXvDOn84Xt-Xiw">
            <a:extLst>
              <a:ext uri="{FF2B5EF4-FFF2-40B4-BE49-F238E27FC236}">
                <a16:creationId xmlns="" xmlns:a16="http://schemas.microsoft.com/office/drawing/2014/main" id="{D5F9B34A-5118-47BE-8D7C-8351B0B94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932" y="4764505"/>
            <a:ext cx="3848100" cy="1963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6.googleusercontent.com/Es8SVB_MR3ppaNJx1rLSMyiOLuj44EMLeywr2isyBqiOHrQh71SDflkoPFvZT8qFHwLmT2zRiy-unL2v1FVzmFBjz991SK8DQX8F0YEez3_DjVeewzu0B0IcLJv2BeXowC0SKVft9oMKsHAfnA">
            <a:extLst>
              <a:ext uri="{FF2B5EF4-FFF2-40B4-BE49-F238E27FC236}">
                <a16:creationId xmlns="" xmlns:a16="http://schemas.microsoft.com/office/drawing/2014/main" id="{E5A17DE5-30BA-4356-AC3C-1549165F0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160" y="4764504"/>
            <a:ext cx="2026462" cy="196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99481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0E93640-07B0-428E-AFB7-D238DB2B13A3}"/>
              </a:ext>
            </a:extLst>
          </p:cNvPr>
          <p:cNvSpPr>
            <a:spLocks noGrp="1"/>
          </p:cNvSpPr>
          <p:nvPr>
            <p:ph type="title"/>
          </p:nvPr>
        </p:nvSpPr>
        <p:spPr/>
        <p:txBody>
          <a:bodyPr>
            <a:noAutofit/>
          </a:bodyPr>
          <a:lstStyle/>
          <a:p>
            <a:r>
              <a:rPr lang="es-ES" sz="4800" b="1" dirty="0">
                <a:solidFill>
                  <a:schemeClr val="accent1"/>
                </a:solidFill>
                <a:latin typeface="Federo"/>
              </a:rPr>
              <a:t>THE WINE MUSEUM</a:t>
            </a:r>
          </a:p>
        </p:txBody>
      </p:sp>
      <p:sp>
        <p:nvSpPr>
          <p:cNvPr id="3" name="Marcador de contenido 2">
            <a:extLst>
              <a:ext uri="{FF2B5EF4-FFF2-40B4-BE49-F238E27FC236}">
                <a16:creationId xmlns="" xmlns:a16="http://schemas.microsoft.com/office/drawing/2014/main" id="{B0FCB1D9-E847-4B3A-B993-64D992489C82}"/>
              </a:ext>
            </a:extLst>
          </p:cNvPr>
          <p:cNvSpPr>
            <a:spLocks noGrp="1"/>
          </p:cNvSpPr>
          <p:nvPr>
            <p:ph idx="1"/>
          </p:nvPr>
        </p:nvSpPr>
        <p:spPr>
          <a:xfrm>
            <a:off x="609600" y="1842513"/>
            <a:ext cx="8165431" cy="3777622"/>
          </a:xfrm>
        </p:spPr>
        <p:txBody>
          <a:bodyPr>
            <a:noAutofit/>
          </a:bodyPr>
          <a:lstStyle/>
          <a:p>
            <a:pPr marL="0" indent="0" fontAlgn="base">
              <a:buNone/>
            </a:pPr>
            <a:r>
              <a:rPr lang="en-US" sz="2400" dirty="0"/>
              <a:t>	It was founded in 1901 and at full capacity until the 70 of the last century. We will see secrets, culture and folklore around wine from </a:t>
            </a:r>
            <a:r>
              <a:rPr lang="en-US" sz="2400" dirty="0" err="1"/>
              <a:t>Valdepeñas</a:t>
            </a:r>
            <a:r>
              <a:rPr lang="en-US" sz="2400" dirty="0"/>
              <a:t>: crushers, copper filters... Tools of tillage and carriages. </a:t>
            </a:r>
          </a:p>
          <a:p>
            <a:pPr marL="0" indent="0">
              <a:buNone/>
            </a:pPr>
            <a:r>
              <a:rPr lang="en-US" sz="2400" dirty="0"/>
              <a:t>	We will also see the winery indeed, its docks of download, scales, jars, well... And a collection of photographs of Harry Gordon of the harvest of 1959.</a:t>
            </a:r>
            <a:endParaRPr lang="es-ES" sz="2400" dirty="0"/>
          </a:p>
        </p:txBody>
      </p:sp>
      <p:pic>
        <p:nvPicPr>
          <p:cNvPr id="3076" name="Picture 4" descr="https://lh5.googleusercontent.com/XA9YxH1CTqbytG4yx2IbUJ9w1JUlEDP2n4Hka5M_QgwGKSebInSBVukTJ3EPj5ttBWBh2g1tZe8QZl9VWdjlCzOuhPzt6908Yjgh9Vc0qKv5ZkjBSZne-3i4zGm6BHl0FYtnk-LwMetis_f6eA">
            <a:extLst>
              <a:ext uri="{FF2B5EF4-FFF2-40B4-BE49-F238E27FC236}">
                <a16:creationId xmlns="" xmlns:a16="http://schemas.microsoft.com/office/drawing/2014/main" id="{49B2F10C-D816-42DA-9A60-18B4C5DE0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715" y="4630309"/>
            <a:ext cx="2373231" cy="19796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3.googleusercontent.com/pqnZGHrO7-L5fsEPSbNpXsUpipFWudv2UzxQXqKB_nv0zcZagrBdthQSg73M1pB8HTVl5YHAdXhk5h7a4rhBXWbpZ-cemf4IAoH1_lC1EfJPTjMFMUssNcNC0PtG7kqMpxwmBj6tZ_mLR1UJTA">
            <a:extLst>
              <a:ext uri="{FF2B5EF4-FFF2-40B4-BE49-F238E27FC236}">
                <a16:creationId xmlns="" xmlns:a16="http://schemas.microsoft.com/office/drawing/2014/main" id="{AF9E00C9-A93F-4B62-8050-8570C2D95F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570" b="15560"/>
          <a:stretch/>
        </p:blipFill>
        <p:spPr bwMode="auto">
          <a:xfrm>
            <a:off x="3690681" y="4607777"/>
            <a:ext cx="5292909" cy="197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2227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1115616" y="403487"/>
            <a:ext cx="6965245" cy="12024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3"/>
              </a:buClr>
              <a:buSzPts val="6000"/>
              <a:buFont typeface="Overlock"/>
              <a:buNone/>
            </a:pPr>
            <a:r>
              <a:rPr lang="es-ES" sz="6000" b="1" dirty="0">
                <a:solidFill>
                  <a:schemeClr val="accent1"/>
                </a:solidFill>
                <a:latin typeface="Federo"/>
              </a:rPr>
              <a:t>ECONOMY</a:t>
            </a:r>
            <a:endParaRPr dirty="0">
              <a:solidFill>
                <a:schemeClr val="accent1"/>
              </a:solidFill>
              <a:latin typeface="Federo"/>
            </a:endParaRPr>
          </a:p>
        </p:txBody>
      </p:sp>
      <p:sp>
        <p:nvSpPr>
          <p:cNvPr id="179" name="Google Shape;179;p20"/>
          <p:cNvSpPr txBox="1">
            <a:spLocks noGrp="1"/>
          </p:cNvSpPr>
          <p:nvPr>
            <p:ph idx="1"/>
          </p:nvPr>
        </p:nvSpPr>
        <p:spPr>
          <a:xfrm>
            <a:off x="518279" y="1734308"/>
            <a:ext cx="4925917" cy="4104456"/>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040"/>
              <a:buNone/>
            </a:pPr>
            <a:r>
              <a:rPr lang="es-ES" sz="2400" dirty="0"/>
              <a:t>	After </a:t>
            </a:r>
            <a:r>
              <a:rPr lang="es-ES" sz="2400" dirty="0" err="1"/>
              <a:t>rapid</a:t>
            </a:r>
            <a:r>
              <a:rPr lang="es-ES" sz="2400" dirty="0"/>
              <a:t> </a:t>
            </a:r>
            <a:r>
              <a:rPr lang="es-ES" sz="2400" dirty="0" err="1"/>
              <a:t>growth</a:t>
            </a:r>
            <a:r>
              <a:rPr lang="es-ES" sz="2400" dirty="0"/>
              <a:t> in </a:t>
            </a:r>
            <a:r>
              <a:rPr lang="es-ES" sz="2400" dirty="0" err="1"/>
              <a:t>the</a:t>
            </a:r>
            <a:r>
              <a:rPr lang="es-ES" sz="2400" dirty="0"/>
              <a:t> late 19th </a:t>
            </a:r>
            <a:r>
              <a:rPr lang="es-ES" sz="2400" dirty="0" err="1"/>
              <a:t>century</a:t>
            </a:r>
            <a:r>
              <a:rPr lang="es-ES" sz="2400" dirty="0"/>
              <a:t> </a:t>
            </a:r>
            <a:r>
              <a:rPr lang="es-ES" sz="2400" dirty="0" err="1"/>
              <a:t>the</a:t>
            </a:r>
            <a:r>
              <a:rPr lang="es-ES" sz="2400" dirty="0"/>
              <a:t> </a:t>
            </a:r>
            <a:r>
              <a:rPr lang="es-ES" sz="2400" dirty="0" err="1"/>
              <a:t>town</a:t>
            </a:r>
            <a:r>
              <a:rPr lang="es-ES" sz="2400" dirty="0"/>
              <a:t> </a:t>
            </a:r>
            <a:r>
              <a:rPr lang="es-ES" sz="2400" dirty="0" err="1"/>
              <a:t>became</a:t>
            </a:r>
            <a:r>
              <a:rPr lang="es-ES" sz="2400" dirty="0"/>
              <a:t> home </a:t>
            </a:r>
            <a:r>
              <a:rPr lang="es-ES" sz="2400" dirty="0" err="1" smtClean="0"/>
              <a:t>to</a:t>
            </a:r>
            <a:r>
              <a:rPr lang="es-ES" sz="2400" dirty="0" smtClean="0"/>
              <a:t> a </a:t>
            </a:r>
            <a:r>
              <a:rPr lang="es-ES" sz="2400" dirty="0" err="1" smtClean="0"/>
              <a:t>lot</a:t>
            </a:r>
            <a:r>
              <a:rPr lang="es-ES" sz="2400" dirty="0" smtClean="0"/>
              <a:t> of </a:t>
            </a:r>
            <a:r>
              <a:rPr lang="es-ES" sz="2400" dirty="0" err="1"/>
              <a:t>factories</a:t>
            </a:r>
            <a:r>
              <a:rPr lang="es-ES" sz="2400" dirty="0"/>
              <a:t>, as </a:t>
            </a:r>
            <a:r>
              <a:rPr lang="es-ES" sz="2400" dirty="0" err="1"/>
              <a:t>well</a:t>
            </a:r>
            <a:r>
              <a:rPr lang="es-ES" sz="2400" dirty="0"/>
              <a:t> as </a:t>
            </a:r>
            <a:r>
              <a:rPr lang="es-ES" sz="2400" dirty="0" err="1"/>
              <a:t>hot</a:t>
            </a:r>
            <a:r>
              <a:rPr lang="es-ES" sz="2400" dirty="0"/>
              <a:t> mineral </a:t>
            </a:r>
            <a:r>
              <a:rPr lang="es-ES" sz="2400" dirty="0" err="1"/>
              <a:t>springs</a:t>
            </a:r>
            <a:r>
              <a:rPr lang="es-ES" sz="2400" dirty="0"/>
              <a:t>.</a:t>
            </a:r>
            <a:endParaRPr sz="2400" dirty="0"/>
          </a:p>
          <a:p>
            <a:pPr marL="0" lvl="0" indent="0" algn="just" rtl="0">
              <a:spcBef>
                <a:spcPts val="480"/>
              </a:spcBef>
              <a:spcAft>
                <a:spcPts val="0"/>
              </a:spcAft>
              <a:buSzPts val="2040"/>
              <a:buNone/>
            </a:pPr>
            <a:r>
              <a:rPr lang="es-ES" sz="2400" dirty="0">
                <a:solidFill>
                  <a:schemeClr val="accent2"/>
                </a:solidFill>
              </a:rPr>
              <a:t>	</a:t>
            </a:r>
            <a:r>
              <a:rPr lang="es-ES" sz="2400" dirty="0" err="1">
                <a:solidFill>
                  <a:schemeClr val="tx1">
                    <a:lumMod val="95000"/>
                    <a:lumOff val="5000"/>
                  </a:schemeClr>
                </a:solidFill>
              </a:rPr>
              <a:t>However</a:t>
            </a:r>
            <a:r>
              <a:rPr lang="es-ES" sz="2400" dirty="0">
                <a:solidFill>
                  <a:schemeClr val="tx1">
                    <a:lumMod val="95000"/>
                    <a:lumOff val="5000"/>
                  </a:schemeClr>
                </a:solidFill>
              </a:rPr>
              <a:t>, </a:t>
            </a:r>
            <a:r>
              <a:rPr lang="es-ES" sz="2400" dirty="0" err="1">
                <a:solidFill>
                  <a:schemeClr val="tx1">
                    <a:lumMod val="95000"/>
                    <a:lumOff val="5000"/>
                  </a:schemeClr>
                </a:solidFill>
              </a:rPr>
              <a:t>its</a:t>
            </a:r>
            <a:r>
              <a:rPr lang="es-ES" sz="2400" dirty="0">
                <a:solidFill>
                  <a:schemeClr val="tx1">
                    <a:lumMod val="95000"/>
                    <a:lumOff val="5000"/>
                  </a:schemeClr>
                </a:solidFill>
              </a:rPr>
              <a:t> </a:t>
            </a:r>
            <a:r>
              <a:rPr lang="es-ES" sz="2400" dirty="0" err="1">
                <a:solidFill>
                  <a:schemeClr val="tx1">
                    <a:lumMod val="95000"/>
                    <a:lumOff val="5000"/>
                  </a:schemeClr>
                </a:solidFill>
              </a:rPr>
              <a:t>chief</a:t>
            </a:r>
            <a:r>
              <a:rPr lang="es-ES" sz="2400" dirty="0">
                <a:solidFill>
                  <a:schemeClr val="tx1">
                    <a:lumMod val="95000"/>
                    <a:lumOff val="5000"/>
                  </a:schemeClr>
                </a:solidFill>
              </a:rPr>
              <a:t> </a:t>
            </a:r>
            <a:r>
              <a:rPr lang="es-ES" sz="2400" dirty="0" err="1">
                <a:solidFill>
                  <a:schemeClr val="tx1">
                    <a:lumMod val="95000"/>
                    <a:lumOff val="5000"/>
                  </a:schemeClr>
                </a:solidFill>
              </a:rPr>
              <a:t>trade</a:t>
            </a:r>
            <a:r>
              <a:rPr lang="es-ES" sz="2400" dirty="0">
                <a:solidFill>
                  <a:schemeClr val="tx1">
                    <a:lumMod val="95000"/>
                    <a:lumOff val="5000"/>
                  </a:schemeClr>
                </a:solidFill>
              </a:rPr>
              <a:t> </a:t>
            </a:r>
            <a:r>
              <a:rPr lang="es-ES" sz="2400" dirty="0" err="1">
                <a:solidFill>
                  <a:schemeClr val="tx1">
                    <a:lumMod val="95000"/>
                    <a:lumOff val="5000"/>
                  </a:schemeClr>
                </a:solidFill>
              </a:rPr>
              <a:t>was</a:t>
            </a:r>
            <a:r>
              <a:rPr lang="es-ES" sz="2400" dirty="0">
                <a:solidFill>
                  <a:schemeClr val="tx1">
                    <a:lumMod val="95000"/>
                    <a:lumOff val="5000"/>
                  </a:schemeClr>
                </a:solidFill>
              </a:rPr>
              <a:t> in red </a:t>
            </a:r>
            <a:r>
              <a:rPr lang="es-ES" sz="2400" dirty="0" err="1">
                <a:solidFill>
                  <a:schemeClr val="tx1">
                    <a:lumMod val="95000"/>
                    <a:lumOff val="5000"/>
                  </a:schemeClr>
                </a:solidFill>
              </a:rPr>
              <a:t>wines</a:t>
            </a:r>
            <a:r>
              <a:rPr lang="es-ES" sz="2400" dirty="0">
                <a:solidFill>
                  <a:schemeClr val="tx1">
                    <a:lumMod val="95000"/>
                    <a:lumOff val="5000"/>
                  </a:schemeClr>
                </a:solidFill>
              </a:rPr>
              <a:t>. </a:t>
            </a:r>
            <a:r>
              <a:rPr lang="es-ES" sz="2400" dirty="0" err="1">
                <a:solidFill>
                  <a:schemeClr val="tx1">
                    <a:lumMod val="95000"/>
                    <a:lumOff val="5000"/>
                  </a:schemeClr>
                </a:solidFill>
              </a:rPr>
              <a:t>The</a:t>
            </a:r>
            <a:r>
              <a:rPr lang="es-ES" sz="2400" dirty="0">
                <a:solidFill>
                  <a:schemeClr val="tx1">
                    <a:lumMod val="95000"/>
                    <a:lumOff val="5000"/>
                  </a:schemeClr>
                </a:solidFill>
              </a:rPr>
              <a:t> </a:t>
            </a:r>
            <a:r>
              <a:rPr lang="es-ES" sz="2400" dirty="0" err="1"/>
              <a:t>city</a:t>
            </a:r>
            <a:r>
              <a:rPr lang="es-ES" sz="2400" dirty="0"/>
              <a:t> </a:t>
            </a:r>
            <a:r>
              <a:rPr lang="es-ES" sz="2400" dirty="0" err="1"/>
              <a:t>continues</a:t>
            </a:r>
            <a:r>
              <a:rPr lang="es-ES" sz="2400" dirty="0"/>
              <a:t> </a:t>
            </a:r>
            <a:r>
              <a:rPr lang="es-ES" sz="2400" dirty="0" err="1"/>
              <a:t>to</a:t>
            </a:r>
            <a:r>
              <a:rPr lang="es-ES" sz="2400" dirty="0"/>
              <a:t> be </a:t>
            </a:r>
            <a:r>
              <a:rPr lang="es-ES" sz="2400" dirty="0" err="1"/>
              <a:t>famous</a:t>
            </a:r>
            <a:r>
              <a:rPr lang="es-ES" sz="2400" dirty="0"/>
              <a:t> </a:t>
            </a:r>
            <a:r>
              <a:rPr lang="es-ES" sz="2400" dirty="0" err="1"/>
              <a:t>for</a:t>
            </a:r>
            <a:r>
              <a:rPr lang="es-ES" sz="2400" dirty="0"/>
              <a:t> </a:t>
            </a:r>
            <a:r>
              <a:rPr lang="es-ES" sz="2400" dirty="0" err="1"/>
              <a:t>its</a:t>
            </a:r>
            <a:r>
              <a:rPr lang="es-ES" sz="2400" dirty="0"/>
              <a:t> </a:t>
            </a:r>
            <a:r>
              <a:rPr lang="es-ES" sz="2400" dirty="0" err="1"/>
              <a:t>wines</a:t>
            </a:r>
            <a:r>
              <a:rPr lang="es-ES" sz="2400" dirty="0"/>
              <a:t> and </a:t>
            </a:r>
            <a:r>
              <a:rPr lang="es-ES" sz="2400" dirty="0" err="1"/>
              <a:t>is</a:t>
            </a:r>
            <a:r>
              <a:rPr lang="es-ES" sz="2400" dirty="0"/>
              <a:t> </a:t>
            </a:r>
            <a:r>
              <a:rPr lang="es-ES" sz="2400" dirty="0" err="1"/>
              <a:t>the</a:t>
            </a:r>
            <a:r>
              <a:rPr lang="es-ES" sz="2400" dirty="0"/>
              <a:t> center </a:t>
            </a:r>
            <a:r>
              <a:rPr lang="es-ES" sz="2400" dirty="0" err="1"/>
              <a:t>of</a:t>
            </a:r>
            <a:r>
              <a:rPr lang="es-ES" sz="2400" dirty="0"/>
              <a:t> a grape-</a:t>
            </a:r>
            <a:r>
              <a:rPr lang="es-ES" sz="2400" dirty="0" err="1"/>
              <a:t>growing</a:t>
            </a:r>
            <a:r>
              <a:rPr lang="es-ES" sz="2400" dirty="0"/>
              <a:t> </a:t>
            </a:r>
            <a:r>
              <a:rPr lang="es-ES" sz="2400" dirty="0" err="1"/>
              <a:t>district</a:t>
            </a:r>
            <a:r>
              <a:rPr lang="es-ES" sz="2400" dirty="0"/>
              <a:t>. </a:t>
            </a:r>
            <a:endParaRPr sz="2400" dirty="0"/>
          </a:p>
        </p:txBody>
      </p:sp>
      <p:pic>
        <p:nvPicPr>
          <p:cNvPr id="180" name="Google Shape;180;p20" descr="Resultado de imagen de viÃ±a"/>
          <p:cNvPicPr preferRelativeResize="0"/>
          <p:nvPr/>
        </p:nvPicPr>
        <p:blipFill rotWithShape="1">
          <a:blip r:embed="rId3">
            <a:alphaModFix/>
          </a:blip>
          <a:srcRect/>
          <a:stretch/>
        </p:blipFill>
        <p:spPr>
          <a:xfrm>
            <a:off x="5591895" y="2541506"/>
            <a:ext cx="3384376" cy="225625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309</Words>
  <Application>Microsoft Office PowerPoint</Application>
  <PresentationFormat>Presentación en pantalla (4:3)</PresentationFormat>
  <Paragraphs>60</Paragraphs>
  <Slides>18</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Century Gothic</vt:lpstr>
      <vt:lpstr>Federo</vt:lpstr>
      <vt:lpstr>Overlock</vt:lpstr>
      <vt:lpstr>Arial</vt:lpstr>
      <vt:lpstr>Wingdings 3</vt:lpstr>
      <vt:lpstr>Espiral</vt:lpstr>
      <vt:lpstr>OUR COUNTRY: SPAIN</vt:lpstr>
      <vt:lpstr>POLITICAL ORGANIZATION</vt:lpstr>
      <vt:lpstr>IMPORTANT MONUMENTS</vt:lpstr>
      <vt:lpstr>TYPICAL FOOD</vt:lpstr>
      <vt:lpstr>Presentación de PowerPoint</vt:lpstr>
      <vt:lpstr>GEOGRAPHY</vt:lpstr>
      <vt:lpstr>GREGORIO PRIETO  MUSEUM</vt:lpstr>
      <vt:lpstr>THE WINE MUSEUM</vt:lpstr>
      <vt:lpstr>ECONOMY</vt:lpstr>
      <vt:lpstr>ECONOMY</vt:lpstr>
      <vt:lpstr>CLIMATE</vt:lpstr>
      <vt:lpstr>CLIMATE</vt:lpstr>
      <vt:lpstr>MUSIC</vt:lpstr>
      <vt:lpstr>FESTIVALS</vt:lpstr>
      <vt:lpstr>I.E.S GREGORIO PRIETO</vt:lpstr>
      <vt:lpstr>I.E.S GREGORIO PRIETO</vt:lpstr>
      <vt:lpstr>INTERNATIONAL PROJECTS</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Alfonsa Pliego Romera</dc:creator>
  <cp:lastModifiedBy>usuario</cp:lastModifiedBy>
  <cp:revision>19</cp:revision>
  <dcterms:created xsi:type="dcterms:W3CDTF">2019-03-25T13:43:08Z</dcterms:created>
  <dcterms:modified xsi:type="dcterms:W3CDTF">2020-01-12T23:03:47Z</dcterms:modified>
</cp:coreProperties>
</file>