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Proxima Nova"/>
      <p:regular r:id="rId26"/>
      <p:bold r:id="rId27"/>
      <p:italic r:id="rId28"/>
      <p:boldItalic r:id="rId29"/>
    </p:embeddedFont>
    <p:embeddedFont>
      <p:font typeface="Libre Franklin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ProximaNova-regular.fntdata"/><Relationship Id="rId25" Type="http://schemas.openxmlformats.org/officeDocument/2006/relationships/slide" Target="slides/slide19.xml"/><Relationship Id="rId28" Type="http://schemas.openxmlformats.org/officeDocument/2006/relationships/font" Target="fonts/ProximaNova-italic.fntdata"/><Relationship Id="rId27" Type="http://schemas.openxmlformats.org/officeDocument/2006/relationships/font" Target="fonts/ProximaNova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ProximaNova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ibreFranklin-bold.fntdata"/><Relationship Id="rId30" Type="http://schemas.openxmlformats.org/officeDocument/2006/relationships/font" Target="fonts/LibreFranklin-regular.fntdata"/><Relationship Id="rId11" Type="http://schemas.openxmlformats.org/officeDocument/2006/relationships/slide" Target="slides/slide5.xml"/><Relationship Id="rId33" Type="http://schemas.openxmlformats.org/officeDocument/2006/relationships/font" Target="fonts/LibreFranklin-boldItalic.fntdata"/><Relationship Id="rId10" Type="http://schemas.openxmlformats.org/officeDocument/2006/relationships/slide" Target="slides/slide4.xml"/><Relationship Id="rId32" Type="http://schemas.openxmlformats.org/officeDocument/2006/relationships/font" Target="fonts/LibreFranklin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6197256e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g106197256e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49954295b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49954295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049954295b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049954295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049954295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049954295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049954295b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049954295b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049954295b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049954295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724704df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0724704df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724704df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0724704df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070442a6b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070442a6b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70442a6ba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070442a6ba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d9c40d9f9_0_23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d9c40d9f9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42e3e7cd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42e3e7cd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bab3a369_1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cbab3a369_1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9c40d9f9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d9c40d9f9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49954295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049954295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49954295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049954295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b9a3abeb_0_2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cb9a3abe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49954295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049954295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f9dcfd7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cf9dcfd7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14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15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5" name="Google Shape;8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2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21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3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3.jpg"/><Relationship Id="rId5" Type="http://schemas.openxmlformats.org/officeDocument/2006/relationships/image" Target="../media/image7.jpg"/><Relationship Id="rId6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tinkercad.com/embed/dax3nXvRYiP?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tinkercad.com/embed/7vXcjm5DOS5?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Christmas Light</a:t>
            </a:r>
            <a:endParaRPr b="0" i="0" sz="14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5" name="Google Shape;105;p25"/>
          <p:cNvSpPr txBox="1"/>
          <p:nvPr>
            <p:ph type="ctrTitle"/>
          </p:nvPr>
        </p:nvSpPr>
        <p:spPr>
          <a:xfrm>
            <a:off x="336550" y="1263775"/>
            <a:ext cx="60924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Franklin Gothic"/>
              <a:buNone/>
            </a:pPr>
            <a:r>
              <a:rPr b="1" lang="it" sz="2900">
                <a:solidFill>
                  <a:schemeClr val="dk2"/>
                </a:solidFill>
                <a:highlight>
                  <a:schemeClr val="lt1"/>
                </a:highlight>
              </a:rPr>
              <a:t>Christmas Lights - Arduino </a:t>
            </a:r>
            <a:endParaRPr b="1" sz="2900">
              <a:solidFill>
                <a:schemeClr val="dk2"/>
              </a:solidFill>
              <a:highlight>
                <a:schemeClr val="lt1"/>
              </a:highlight>
            </a:endParaRPr>
          </a:p>
        </p:txBody>
      </p:sp>
      <p:sp>
        <p:nvSpPr>
          <p:cNvPr id="106" name="Google Shape;106;p25"/>
          <p:cNvSpPr txBox="1"/>
          <p:nvPr>
            <p:ph idx="1" type="subTitle"/>
          </p:nvPr>
        </p:nvSpPr>
        <p:spPr>
          <a:xfrm>
            <a:off x="435895" y="1871584"/>
            <a:ext cx="82452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45833"/>
              <a:buNone/>
            </a:pPr>
            <a:r>
              <a:rPr lang="it">
                <a:solidFill>
                  <a:schemeClr val="dk2"/>
                </a:solidFill>
              </a:rPr>
              <a:t>OPEN YOUR DOORS TO DIGITAL AGE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7" name="Google Shape;107;p25"/>
          <p:cNvSpPr/>
          <p:nvPr/>
        </p:nvSpPr>
        <p:spPr>
          <a:xfrm>
            <a:off x="334900" y="342900"/>
            <a:ext cx="2777400" cy="714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5"/>
          <p:cNvSpPr/>
          <p:nvPr/>
        </p:nvSpPr>
        <p:spPr>
          <a:xfrm>
            <a:off x="3181373" y="342900"/>
            <a:ext cx="2777400" cy="6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5"/>
          <p:cNvSpPr/>
          <p:nvPr/>
        </p:nvSpPr>
        <p:spPr>
          <a:xfrm>
            <a:off x="6031610" y="340232"/>
            <a:ext cx="2777400" cy="74100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imo piano di un logo&#10;&#10;Descrizione generata automaticamente" id="110" name="Google Shape;11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550" y="2311400"/>
            <a:ext cx="8445500" cy="248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5"/>
          <p:cNvPicPr preferRelativeResize="0"/>
          <p:nvPr/>
        </p:nvPicPr>
        <p:blipFill rotWithShape="1">
          <a:blip r:embed="rId4">
            <a:alphaModFix amt="78000"/>
          </a:blip>
          <a:srcRect b="0" l="0" r="0" t="0"/>
          <a:stretch/>
        </p:blipFill>
        <p:spPr>
          <a:xfrm>
            <a:off x="7565222" y="50438"/>
            <a:ext cx="1578769" cy="1500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72376" y="50438"/>
            <a:ext cx="2507944" cy="140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4888" y="141225"/>
            <a:ext cx="3303772" cy="943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/>
          <p:nvPr/>
        </p:nvSpPr>
        <p:spPr>
          <a:xfrm>
            <a:off x="201450" y="0"/>
            <a:ext cx="8487600" cy="60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/*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Name: Christmas Light simulation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Created: 23/11/2021 15:00:00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Author: I.C. Camera Sala Consilina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Open Your Doors to Digital Age Project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*/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// define 10 Pin. One for each Led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int arrLED[10] = { 2, 3, 4, 5, 6, 7, 8, 9, 10,11 };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/* x, y, z are three variable to count the number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of loops  the leds are turned on and of in the same way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*/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int x = 1;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int y = 1;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int z = 1;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void setup()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for (int i = 0; i&lt;11; i++)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pinMode(arrLED[i], OUTPUT); // set up PIN from 2 to 10 in OUTPUT mode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5"/>
          <p:cNvSpPr txBox="1"/>
          <p:nvPr/>
        </p:nvSpPr>
        <p:spPr>
          <a:xfrm>
            <a:off x="0" y="0"/>
            <a:ext cx="7708500" cy="51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void loop()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//Turn on and off LEDs for 5 times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if (x &lt;= 5)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int j;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for (j = 0; j &lt; 10; j++)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digitalWrite(arrLED[j], HIGH); // switch on PIN from 2 to 10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delay(400);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int k;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for (k = 0; k &lt; 10; k++)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digitalWrite(arrLED[k], LOW); //switch on PIN from 2 to 10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delay(400);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x++;   //increase x by 1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6"/>
          <p:cNvSpPr txBox="1"/>
          <p:nvPr/>
        </p:nvSpPr>
        <p:spPr>
          <a:xfrm>
            <a:off x="0" y="0"/>
            <a:ext cx="8138400" cy="60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/*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x &gt; 5 let's turn on LEDs in ascending and descending order for 3 times.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it will run until y less than 3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*/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if(x&gt;5 &amp;&amp; y&lt;=3)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	  // switch on and off LEDs from the first to last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	  for (int i = 0; i&lt;10; i++)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	 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		  digitalWrite(arrLED[i], HIGH);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		  delay(50);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		  digitalWrite(arrLED[i], LOW);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		  delay(100);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	  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	   // switch on and off LEDs from the last to first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	  for (int j = 10; j &gt;= 0; j--)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	 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		  digitalWrite(arrLED[j], HIGH);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		  delay(50);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		  digitalWrite(arrLED[j], LOW);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		  delay(100);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	  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	  y++; //increase y by 1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7"/>
          <p:cNvSpPr txBox="1"/>
          <p:nvPr/>
        </p:nvSpPr>
        <p:spPr>
          <a:xfrm>
            <a:off x="0" y="0"/>
            <a:ext cx="7466700" cy="55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/*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x &gt; 5 , Y &gt; 3: LEDs odd - even LEDs flashes for 5 times.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the variabe z is controlling this sequence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*/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if(x&gt;5 &amp;&amp; y&gt;3 &amp;&amp; z&lt;=5)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	  for (int j = 0; j&lt;10; j = j + 2)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	 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		  digitalWrite(arrLED[j], HIGH);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		  digitalWrite(arrLED[j + 1], LOW);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	  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	  delay(400);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	  for (int k = 0; k&lt;10; k = k + 2)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	 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		  digitalWrite(arrLED[k], LOW);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		  digitalWrite(arrLED[k + 1], HIGH);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	  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	  delay(400);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	  z++;  // increase z by 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8"/>
          <p:cNvSpPr txBox="1"/>
          <p:nvPr/>
        </p:nvSpPr>
        <p:spPr>
          <a:xfrm>
            <a:off x="0" y="0"/>
            <a:ext cx="76011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if (x &gt; 5 &amp;&amp; y &gt; 3 &amp;&amp; z &gt; 5)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int t;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for (t = 0; t &lt; 10; t++)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digitalWrite(arrLED[t], HIGH);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delay(400);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//int t;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for (t = 0; t &lt; 10; t++)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digitalWrite(arrLED[t], LOW);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delay(400);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// x &gt; 5 , y &gt; 3, z &gt; 3 let's start the sequence again from the beginning 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x =1; y=1; z=1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}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Next Step</a:t>
            </a:r>
            <a:endParaRPr/>
          </a:p>
        </p:txBody>
      </p:sp>
      <p:sp>
        <p:nvSpPr>
          <p:cNvPr id="194" name="Google Shape;194;p3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Insert a button to choose the sequence of the lights that you like more</a:t>
            </a:r>
            <a:endParaRPr/>
          </a:p>
        </p:txBody>
      </p:sp>
      <p:sp>
        <p:nvSpPr>
          <p:cNvPr id="195" name="Google Shape;195;p39"/>
          <p:cNvSpPr txBox="1"/>
          <p:nvPr/>
        </p:nvSpPr>
        <p:spPr>
          <a:xfrm>
            <a:off x="5080400" y="1199100"/>
            <a:ext cx="36447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Every time you push the button the sequence that the  lights switch on and off change.</a:t>
            </a:r>
            <a:endParaRPr sz="2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Try to change the code to accomplish that.</a:t>
            </a:r>
            <a:endParaRPr sz="2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24576"/>
            <a:ext cx="9144002" cy="3283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/>
              <a:t>Components List</a:t>
            </a:r>
            <a:endParaRPr sz="3600"/>
          </a:p>
        </p:txBody>
      </p:sp>
      <p:sp>
        <p:nvSpPr>
          <p:cNvPr id="206" name="Google Shape;206;p41"/>
          <p:cNvSpPr txBox="1"/>
          <p:nvPr>
            <p:ph idx="1" type="body"/>
          </p:nvPr>
        </p:nvSpPr>
        <p:spPr>
          <a:xfrm>
            <a:off x="311700" y="1396375"/>
            <a:ext cx="8520600" cy="31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it" sz="2400"/>
              <a:t>1 Arduino Uno R3 board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it" sz="2400"/>
              <a:t>1 Breadboard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it" sz="2400"/>
              <a:t>10 Leds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it" sz="2400"/>
              <a:t>10 R</a:t>
            </a:r>
            <a:r>
              <a:rPr lang="it" sz="2400"/>
              <a:t>esistors </a:t>
            </a:r>
            <a:r>
              <a:rPr lang="it" sz="2400"/>
              <a:t>  220 Ohm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it" sz="2400"/>
              <a:t>1 Button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it" sz="2400"/>
              <a:t>1 Resistor  10 kOhm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it" sz="2400"/>
              <a:t>cables and jumper  </a:t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The code</a:t>
            </a:r>
            <a:endParaRPr b="1"/>
          </a:p>
        </p:txBody>
      </p:sp>
      <p:sp>
        <p:nvSpPr>
          <p:cNvPr id="212" name="Google Shape;212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it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https://www.tinkercad.com/embed/dax3nXvRYiP?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3"/>
          <p:cNvSpPr txBox="1"/>
          <p:nvPr>
            <p:ph idx="4294967295" type="title"/>
          </p:nvPr>
        </p:nvSpPr>
        <p:spPr>
          <a:xfrm>
            <a:off x="390600" y="1107675"/>
            <a:ext cx="4084500" cy="10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/>
              <a:t>Eureka!</a:t>
            </a:r>
            <a:br>
              <a:rPr lang="it" sz="2400"/>
            </a:br>
            <a:r>
              <a:rPr lang="it" sz="3600"/>
              <a:t>I can try to build on my own Christmas lights for my home with Arduino </a:t>
            </a:r>
            <a:endParaRPr sz="3600"/>
          </a:p>
        </p:txBody>
      </p:sp>
      <p:pic>
        <p:nvPicPr>
          <p:cNvPr id="218" name="Google Shape;21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7725" y="957050"/>
            <a:ext cx="2449625" cy="287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/>
          <p:nvPr>
            <p:ph type="title"/>
          </p:nvPr>
        </p:nvSpPr>
        <p:spPr>
          <a:xfrm>
            <a:off x="265500" y="1816950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/>
              <a:t>How to make Christmas Lights show with Arduino</a:t>
            </a:r>
            <a:endParaRPr/>
          </a:p>
        </p:txBody>
      </p:sp>
      <p:sp>
        <p:nvSpPr>
          <p:cNvPr id="119" name="Google Shape;119;p2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2400">
                <a:solidFill>
                  <a:schemeClr val="accent3"/>
                </a:solidFill>
              </a:rPr>
              <a:t>In this project we are going to show how to make Christmas light using Arduino and leds 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/>
              <a:t>How to make Christmas Lights </a:t>
            </a:r>
            <a:endParaRPr sz="3600"/>
          </a:p>
        </p:txBody>
      </p:sp>
      <p:sp>
        <p:nvSpPr>
          <p:cNvPr id="125" name="Google Shape;125;p27"/>
          <p:cNvSpPr txBox="1"/>
          <p:nvPr>
            <p:ph idx="1" type="body"/>
          </p:nvPr>
        </p:nvSpPr>
        <p:spPr>
          <a:xfrm>
            <a:off x="311700" y="1396375"/>
            <a:ext cx="8520600" cy="31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/>
              <a:t>In this project we are going to show how to make Christmas lights using Arduino and leds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/>
              <a:t>Components List</a:t>
            </a:r>
            <a:endParaRPr sz="3600"/>
          </a:p>
        </p:txBody>
      </p:sp>
      <p:sp>
        <p:nvSpPr>
          <p:cNvPr id="131" name="Google Shape;131;p28"/>
          <p:cNvSpPr txBox="1"/>
          <p:nvPr>
            <p:ph idx="1" type="body"/>
          </p:nvPr>
        </p:nvSpPr>
        <p:spPr>
          <a:xfrm>
            <a:off x="311700" y="1396375"/>
            <a:ext cx="8520600" cy="31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it" sz="2400"/>
              <a:t>1 Arduino Uno R3 board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it" sz="2400"/>
              <a:t>1 Breadboard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it" sz="2400"/>
              <a:t>10 Leds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it" sz="2400"/>
              <a:t>10 220 Ohm resistors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it" sz="2400"/>
              <a:t>cables and jumper  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The Sketch </a:t>
            </a:r>
            <a:endParaRPr/>
          </a:p>
        </p:txBody>
      </p:sp>
      <p:sp>
        <p:nvSpPr>
          <p:cNvPr id="137" name="Google Shape;13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575" y="1017717"/>
            <a:ext cx="9143999" cy="4024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/>
              <a:t>If you like you can give to the leds a Christmas </a:t>
            </a:r>
            <a:r>
              <a:rPr lang="it" sz="2100"/>
              <a:t>tree</a:t>
            </a:r>
            <a:r>
              <a:rPr lang="it" sz="2100"/>
              <a:t> shape</a:t>
            </a:r>
            <a:endParaRPr sz="2300"/>
          </a:p>
        </p:txBody>
      </p:sp>
      <p:pic>
        <p:nvPicPr>
          <p:cNvPr id="144" name="Google Shape;1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3174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/>
          <p:nvPr>
            <p:ph type="title"/>
          </p:nvPr>
        </p:nvSpPr>
        <p:spPr>
          <a:xfrm>
            <a:off x="265500" y="1205825"/>
            <a:ext cx="4045200" cy="290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The Code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 u="sng">
                <a:solidFill>
                  <a:schemeClr val="hlink"/>
                </a:solidFill>
                <a:hlinkClick r:id="rId3"/>
              </a:rPr>
              <a:t>https://www.tinkercad.com/embed/7vXcjm5DOS5?</a:t>
            </a:r>
            <a:endParaRPr sz="3200"/>
          </a:p>
        </p:txBody>
      </p:sp>
      <p:sp>
        <p:nvSpPr>
          <p:cNvPr id="150" name="Google Shape;150;p31"/>
          <p:cNvSpPr txBox="1"/>
          <p:nvPr/>
        </p:nvSpPr>
        <p:spPr>
          <a:xfrm>
            <a:off x="5009225" y="1100600"/>
            <a:ext cx="37335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lt1"/>
                </a:solidFill>
              </a:rPr>
              <a:t>// Christmas Light simulation 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lt1"/>
                </a:solidFill>
              </a:rPr>
              <a:t>// 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lt1"/>
                </a:solidFill>
              </a:rPr>
              <a:t>void setup() {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lt1"/>
                </a:solidFill>
              </a:rPr>
              <a:t>}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lt1"/>
                </a:solidFill>
              </a:rPr>
              <a:t>// the loop function runs over and over again until power down or reset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lt1"/>
                </a:solidFill>
              </a:rPr>
              <a:t>void loop() {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lt1"/>
                </a:solidFill>
              </a:rPr>
              <a:t>}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/>
          <p:nvPr>
            <p:ph idx="2" type="body"/>
          </p:nvPr>
        </p:nvSpPr>
        <p:spPr>
          <a:xfrm>
            <a:off x="4939500" y="28102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int arrLED[10] = { 2, 3, 4, 5, 6, 7, 8, 9, 10, 11 };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// define 10 Pin. One for each Led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//</a:t>
            </a:r>
            <a:r>
              <a:rPr lang="it"/>
              <a:t>arrLED[10] define an array of 10 delements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32"/>
          <p:cNvSpPr txBox="1"/>
          <p:nvPr/>
        </p:nvSpPr>
        <p:spPr>
          <a:xfrm>
            <a:off x="174575" y="443175"/>
            <a:ext cx="43167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latin typeface="Proxima Nova"/>
                <a:ea typeface="Proxima Nova"/>
                <a:cs typeface="Proxima Nova"/>
                <a:sym typeface="Proxima Nova"/>
              </a:rPr>
              <a:t>To avoid to repeat every time the same code to setup the leds and turn them on and off.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7" name="Google Shape;157;p32"/>
          <p:cNvSpPr txBox="1"/>
          <p:nvPr/>
        </p:nvSpPr>
        <p:spPr>
          <a:xfrm>
            <a:off x="174575" y="1335975"/>
            <a:ext cx="3894600" cy="349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Arrays are groups of the same kind of data that are placed consecutively in memory. For example, we can have an array of integers (type </a:t>
            </a:r>
            <a:r>
              <a:rPr b="1" lang="it" sz="16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int</a:t>
            </a:r>
            <a:r>
              <a:rPr lang="it" sz="16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) which is two or more integer numbers occurring one after the other.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The key here is that each element in an array is placed directly after the previous element which allows us to access each element in turn using a loop.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44444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980000"/>
                </a:solidFill>
                <a:highlight>
                  <a:srgbClr val="FFFFFF"/>
                </a:highlight>
              </a:rPr>
              <a:t>Note that the element numbering starts from zero [0] and not one [1], so the first element in the array is element 0.</a:t>
            </a:r>
            <a:endParaRPr sz="1600">
              <a:solidFill>
                <a:srgbClr val="980000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/>
          <p:nvPr>
            <p:ph type="title"/>
          </p:nvPr>
        </p:nvSpPr>
        <p:spPr>
          <a:xfrm>
            <a:off x="211775" y="1502850"/>
            <a:ext cx="4045200" cy="213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b="1" lang="it" sz="2100">
                <a:solidFill>
                  <a:srgbClr val="30465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Accessing an Array in a Loop</a:t>
            </a:r>
            <a:endParaRPr b="1" sz="2100">
              <a:solidFill>
                <a:srgbClr val="30465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</a:t>
            </a:r>
            <a:r>
              <a:rPr i="1" lang="it" sz="160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it" sz="150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loop is used to get the contents of each element in the array in turn and print the values to the Serial Monitor window.</a:t>
            </a:r>
            <a:endParaRPr sz="150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2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for (int i = 0; i&lt;10; i++)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  {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	pinMode(arrLED[i], OUTPUT);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// set up PIN from 2 to 11 in OUTPUT mode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  }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