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ibre Franklin"/>
      <p:regular r:id="rId28"/>
      <p:bold r:id="rId29"/>
      <p:italic r:id="rId30"/>
      <p:boldItalic r:id="rId31"/>
    </p:embeddedFont>
    <p:embeddedFont>
      <p:font typeface="Roboto"/>
      <p:regular r:id="rId32"/>
      <p:bold r:id="rId33"/>
      <p:italic r:id="rId34"/>
      <p:boldItalic r:id="rId35"/>
    </p:embeddedFont>
    <p:embeddedFont>
      <p:font typeface="Franklin Gothic"/>
      <p:bold r:id="rId36"/>
    </p:embeddedFont>
    <p:embeddedFont>
      <p:font typeface="Merriweather"/>
      <p:regular r:id="rId37"/>
      <p:bold r:id="rId38"/>
      <p:italic r:id="rId39"/>
      <p:boldItalic r:id="rId40"/>
    </p:embeddedFont>
    <p:embeddedFont>
      <p:font typeface="Source Sans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6.xml"/><Relationship Id="rId42" Type="http://schemas.openxmlformats.org/officeDocument/2006/relationships/font" Target="fonts/SourceSansPro-bold.fntdata"/><Relationship Id="rId41" Type="http://schemas.openxmlformats.org/officeDocument/2006/relationships/font" Target="fonts/SourceSansPro-regular.fntdata"/><Relationship Id="rId22" Type="http://schemas.openxmlformats.org/officeDocument/2006/relationships/slide" Target="slides/slide18.xml"/><Relationship Id="rId44" Type="http://schemas.openxmlformats.org/officeDocument/2006/relationships/font" Target="fonts/SourceSansPro-boldItalic.fntdata"/><Relationship Id="rId21" Type="http://schemas.openxmlformats.org/officeDocument/2006/relationships/slide" Target="slides/slide17.xml"/><Relationship Id="rId43" Type="http://schemas.openxmlformats.org/officeDocument/2006/relationships/font" Target="fonts/SourceSansPro-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ibreFranklin-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boldItalic.fntdata"/><Relationship Id="rId30" Type="http://schemas.openxmlformats.org/officeDocument/2006/relationships/font" Target="fonts/LibreFranklin-italic.fntdata"/><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37" Type="http://schemas.openxmlformats.org/officeDocument/2006/relationships/font" Target="fonts/Merriweather-regular.fntdata"/><Relationship Id="rId14" Type="http://schemas.openxmlformats.org/officeDocument/2006/relationships/slide" Target="slides/slide10.xml"/><Relationship Id="rId36" Type="http://schemas.openxmlformats.org/officeDocument/2006/relationships/font" Target="fonts/FranklinGothic-bold.fntdata"/><Relationship Id="rId17" Type="http://schemas.openxmlformats.org/officeDocument/2006/relationships/slide" Target="slides/slide13.xml"/><Relationship Id="rId39" Type="http://schemas.openxmlformats.org/officeDocument/2006/relationships/font" Target="fonts/Merriweather-italic.fntdata"/><Relationship Id="rId16" Type="http://schemas.openxmlformats.org/officeDocument/2006/relationships/slide" Target="slides/slide12.xml"/><Relationship Id="rId38" Type="http://schemas.openxmlformats.org/officeDocument/2006/relationships/font" Target="fonts/Merriweather-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8" name="Shape 18"/>
        <p:cNvGrpSpPr/>
        <p:nvPr/>
      </p:nvGrpSpPr>
      <p:grpSpPr>
        <a:xfrm>
          <a:off x="0" y="0"/>
          <a:ext cx="0" cy="0"/>
          <a:chOff x="0" y="0"/>
          <a:chExt cx="0" cy="0"/>
        </a:xfrm>
      </p:grpSpPr>
      <p:sp>
        <p:nvSpPr>
          <p:cNvPr id="19" name="Google Shape;19;p2"/>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lnSpc>
                <a:spcPct val="100000"/>
              </a:lnSpc>
              <a:spcBef>
                <a:spcPts val="600"/>
              </a:spcBef>
              <a:spcAft>
                <a:spcPts val="0"/>
              </a:spcAft>
              <a:buSzPts val="1288"/>
              <a:buNone/>
              <a:defRPr>
                <a:solidFill>
                  <a:srgbClr val="888888"/>
                </a:solidFill>
              </a:defRPr>
            </a:lvl2pPr>
            <a:lvl3pPr lvl="2" algn="ctr">
              <a:lnSpc>
                <a:spcPct val="100000"/>
              </a:lnSpc>
              <a:spcBef>
                <a:spcPts val="600"/>
              </a:spcBef>
              <a:spcAft>
                <a:spcPts val="0"/>
              </a:spcAft>
              <a:buSzPts val="1196"/>
              <a:buNone/>
              <a:defRPr>
                <a:solidFill>
                  <a:srgbClr val="888888"/>
                </a:solidFill>
              </a:defRPr>
            </a:lvl3pPr>
            <a:lvl4pPr lvl="3" algn="ctr">
              <a:lnSpc>
                <a:spcPct val="100000"/>
              </a:lnSpc>
              <a:spcBef>
                <a:spcPts val="600"/>
              </a:spcBef>
              <a:spcAft>
                <a:spcPts val="0"/>
              </a:spcAft>
              <a:buSzPts val="1012"/>
              <a:buNone/>
              <a:defRPr>
                <a:solidFill>
                  <a:srgbClr val="888888"/>
                </a:solidFill>
              </a:defRPr>
            </a:lvl4pPr>
            <a:lvl5pPr lvl="4" algn="ctr">
              <a:lnSpc>
                <a:spcPct val="100000"/>
              </a:lnSpc>
              <a:spcBef>
                <a:spcPts val="600"/>
              </a:spcBef>
              <a:spcAft>
                <a:spcPts val="0"/>
              </a:spcAft>
              <a:buSzPts val="1012"/>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 type="body"/>
          </p:nvPr>
        </p:nvSpPr>
        <p:spPr>
          <a:xfrm rot="5400000">
            <a:off x="4269976" y="-1352783"/>
            <a:ext cx="3652047" cy="11029616"/>
          </a:xfrm>
          <a:prstGeom prst="rect">
            <a:avLst/>
          </a:prstGeom>
          <a:noFill/>
          <a:ln>
            <a:noFill/>
          </a:ln>
        </p:spPr>
        <p:txBody>
          <a:bodyPr anchorCtr="0" anchor="t" bIns="45700" lIns="91425" spcFirstLastPara="1" rIns="91425" wrap="square" tIns="45700">
            <a:normAutofit/>
          </a:bodyPr>
          <a:lstStyle>
            <a:lvl1pPr indent="-327914" lvl="0" marL="457200" algn="l">
              <a:lnSpc>
                <a:spcPct val="110000"/>
              </a:lnSpc>
              <a:spcBef>
                <a:spcPts val="340"/>
              </a:spcBef>
              <a:spcAft>
                <a:spcPts val="0"/>
              </a:spcAft>
              <a:buSzPts val="1564"/>
              <a:buChar char="◼"/>
              <a:defRPr/>
            </a:lvl1pPr>
            <a:lvl2pPr indent="-310387" lvl="1" marL="914400" algn="l">
              <a:lnSpc>
                <a:spcPct val="100000"/>
              </a:lnSpc>
              <a:spcBef>
                <a:spcPts val="600"/>
              </a:spcBef>
              <a:spcAft>
                <a:spcPts val="0"/>
              </a:spcAft>
              <a:buSzPts val="1288"/>
              <a:buChar char="◼"/>
              <a:defRPr/>
            </a:lvl2pPr>
            <a:lvl3pPr indent="-304546" lvl="2" marL="1371600" algn="l">
              <a:lnSpc>
                <a:spcPct val="100000"/>
              </a:lnSpc>
              <a:spcBef>
                <a:spcPts val="600"/>
              </a:spcBef>
              <a:spcAft>
                <a:spcPts val="0"/>
              </a:spcAft>
              <a:buSzPts val="1196"/>
              <a:buChar char="◼"/>
              <a:defRPr/>
            </a:lvl3pPr>
            <a:lvl4pPr indent="-292861" lvl="3" marL="1828800" algn="l">
              <a:lnSpc>
                <a:spcPct val="100000"/>
              </a:lnSpc>
              <a:spcBef>
                <a:spcPts val="600"/>
              </a:spcBef>
              <a:spcAft>
                <a:spcPts val="0"/>
              </a:spcAft>
              <a:buSzPts val="1012"/>
              <a:buChar char="◼"/>
              <a:defRPr/>
            </a:lvl4pPr>
            <a:lvl5pPr indent="-292861" lvl="4" marL="2286000" algn="l">
              <a:lnSpc>
                <a:spcPct val="100000"/>
              </a:lnSpc>
              <a:spcBef>
                <a:spcPts val="600"/>
              </a:spcBef>
              <a:spcAft>
                <a:spcPts val="0"/>
              </a:spcAft>
              <a:buSzPts val="1012"/>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1" name="Google Shape;81;p1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verticale e testo" showMasterSp="0" type="vertTitleAndTx">
  <p:cSld name="VERTICAL_TITLE_AND_VERTICAL_TEXT">
    <p:spTree>
      <p:nvGrpSpPr>
        <p:cNvPr id="84" name="Shape 84"/>
        <p:cNvGrpSpPr/>
        <p:nvPr/>
      </p:nvGrpSpPr>
      <p:grpSpPr>
        <a:xfrm>
          <a:off x="0" y="0"/>
          <a:ext cx="0" cy="0"/>
          <a:chOff x="0" y="0"/>
          <a:chExt cx="0" cy="0"/>
        </a:xfrm>
      </p:grpSpPr>
      <p:sp>
        <p:nvSpPr>
          <p:cNvPr id="85" name="Google Shape;85;p12"/>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2"/>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8" name="Google Shape;88;p12"/>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2"/>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8" name="Google Shape;28;p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4"/>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b="0" sz="3600" cap="none">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60"/>
              </a:spcBef>
              <a:spcAft>
                <a:spcPts val="0"/>
              </a:spcAft>
              <a:buSzPts val="1656"/>
              <a:buNone/>
              <a:defRPr sz="1800" cap="none">
                <a:solidFill>
                  <a:schemeClr val="accent1"/>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35" name="Google Shape;35;p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1" name="Google Shape;41;p5"/>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2" name="Google Shape;42;p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45" name="Shape 45"/>
        <p:cNvGrpSpPr/>
        <p:nvPr/>
      </p:nvGrpSpPr>
      <p:grpSpPr>
        <a:xfrm>
          <a:off x="0" y="0"/>
          <a:ext cx="0" cy="0"/>
          <a:chOff x="0" y="0"/>
          <a:chExt cx="0" cy="0"/>
        </a:xfrm>
      </p:grpSpPr>
      <p:sp>
        <p:nvSpPr>
          <p:cNvPr id="46" name="Google Shape;46;p6"/>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10000"/>
              </a:lnSpc>
              <a:spcBef>
                <a:spcPts val="400"/>
              </a:spcBef>
              <a:spcAft>
                <a:spcPts val="0"/>
              </a:spcAft>
              <a:buSzPts val="1840"/>
              <a:buNone/>
              <a:defRPr b="0" sz="2000">
                <a:solidFill>
                  <a:srgbClr val="3F3F3F"/>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48" name="Google Shape;48;p6"/>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9" name="Google Shape;49;p6"/>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50" name="Google Shape;50;p6"/>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1" name="Google Shape;51;p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3" name="Shape 63"/>
        <p:cNvGrpSpPr/>
        <p:nvPr/>
      </p:nvGrpSpPr>
      <p:grpSpPr>
        <a:xfrm>
          <a:off x="0" y="0"/>
          <a:ext cx="0" cy="0"/>
          <a:chOff x="0" y="0"/>
          <a:chExt cx="0" cy="0"/>
        </a:xfrm>
      </p:grpSpPr>
      <p:sp>
        <p:nvSpPr>
          <p:cNvPr id="64" name="Google Shape;64;p9"/>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9"/>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2400"/>
              <a:buFont typeface="Franklin Gothic"/>
              <a:buNone/>
              <a:defRPr b="0"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10000"/>
              </a:lnSpc>
              <a:spcBef>
                <a:spcPts val="400"/>
              </a:spcBef>
              <a:spcAft>
                <a:spcPts val="0"/>
              </a:spcAft>
              <a:buSzPts val="1840"/>
              <a:buChar char="◼"/>
              <a:defRPr sz="2000">
                <a:solidFill>
                  <a:schemeClr val="dk2"/>
                </a:solidFill>
              </a:defRPr>
            </a:lvl1pPr>
            <a:lvl2pPr indent="-333756" lvl="1" marL="914400" algn="l">
              <a:lnSpc>
                <a:spcPct val="100000"/>
              </a:lnSpc>
              <a:spcBef>
                <a:spcPts val="600"/>
              </a:spcBef>
              <a:spcAft>
                <a:spcPts val="0"/>
              </a:spcAft>
              <a:buSzPts val="1656"/>
              <a:buChar char="◼"/>
              <a:defRPr sz="1800">
                <a:solidFill>
                  <a:schemeClr val="dk2"/>
                </a:solidFill>
              </a:defRPr>
            </a:lvl2pPr>
            <a:lvl3pPr indent="-322072" lvl="2" marL="1371600" algn="l">
              <a:lnSpc>
                <a:spcPct val="100000"/>
              </a:lnSpc>
              <a:spcBef>
                <a:spcPts val="600"/>
              </a:spcBef>
              <a:spcAft>
                <a:spcPts val="0"/>
              </a:spcAft>
              <a:buSzPts val="1472"/>
              <a:buChar char="◼"/>
              <a:defRPr sz="1600">
                <a:solidFill>
                  <a:schemeClr val="dk2"/>
                </a:solidFill>
              </a:defRPr>
            </a:lvl3pPr>
            <a:lvl4pPr indent="-310388" lvl="3" marL="1828800" algn="l">
              <a:lnSpc>
                <a:spcPct val="100000"/>
              </a:lnSpc>
              <a:spcBef>
                <a:spcPts val="600"/>
              </a:spcBef>
              <a:spcAft>
                <a:spcPts val="0"/>
              </a:spcAft>
              <a:buSzPts val="1288"/>
              <a:buChar char="◼"/>
              <a:defRPr sz="1400">
                <a:solidFill>
                  <a:schemeClr val="dk2"/>
                </a:solidFill>
              </a:defRPr>
            </a:lvl4pPr>
            <a:lvl5pPr indent="-310388" lvl="4" marL="2286000" algn="l">
              <a:lnSpc>
                <a:spcPct val="10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67" name="Google Shape;67;p9"/>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solidFill>
                  <a:srgbClr val="FFFFFF"/>
                </a:solidFill>
              </a:defRPr>
            </a:lvl1pPr>
            <a:lvl2pPr indent="-228600" lvl="1" marL="914400" algn="l">
              <a:lnSpc>
                <a:spcPct val="100000"/>
              </a:lnSpc>
              <a:spcBef>
                <a:spcPts val="600"/>
              </a:spcBef>
              <a:spcAft>
                <a:spcPts val="0"/>
              </a:spcAft>
              <a:buSzPts val="1012"/>
              <a:buNone/>
              <a:defRPr sz="11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68" name="Google Shape;68;p9"/>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400"/>
              <a:buFont typeface="Franklin Gothic"/>
              <a:buNone/>
              <a:defRPr b="0" sz="24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p:nvPr>
            <p:ph idx="2" type="pic"/>
          </p:nvPr>
        </p:nvSpPr>
        <p:spPr>
          <a:xfrm>
            <a:off x="447817" y="641350"/>
            <a:ext cx="11290859" cy="3651249"/>
          </a:xfrm>
          <a:prstGeom prst="rect">
            <a:avLst/>
          </a:prstGeom>
          <a:noFill/>
          <a:ln>
            <a:noFill/>
          </a:ln>
        </p:spPr>
      </p:sp>
      <p:sp>
        <p:nvSpPr>
          <p:cNvPr id="74" name="Google Shape;74;p10"/>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5" name="Google Shape;75;p1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Franklin Gothic"/>
              <a:buNone/>
              <a:defRPr b="0" i="0" sz="2800" u="none" cap="none" strike="noStrike">
                <a:solidFill>
                  <a:srgbClr val="3F3F3F"/>
                </a:solidFill>
                <a:latin typeface="Franklin Gothic"/>
                <a:ea typeface="Franklin Gothic"/>
                <a:cs typeface="Franklin Gothic"/>
                <a:sym typeface="Frankli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lnSpc>
                <a:spcPct val="100000"/>
              </a:lnSpc>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lnSpc>
                <a:spcPct val="100000"/>
              </a:lnSpc>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lnSpc>
                <a:spcPct val="100000"/>
              </a:lnSpc>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lnSpc>
                <a:spcPct val="100000"/>
              </a:lnSpc>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12" name="Google Shape;12;p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3F3F3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3F3F3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
        <p:nvSpPr>
          <p:cNvPr id="15" name="Google Shape;15;p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9" name="Google Shape;99;p13"/>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3600"/>
              <a:buFont typeface="Franklin Gothic"/>
              <a:buNone/>
            </a:pPr>
            <a:r>
              <a:rPr b="1" lang="it-IT"/>
              <a:t>How to make music with Arduino</a:t>
            </a:r>
            <a:endParaRPr b="1"/>
          </a:p>
        </p:txBody>
      </p:sp>
      <p:sp>
        <p:nvSpPr>
          <p:cNvPr id="100" name="Google Shape;100;p13"/>
          <p:cNvSpPr txBox="1"/>
          <p:nvPr>
            <p:ph idx="1" type="subTitle"/>
          </p:nvPr>
        </p:nvSpPr>
        <p:spPr>
          <a:xfrm>
            <a:off x="581194" y="2495445"/>
            <a:ext cx="10993546" cy="46823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472"/>
              <a:buNone/>
            </a:pPr>
            <a:r>
              <a:rPr lang="it-IT" sz="2200"/>
              <a:t>OPEN YOUR DOORS TO DIGITAL AGE</a:t>
            </a:r>
            <a:endParaRPr sz="2200"/>
          </a:p>
        </p:txBody>
      </p:sp>
      <p:sp>
        <p:nvSpPr>
          <p:cNvPr id="101" name="Google Shape;101;p1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imo piano di un logo&#10;&#10;Descrizione generata automaticamente" id="104" name="Google Shape;104;p13"/>
          <p:cNvPicPr preferRelativeResize="0"/>
          <p:nvPr/>
        </p:nvPicPr>
        <p:blipFill rotWithShape="1">
          <a:blip r:embed="rId3">
            <a:alphaModFix/>
          </a:blip>
          <a:srcRect b="0" l="0" r="0" t="0"/>
          <a:stretch/>
        </p:blipFill>
        <p:spPr>
          <a:xfrm>
            <a:off x="448733" y="3081867"/>
            <a:ext cx="11260667" cy="3310466"/>
          </a:xfrm>
          <a:prstGeom prst="rect">
            <a:avLst/>
          </a:prstGeom>
          <a:noFill/>
          <a:ln>
            <a:noFill/>
          </a:ln>
        </p:spPr>
      </p:pic>
      <p:pic>
        <p:nvPicPr>
          <p:cNvPr id="105" name="Google Shape;105;p13"/>
          <p:cNvPicPr preferRelativeResize="0"/>
          <p:nvPr/>
        </p:nvPicPr>
        <p:blipFill rotWithShape="1">
          <a:blip r:embed="rId4">
            <a:alphaModFix amt="78000"/>
          </a:blip>
          <a:srcRect b="0" l="0" r="0" t="0"/>
          <a:stretch/>
        </p:blipFill>
        <p:spPr>
          <a:xfrm>
            <a:off x="10086963" y="67250"/>
            <a:ext cx="2105025" cy="2000250"/>
          </a:xfrm>
          <a:prstGeom prst="rect">
            <a:avLst/>
          </a:prstGeom>
          <a:noFill/>
          <a:ln>
            <a:noFill/>
          </a:ln>
        </p:spPr>
      </p:pic>
      <p:pic>
        <p:nvPicPr>
          <p:cNvPr id="106" name="Google Shape;106;p13"/>
          <p:cNvPicPr preferRelativeResize="0"/>
          <p:nvPr/>
        </p:nvPicPr>
        <p:blipFill rotWithShape="1">
          <a:blip r:embed="rId5">
            <a:alphaModFix/>
          </a:blip>
          <a:srcRect b="0" l="0" r="0" t="0"/>
          <a:stretch/>
        </p:blipFill>
        <p:spPr>
          <a:xfrm>
            <a:off x="5163168" y="67250"/>
            <a:ext cx="3343925" cy="1879000"/>
          </a:xfrm>
          <a:prstGeom prst="rect">
            <a:avLst/>
          </a:prstGeom>
          <a:noFill/>
          <a:ln>
            <a:noFill/>
          </a:ln>
        </p:spPr>
      </p:pic>
      <p:pic>
        <p:nvPicPr>
          <p:cNvPr id="107" name="Google Shape;107;p13"/>
          <p:cNvPicPr preferRelativeResize="0"/>
          <p:nvPr/>
        </p:nvPicPr>
        <p:blipFill rotWithShape="1">
          <a:blip r:embed="rId6">
            <a:alphaModFix/>
          </a:blip>
          <a:srcRect b="0" l="0" r="0" t="0"/>
          <a:stretch/>
        </p:blipFill>
        <p:spPr>
          <a:xfrm>
            <a:off x="0" y="191200"/>
            <a:ext cx="4405026" cy="125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sz="3200"/>
              <a:t>THE Song</a:t>
            </a:r>
            <a:endParaRPr b="1" sz="3200"/>
          </a:p>
        </p:txBody>
      </p:sp>
      <p:sp>
        <p:nvSpPr>
          <p:cNvPr id="168" name="Google Shape;168;p22"/>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a:bodyPr>
          <a:lstStyle/>
          <a:p>
            <a:pPr indent="-387350" lvl="0" marL="457200" rtl="0" algn="l">
              <a:lnSpc>
                <a:spcPct val="110000"/>
              </a:lnSpc>
              <a:spcBef>
                <a:spcPts val="360"/>
              </a:spcBef>
              <a:spcAft>
                <a:spcPts val="0"/>
              </a:spcAft>
              <a:buSzPts val="2500"/>
              <a:buChar char="◼"/>
            </a:pPr>
            <a:r>
              <a:rPr lang="it-IT" sz="2500"/>
              <a:t>To play the melody we have used two arrays. </a:t>
            </a:r>
            <a:endParaRPr sz="2500"/>
          </a:p>
          <a:p>
            <a:pPr indent="-333756" lvl="0" marL="457200" rtl="0" algn="l">
              <a:lnSpc>
                <a:spcPct val="110000"/>
              </a:lnSpc>
              <a:spcBef>
                <a:spcPts val="0"/>
              </a:spcBef>
              <a:spcAft>
                <a:spcPts val="0"/>
              </a:spcAft>
              <a:buSzPts val="1656"/>
              <a:buChar char="◼"/>
            </a:pPr>
            <a:r>
              <a:rPr lang="it-IT" sz="2500"/>
              <a:t>The first one to store the notes of the song, the second one to store the speed of each note</a:t>
            </a:r>
            <a:r>
              <a:rPr lang="it-IT"/>
              <a:t> .  </a:t>
            </a:r>
            <a:endParaRPr/>
          </a:p>
          <a:p>
            <a:pPr indent="-387350" lvl="0" marL="457200" rtl="0" algn="l">
              <a:lnSpc>
                <a:spcPct val="110000"/>
              </a:lnSpc>
              <a:spcBef>
                <a:spcPts val="0"/>
              </a:spcBef>
              <a:spcAft>
                <a:spcPts val="0"/>
              </a:spcAft>
              <a:buSzPts val="2500"/>
              <a:buChar char="◼"/>
            </a:pPr>
            <a:r>
              <a:rPr lang="it-IT" sz="2500"/>
              <a:t>To iterate over the notes and type of notes of the  melody we use a for loop.</a:t>
            </a:r>
            <a:endParaRPr sz="2500"/>
          </a:p>
          <a:p>
            <a:pPr indent="0" lvl="0" marL="0" rtl="0" algn="l">
              <a:lnSpc>
                <a:spcPct val="110000"/>
              </a:lnSpc>
              <a:spcBef>
                <a:spcPts val="360"/>
              </a:spcBef>
              <a:spcAft>
                <a:spcPts val="0"/>
              </a:spcAft>
              <a:buSzPts val="1656"/>
              <a:buNone/>
            </a:pPr>
            <a:r>
              <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6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6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16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1600"/>
                                        <p:tgtEl>
                                          <p:spTgt spid="16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581196" y="702150"/>
            <a:ext cx="54984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Notes Array</a:t>
            </a:r>
            <a:endParaRPr b="1"/>
          </a:p>
        </p:txBody>
      </p:sp>
      <p:sp>
        <p:nvSpPr>
          <p:cNvPr id="175" name="Google Shape;175;p23"/>
          <p:cNvSpPr txBox="1"/>
          <p:nvPr>
            <p:ph idx="1" type="body"/>
          </p:nvPr>
        </p:nvSpPr>
        <p:spPr>
          <a:xfrm>
            <a:off x="581200" y="2082650"/>
            <a:ext cx="7139400" cy="4459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b="1" lang="it-IT" sz="2100"/>
              <a:t>int notes[] = {</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NOTE_E5,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NOTE_E5,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NOTE_G5, NOTE_C5, NOTE_D5,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NOTE_F5, NOTE_F5, NOTE_F5, NOTE_F5,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NOTE_F5, NOTE_E5, NOTE_E5, NOTE_E5,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NOTE_D5, NOTE_D5,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NOTE_D5, NOTE_G5</a:t>
            </a:r>
            <a:endParaRPr b="1" sz="2100"/>
          </a:p>
          <a:p>
            <a:pPr indent="0" lvl="0" marL="0" rtl="0" algn="l">
              <a:lnSpc>
                <a:spcPct val="100000"/>
              </a:lnSpc>
              <a:spcBef>
                <a:spcPts val="360"/>
              </a:spcBef>
              <a:spcAft>
                <a:spcPts val="0"/>
              </a:spcAft>
              <a:buClr>
                <a:schemeClr val="dk1"/>
              </a:buClr>
              <a:buSzPts val="1100"/>
              <a:buFont typeface="Arial"/>
              <a:buNone/>
            </a:pPr>
            <a:r>
              <a:rPr b="1" lang="it-IT" sz="2100"/>
              <a:t>};</a:t>
            </a:r>
            <a:endParaRPr b="1" sz="2100"/>
          </a:p>
          <a:p>
            <a:pPr indent="0" lvl="0" marL="0" rtl="0" algn="l">
              <a:lnSpc>
                <a:spcPct val="100000"/>
              </a:lnSpc>
              <a:spcBef>
                <a:spcPts val="360"/>
              </a:spcBef>
              <a:spcAft>
                <a:spcPts val="0"/>
              </a:spcAft>
              <a:buSzPts val="1656"/>
              <a:buNone/>
            </a:pPr>
            <a:r>
              <a:t/>
            </a:r>
            <a:endParaRPr/>
          </a:p>
        </p:txBody>
      </p:sp>
      <p:sp>
        <p:nvSpPr>
          <p:cNvPr id="176" name="Google Shape;176;p23"/>
          <p:cNvSpPr txBox="1"/>
          <p:nvPr>
            <p:ph idx="1" type="body"/>
          </p:nvPr>
        </p:nvSpPr>
        <p:spPr>
          <a:xfrm>
            <a:off x="8196600" y="1745900"/>
            <a:ext cx="3857400" cy="471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360"/>
              </a:spcBef>
              <a:spcAft>
                <a:spcPts val="0"/>
              </a:spcAft>
              <a:buClr>
                <a:schemeClr val="dk1"/>
              </a:buClr>
              <a:buSzPts val="1018"/>
              <a:buFont typeface="Arial"/>
              <a:buNone/>
            </a:pPr>
            <a:r>
              <a:rPr b="1" lang="it-IT" sz="2442"/>
              <a:t>int tempo[] = {</a:t>
            </a:r>
            <a:endParaRPr b="1" sz="2442"/>
          </a:p>
          <a:p>
            <a:pPr indent="0" lvl="0" marL="0" rtl="0" algn="l">
              <a:lnSpc>
                <a:spcPct val="90000"/>
              </a:lnSpc>
              <a:spcBef>
                <a:spcPts val="360"/>
              </a:spcBef>
              <a:spcAft>
                <a:spcPts val="0"/>
              </a:spcAft>
              <a:buClr>
                <a:schemeClr val="dk1"/>
              </a:buClr>
              <a:buSzPts val="1018"/>
              <a:buFont typeface="Arial"/>
              <a:buNone/>
            </a:pPr>
            <a:r>
              <a:rPr b="1" lang="it-IT" sz="2242"/>
              <a:t>  8, 8, 4,</a:t>
            </a:r>
            <a:endParaRPr b="1" sz="2242"/>
          </a:p>
          <a:p>
            <a:pPr indent="0" lvl="0" marL="0" rtl="0" algn="l">
              <a:lnSpc>
                <a:spcPct val="90000"/>
              </a:lnSpc>
              <a:spcBef>
                <a:spcPts val="360"/>
              </a:spcBef>
              <a:spcAft>
                <a:spcPts val="0"/>
              </a:spcAft>
              <a:buClr>
                <a:schemeClr val="dk1"/>
              </a:buClr>
              <a:buSzPts val="1018"/>
              <a:buFont typeface="Arial"/>
              <a:buNone/>
            </a:pPr>
            <a:r>
              <a:rPr b="1" lang="it-IT" sz="2242"/>
              <a:t>  8, 8, 4,</a:t>
            </a:r>
            <a:endParaRPr b="1" sz="2242"/>
          </a:p>
          <a:p>
            <a:pPr indent="0" lvl="0" marL="0" rtl="0" algn="l">
              <a:lnSpc>
                <a:spcPct val="90000"/>
              </a:lnSpc>
              <a:spcBef>
                <a:spcPts val="360"/>
              </a:spcBef>
              <a:spcAft>
                <a:spcPts val="0"/>
              </a:spcAft>
              <a:buClr>
                <a:schemeClr val="dk1"/>
              </a:buClr>
              <a:buSzPts val="1018"/>
              <a:buFont typeface="Arial"/>
              <a:buNone/>
            </a:pPr>
            <a:r>
              <a:rPr b="1" lang="it-IT" sz="2242"/>
              <a:t>  8, 8, 8, 8,</a:t>
            </a:r>
            <a:endParaRPr b="1" sz="2242"/>
          </a:p>
          <a:p>
            <a:pPr indent="0" lvl="0" marL="0" rtl="0" algn="l">
              <a:lnSpc>
                <a:spcPct val="90000"/>
              </a:lnSpc>
              <a:spcBef>
                <a:spcPts val="360"/>
              </a:spcBef>
              <a:spcAft>
                <a:spcPts val="0"/>
              </a:spcAft>
              <a:buClr>
                <a:schemeClr val="dk1"/>
              </a:buClr>
              <a:buSzPts val="1018"/>
              <a:buFont typeface="Arial"/>
              <a:buNone/>
            </a:pPr>
            <a:r>
              <a:rPr b="1" lang="it-IT" sz="2242"/>
              <a:t>  2,</a:t>
            </a:r>
            <a:endParaRPr b="1" sz="2242"/>
          </a:p>
          <a:p>
            <a:pPr indent="0" lvl="0" marL="0" rtl="0" algn="l">
              <a:lnSpc>
                <a:spcPct val="90000"/>
              </a:lnSpc>
              <a:spcBef>
                <a:spcPts val="360"/>
              </a:spcBef>
              <a:spcAft>
                <a:spcPts val="0"/>
              </a:spcAft>
              <a:buClr>
                <a:schemeClr val="dk1"/>
              </a:buClr>
              <a:buSzPts val="1018"/>
              <a:buFont typeface="Arial"/>
              <a:buNone/>
            </a:pPr>
            <a:r>
              <a:rPr b="1" lang="it-IT" sz="2242"/>
              <a:t>  8, 8, 8, 8,</a:t>
            </a:r>
            <a:endParaRPr b="1" sz="2242"/>
          </a:p>
          <a:p>
            <a:pPr indent="0" lvl="0" marL="0" rtl="0" algn="l">
              <a:lnSpc>
                <a:spcPct val="90000"/>
              </a:lnSpc>
              <a:spcBef>
                <a:spcPts val="360"/>
              </a:spcBef>
              <a:spcAft>
                <a:spcPts val="0"/>
              </a:spcAft>
              <a:buClr>
                <a:schemeClr val="dk1"/>
              </a:buClr>
              <a:buSzPts val="1018"/>
              <a:buFont typeface="Arial"/>
              <a:buNone/>
            </a:pPr>
            <a:r>
              <a:rPr b="1" lang="it-IT" sz="2242"/>
              <a:t>  8, 8, 8, 16, 16,</a:t>
            </a:r>
            <a:endParaRPr b="1" sz="2242"/>
          </a:p>
          <a:p>
            <a:pPr indent="0" lvl="0" marL="0" rtl="0" algn="l">
              <a:lnSpc>
                <a:spcPct val="90000"/>
              </a:lnSpc>
              <a:spcBef>
                <a:spcPts val="360"/>
              </a:spcBef>
              <a:spcAft>
                <a:spcPts val="0"/>
              </a:spcAft>
              <a:buClr>
                <a:schemeClr val="dk1"/>
              </a:buClr>
              <a:buSzPts val="1018"/>
              <a:buFont typeface="Arial"/>
              <a:buNone/>
            </a:pPr>
            <a:r>
              <a:rPr b="1" lang="it-IT" sz="2242"/>
              <a:t>  8, 8, 8, 8,</a:t>
            </a:r>
            <a:endParaRPr b="1" sz="2242"/>
          </a:p>
          <a:p>
            <a:pPr indent="0" lvl="0" marL="0" rtl="0" algn="l">
              <a:lnSpc>
                <a:spcPct val="90000"/>
              </a:lnSpc>
              <a:spcBef>
                <a:spcPts val="360"/>
              </a:spcBef>
              <a:spcAft>
                <a:spcPts val="0"/>
              </a:spcAft>
              <a:buClr>
                <a:schemeClr val="dk1"/>
              </a:buClr>
              <a:buSzPts val="1018"/>
              <a:buFont typeface="Arial"/>
              <a:buNone/>
            </a:pPr>
            <a:r>
              <a:rPr b="1" lang="it-IT" sz="2242"/>
              <a:t>  4, 4</a:t>
            </a:r>
            <a:endParaRPr b="1" sz="2242"/>
          </a:p>
          <a:p>
            <a:pPr indent="0" lvl="0" marL="0" rtl="0" algn="l">
              <a:lnSpc>
                <a:spcPct val="90000"/>
              </a:lnSpc>
              <a:spcBef>
                <a:spcPts val="360"/>
              </a:spcBef>
              <a:spcAft>
                <a:spcPts val="0"/>
              </a:spcAft>
              <a:buClr>
                <a:schemeClr val="dk1"/>
              </a:buClr>
              <a:buSzPts val="1018"/>
              <a:buFont typeface="Arial"/>
              <a:buNone/>
            </a:pPr>
            <a:r>
              <a:rPr b="1" lang="it-IT" sz="2242"/>
              <a:t>};</a:t>
            </a:r>
            <a:endParaRPr b="1" sz="2242"/>
          </a:p>
          <a:p>
            <a:pPr indent="0" lvl="0" marL="0" rtl="0" algn="l">
              <a:lnSpc>
                <a:spcPct val="90000"/>
              </a:lnSpc>
              <a:spcBef>
                <a:spcPts val="360"/>
              </a:spcBef>
              <a:spcAft>
                <a:spcPts val="0"/>
              </a:spcAft>
              <a:buSzPts val="1018"/>
              <a:buNone/>
            </a:pPr>
            <a:r>
              <a:t/>
            </a:r>
            <a:endParaRPr sz="2072"/>
          </a:p>
        </p:txBody>
      </p:sp>
      <p:sp>
        <p:nvSpPr>
          <p:cNvPr id="177" name="Google Shape;177;p23"/>
          <p:cNvSpPr txBox="1"/>
          <p:nvPr>
            <p:ph type="title"/>
          </p:nvPr>
        </p:nvSpPr>
        <p:spPr>
          <a:xfrm>
            <a:off x="5987646" y="702150"/>
            <a:ext cx="5414400" cy="1188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800"/>
              <a:buNone/>
            </a:pPr>
            <a:r>
              <a:rPr b="1" lang="it-IT"/>
              <a:t>Type of notes Array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SETUP (CODE) </a:t>
            </a:r>
            <a:endParaRPr b="1"/>
          </a:p>
        </p:txBody>
      </p:sp>
      <p:sp>
        <p:nvSpPr>
          <p:cNvPr id="183" name="Google Shape;183;p24"/>
          <p:cNvSpPr txBox="1"/>
          <p:nvPr>
            <p:ph idx="1" type="body"/>
          </p:nvPr>
        </p:nvSpPr>
        <p:spPr>
          <a:xfrm>
            <a:off x="581192" y="2354116"/>
            <a:ext cx="11029615" cy="3634486"/>
          </a:xfrm>
          <a:prstGeom prst="rect">
            <a:avLst/>
          </a:prstGeom>
          <a:noFill/>
          <a:ln>
            <a:noFill/>
          </a:ln>
        </p:spPr>
        <p:txBody>
          <a:bodyPr anchorCtr="0" anchor="ctr" bIns="45700" lIns="91425" spcFirstLastPara="1" rIns="91425" wrap="square" tIns="45700">
            <a:normAutofit/>
          </a:bodyPr>
          <a:lstStyle/>
          <a:p>
            <a:pPr indent="0" lvl="0" marL="457200" rtl="0" algn="l">
              <a:lnSpc>
                <a:spcPct val="110000"/>
              </a:lnSpc>
              <a:spcBef>
                <a:spcPts val="0"/>
              </a:spcBef>
              <a:spcAft>
                <a:spcPts val="0"/>
              </a:spcAft>
              <a:buSzPts val="1656"/>
              <a:buNone/>
            </a:pPr>
            <a:r>
              <a:rPr b="1" lang="it-IT" sz="2900"/>
              <a:t>//  the double  / define one line comment</a:t>
            </a:r>
            <a:endParaRPr b="1" sz="2900"/>
          </a:p>
          <a:p>
            <a:pPr indent="0" lvl="0" marL="457200" rtl="0" algn="l">
              <a:lnSpc>
                <a:spcPct val="110000"/>
              </a:lnSpc>
              <a:spcBef>
                <a:spcPts val="0"/>
              </a:spcBef>
              <a:spcAft>
                <a:spcPts val="0"/>
              </a:spcAft>
              <a:buSzPts val="1656"/>
              <a:buNone/>
            </a:pPr>
            <a:r>
              <a:rPr b="1" lang="it-IT" sz="2900"/>
              <a:t>void setup() {</a:t>
            </a:r>
            <a:endParaRPr b="1" sz="2900"/>
          </a:p>
          <a:p>
            <a:pPr indent="0" lvl="0" marL="457200" rtl="0" algn="l">
              <a:lnSpc>
                <a:spcPct val="110000"/>
              </a:lnSpc>
              <a:spcBef>
                <a:spcPts val="940"/>
              </a:spcBef>
              <a:spcAft>
                <a:spcPts val="0"/>
              </a:spcAft>
              <a:buSzPts val="1656"/>
              <a:buNone/>
            </a:pPr>
            <a:r>
              <a:rPr b="1" lang="it-IT" sz="2900"/>
              <a:t> pinMode(buzzPin,OUTPUT);    //  buzzer is an OUTPUT pin</a:t>
            </a:r>
            <a:endParaRPr b="1" sz="2900"/>
          </a:p>
          <a:p>
            <a:pPr indent="0" lvl="0" marL="457200" rtl="0" algn="l">
              <a:lnSpc>
                <a:spcPct val="110000"/>
              </a:lnSpc>
              <a:spcBef>
                <a:spcPts val="940"/>
              </a:spcBef>
              <a:spcAft>
                <a:spcPts val="0"/>
              </a:spcAft>
              <a:buSzPts val="1656"/>
              <a:buNone/>
            </a:pPr>
            <a:r>
              <a:rPr b="1" lang="it-IT" sz="2900"/>
              <a:t>}</a:t>
            </a:r>
            <a:endParaRPr b="1" sz="2900"/>
          </a:p>
        </p:txBody>
      </p:sp>
      <p:sp>
        <p:nvSpPr>
          <p:cNvPr id="184" name="Google Shape;184;p2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LOOP 	</a:t>
            </a:r>
            <a:endParaRPr b="1"/>
          </a:p>
        </p:txBody>
      </p:sp>
      <p:sp>
        <p:nvSpPr>
          <p:cNvPr id="191" name="Google Shape;191;p25"/>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a:bodyPr>
          <a:lstStyle/>
          <a:p>
            <a:pPr indent="-381000" lvl="0" marL="457200" rtl="0" algn="l">
              <a:lnSpc>
                <a:spcPct val="110000"/>
              </a:lnSpc>
              <a:spcBef>
                <a:spcPts val="360"/>
              </a:spcBef>
              <a:spcAft>
                <a:spcPts val="0"/>
              </a:spcAft>
              <a:buSzPts val="2400"/>
              <a:buChar char="◼"/>
            </a:pPr>
            <a:r>
              <a:rPr lang="it-IT" sz="2400"/>
              <a:t>To play the melody over and over copy the following code inside the void loop() function. </a:t>
            </a:r>
            <a:endParaRPr sz="2400"/>
          </a:p>
          <a:p>
            <a:pPr indent="-381000" lvl="0" marL="457200" rtl="0" algn="l">
              <a:lnSpc>
                <a:spcPct val="110000"/>
              </a:lnSpc>
              <a:spcBef>
                <a:spcPts val="0"/>
              </a:spcBef>
              <a:spcAft>
                <a:spcPts val="0"/>
              </a:spcAft>
              <a:buSzPts val="2400"/>
              <a:buChar char="◼"/>
            </a:pPr>
            <a:r>
              <a:rPr lang="it-IT" sz="2400"/>
              <a:t>To run it only one copy the code inside the setup and leave the void loop() function empty</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idx="1" type="body"/>
          </p:nvPr>
        </p:nvSpPr>
        <p:spPr>
          <a:xfrm>
            <a:off x="581200" y="1890875"/>
            <a:ext cx="11029500" cy="4399200"/>
          </a:xfrm>
          <a:prstGeom prst="rect">
            <a:avLst/>
          </a:prstGeom>
          <a:noFill/>
          <a:ln>
            <a:noFill/>
          </a:ln>
        </p:spPr>
        <p:txBody>
          <a:bodyPr anchorCtr="0" anchor="ctr" bIns="45700" lIns="91425" spcFirstLastPara="1" rIns="91425" wrap="square" tIns="45700">
            <a:noAutofit/>
          </a:bodyPr>
          <a:lstStyle/>
          <a:p>
            <a:pPr indent="0" lvl="0" marL="457200" rtl="0" algn="l">
              <a:lnSpc>
                <a:spcPct val="90000"/>
              </a:lnSpc>
              <a:spcBef>
                <a:spcPts val="940"/>
              </a:spcBef>
              <a:spcAft>
                <a:spcPts val="0"/>
              </a:spcAft>
              <a:buClr>
                <a:schemeClr val="dk1"/>
              </a:buClr>
              <a:buSzPts val="770"/>
              <a:buFont typeface="Arial"/>
              <a:buNone/>
            </a:pPr>
            <a:r>
              <a:rPr lang="it-IT" sz="2390"/>
              <a:t> // iterate over the notes of the melody:</a:t>
            </a:r>
            <a:endParaRPr sz="2390"/>
          </a:p>
          <a:p>
            <a:pPr indent="0" lvl="0" marL="457200" rtl="0" algn="l">
              <a:lnSpc>
                <a:spcPct val="90000"/>
              </a:lnSpc>
              <a:spcBef>
                <a:spcPts val="940"/>
              </a:spcBef>
              <a:spcAft>
                <a:spcPts val="0"/>
              </a:spcAft>
              <a:buClr>
                <a:schemeClr val="dk1"/>
              </a:buClr>
              <a:buSzPts val="770"/>
              <a:buFont typeface="Arial"/>
              <a:buNone/>
            </a:pPr>
            <a:r>
              <a:rPr lang="it-IT" sz="2390"/>
              <a:t> </a:t>
            </a:r>
            <a:r>
              <a:rPr b="1" lang="it-IT" sz="2390"/>
              <a:t> for(int i = 0; i &lt; sizeof(notes)/sizeof(int); i++) {</a:t>
            </a:r>
            <a:endParaRPr b="1" sz="2390"/>
          </a:p>
          <a:p>
            <a:pPr indent="0" lvl="0" marL="457200" rtl="0" algn="l">
              <a:lnSpc>
                <a:spcPct val="90000"/>
              </a:lnSpc>
              <a:spcBef>
                <a:spcPts val="940"/>
              </a:spcBef>
              <a:spcAft>
                <a:spcPts val="0"/>
              </a:spcAft>
              <a:buClr>
                <a:schemeClr val="dk1"/>
              </a:buClr>
              <a:buSzPts val="770"/>
              <a:buFont typeface="Arial"/>
              <a:buNone/>
            </a:pPr>
            <a:r>
              <a:rPr lang="it-IT" sz="2390"/>
              <a:t>    // to calculate the note duration, take one second divided by the note type.</a:t>
            </a:r>
            <a:endParaRPr sz="2390"/>
          </a:p>
          <a:p>
            <a:pPr indent="0" lvl="0" marL="457200" rtl="0" algn="l">
              <a:lnSpc>
                <a:spcPct val="90000"/>
              </a:lnSpc>
              <a:spcBef>
                <a:spcPts val="940"/>
              </a:spcBef>
              <a:spcAft>
                <a:spcPts val="0"/>
              </a:spcAft>
              <a:buClr>
                <a:schemeClr val="dk1"/>
              </a:buClr>
              <a:buSzPts val="770"/>
              <a:buFont typeface="Arial"/>
              <a:buNone/>
            </a:pPr>
            <a:r>
              <a:rPr lang="it-IT" sz="2390"/>
              <a:t>    //e.g. quarter note = 1000 / 4, eighth note = 1000/8, etc.</a:t>
            </a:r>
            <a:endParaRPr sz="2390"/>
          </a:p>
          <a:p>
            <a:pPr indent="0" lvl="0" marL="457200" rtl="0" algn="l">
              <a:lnSpc>
                <a:spcPct val="90000"/>
              </a:lnSpc>
              <a:spcBef>
                <a:spcPts val="940"/>
              </a:spcBef>
              <a:spcAft>
                <a:spcPts val="0"/>
              </a:spcAft>
              <a:buClr>
                <a:schemeClr val="dk1"/>
              </a:buClr>
              <a:buSzPts val="770"/>
              <a:buFont typeface="Arial"/>
              <a:buNone/>
            </a:pPr>
            <a:r>
              <a:rPr lang="it-IT" sz="2390"/>
              <a:t>	// to distinguish the notes, set a minimum time between them.</a:t>
            </a:r>
            <a:endParaRPr sz="2390"/>
          </a:p>
          <a:p>
            <a:pPr indent="0" lvl="0" marL="457200" rtl="0" algn="l">
              <a:lnSpc>
                <a:spcPct val="90000"/>
              </a:lnSpc>
              <a:spcBef>
                <a:spcPts val="940"/>
              </a:spcBef>
              <a:spcAft>
                <a:spcPts val="0"/>
              </a:spcAft>
              <a:buClr>
                <a:schemeClr val="dk1"/>
              </a:buClr>
              <a:buSzPts val="770"/>
              <a:buFont typeface="Arial"/>
              <a:buNone/>
            </a:pPr>
            <a:r>
              <a:rPr lang="it-IT" sz="2390"/>
              <a:t>    // the note's duration + 50% seems to work well:</a:t>
            </a:r>
            <a:endParaRPr sz="2390"/>
          </a:p>
          <a:p>
            <a:pPr indent="0" lvl="0" marL="457200" rtl="0" algn="l">
              <a:lnSpc>
                <a:spcPct val="90000"/>
              </a:lnSpc>
              <a:spcBef>
                <a:spcPts val="940"/>
              </a:spcBef>
              <a:spcAft>
                <a:spcPts val="0"/>
              </a:spcAft>
              <a:buClr>
                <a:schemeClr val="dk1"/>
              </a:buClr>
              <a:buSzPts val="770"/>
              <a:buFont typeface="Arial"/>
              <a:buNone/>
            </a:pPr>
            <a:r>
              <a:rPr lang="it-IT" sz="2390"/>
              <a:t>  </a:t>
            </a:r>
            <a:r>
              <a:rPr b="1" lang="it-IT" sz="2390"/>
              <a:t>  int duration = (1000/tempo[i])* 1.50;</a:t>
            </a:r>
            <a:endParaRPr b="1" sz="2390"/>
          </a:p>
          <a:p>
            <a:pPr indent="0" lvl="0" marL="457200" rtl="0" algn="l">
              <a:lnSpc>
                <a:spcPct val="90000"/>
              </a:lnSpc>
              <a:spcBef>
                <a:spcPts val="940"/>
              </a:spcBef>
              <a:spcAft>
                <a:spcPts val="0"/>
              </a:spcAft>
              <a:buClr>
                <a:schemeClr val="dk1"/>
              </a:buClr>
              <a:buSzPts val="770"/>
              <a:buFont typeface="Arial"/>
              <a:buNone/>
            </a:pPr>
            <a:r>
              <a:rPr lang="it-IT" sz="2390"/>
              <a:t>  </a:t>
            </a:r>
            <a:r>
              <a:rPr b="1" lang="it-IT" sz="2390"/>
              <a:t>  tone(buzzerPin, notes[i], duration);</a:t>
            </a:r>
            <a:endParaRPr b="1" sz="2390"/>
          </a:p>
          <a:p>
            <a:pPr indent="0" lvl="0" marL="457200" rtl="0" algn="l">
              <a:lnSpc>
                <a:spcPct val="90000"/>
              </a:lnSpc>
              <a:spcBef>
                <a:spcPts val="940"/>
              </a:spcBef>
              <a:spcAft>
                <a:spcPts val="0"/>
              </a:spcAft>
              <a:buClr>
                <a:schemeClr val="dk1"/>
              </a:buClr>
              <a:buSzPts val="770"/>
              <a:buFont typeface="Arial"/>
              <a:buNone/>
            </a:pPr>
            <a:r>
              <a:rPr b="1" lang="it-IT" sz="2390"/>
              <a:t>    delay(duration);</a:t>
            </a:r>
            <a:endParaRPr b="1" sz="2390"/>
          </a:p>
          <a:p>
            <a:pPr indent="0" lvl="0" marL="457200" rtl="0" algn="l">
              <a:lnSpc>
                <a:spcPct val="90000"/>
              </a:lnSpc>
              <a:spcBef>
                <a:spcPts val="940"/>
              </a:spcBef>
              <a:spcAft>
                <a:spcPts val="0"/>
              </a:spcAft>
              <a:buClr>
                <a:schemeClr val="dk1"/>
              </a:buClr>
              <a:buSzPts val="770"/>
              <a:buFont typeface="Arial"/>
              <a:buNone/>
            </a:pPr>
            <a:r>
              <a:rPr lang="it-IT" sz="2390"/>
              <a:t>	// stop  playing before playing the next one</a:t>
            </a:r>
            <a:endParaRPr sz="2390"/>
          </a:p>
          <a:p>
            <a:pPr indent="0" lvl="0" marL="457200" rtl="0" algn="l">
              <a:lnSpc>
                <a:spcPct val="90000"/>
              </a:lnSpc>
              <a:spcBef>
                <a:spcPts val="940"/>
              </a:spcBef>
              <a:spcAft>
                <a:spcPts val="0"/>
              </a:spcAft>
              <a:buClr>
                <a:schemeClr val="dk1"/>
              </a:buClr>
              <a:buSzPts val="770"/>
              <a:buFont typeface="Arial"/>
              <a:buNone/>
            </a:pPr>
            <a:r>
              <a:rPr lang="it-IT" sz="2390"/>
              <a:t>    </a:t>
            </a:r>
            <a:r>
              <a:rPr b="1" lang="it-IT" sz="2390"/>
              <a:t>noTone(buzzerPin);</a:t>
            </a:r>
            <a:endParaRPr b="1" sz="2390"/>
          </a:p>
          <a:p>
            <a:pPr indent="0" lvl="0" marL="457200" rtl="0" algn="l">
              <a:lnSpc>
                <a:spcPct val="90000"/>
              </a:lnSpc>
              <a:spcBef>
                <a:spcPts val="940"/>
              </a:spcBef>
              <a:spcAft>
                <a:spcPts val="0"/>
              </a:spcAft>
              <a:buClr>
                <a:schemeClr val="dk1"/>
              </a:buClr>
              <a:buSzPts val="770"/>
              <a:buFont typeface="Arial"/>
              <a:buNone/>
            </a:pPr>
            <a:r>
              <a:rPr lang="it-IT" sz="2390"/>
              <a:t>  </a:t>
            </a:r>
            <a:r>
              <a:rPr b="1" lang="it-IT" sz="2390"/>
              <a:t>}</a:t>
            </a:r>
            <a:endParaRPr b="1" sz="2390"/>
          </a:p>
          <a:p>
            <a:pPr indent="0" lvl="0" marL="457200" rtl="0" algn="l">
              <a:lnSpc>
                <a:spcPct val="90000"/>
              </a:lnSpc>
              <a:spcBef>
                <a:spcPts val="940"/>
              </a:spcBef>
              <a:spcAft>
                <a:spcPts val="0"/>
              </a:spcAft>
              <a:buSzPts val="770"/>
              <a:buNone/>
            </a:pPr>
            <a:r>
              <a:t/>
            </a:r>
            <a:endParaRPr sz="1190"/>
          </a:p>
        </p:txBody>
      </p:sp>
      <p:sp>
        <p:nvSpPr>
          <p:cNvPr id="197" name="Google Shape;197;p2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433917" y="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it-IT"/>
              <a:t>Improvement</a:t>
            </a:r>
            <a:endParaRPr/>
          </a:p>
        </p:txBody>
      </p:sp>
      <p:sp>
        <p:nvSpPr>
          <p:cNvPr id="204" name="Google Shape;204;p27"/>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360"/>
              </a:spcBef>
              <a:spcAft>
                <a:spcPts val="0"/>
              </a:spcAft>
              <a:buSzPts val="1656"/>
              <a:buNone/>
            </a:pPr>
            <a:r>
              <a:rPr lang="it-IT" sz="2390"/>
              <a:t>To improve the rhythm , change inside the the array that holds the type of notes the duration.  </a:t>
            </a:r>
            <a:endParaRPr sz="2390"/>
          </a:p>
          <a:p>
            <a:pPr indent="0" lvl="0" marL="0" rtl="0" algn="l">
              <a:lnSpc>
                <a:spcPct val="110000"/>
              </a:lnSpc>
              <a:spcBef>
                <a:spcPts val="360"/>
              </a:spcBef>
              <a:spcAft>
                <a:spcPts val="0"/>
              </a:spcAft>
              <a:buSzPts val="1656"/>
              <a:buNone/>
            </a:pPr>
            <a:r>
              <a:rPr lang="it-IT" sz="2390"/>
              <a:t>For example; instead of put inside type of note  (quarter note = 4, eighth note = 8) put the duration  (1000/4 , 1000/8).  This will help in case of melody with dotted notes to better set the duration.</a:t>
            </a:r>
            <a:endParaRPr sz="239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581196" y="702150"/>
            <a:ext cx="54984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Notes Array</a:t>
            </a:r>
            <a:endParaRPr b="1"/>
          </a:p>
        </p:txBody>
      </p:sp>
      <p:sp>
        <p:nvSpPr>
          <p:cNvPr id="211" name="Google Shape;211;p28"/>
          <p:cNvSpPr txBox="1"/>
          <p:nvPr>
            <p:ph idx="1" type="body"/>
          </p:nvPr>
        </p:nvSpPr>
        <p:spPr>
          <a:xfrm>
            <a:off x="581200" y="2082650"/>
            <a:ext cx="7139400" cy="4459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b="1" lang="it-IT" sz="2100"/>
              <a:t>int notes[] = {</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NOTE_E5,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NOTE_E5,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NOTE_G5, NOTE_C5, NOTE_D5,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NOTE_F5, NOTE_F5, NOTE_F5, NOTE_F5,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NOTE_F5, NOTE_E5, NOTE_E5, NOTE_E5,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NOTE_E5, NOTE_D5, NOTE_D5, NOTE_E5,</a:t>
            </a:r>
            <a:endParaRPr b="1" sz="2100"/>
          </a:p>
          <a:p>
            <a:pPr indent="0" lvl="0" marL="0" rtl="0" algn="l">
              <a:lnSpc>
                <a:spcPct val="100000"/>
              </a:lnSpc>
              <a:spcBef>
                <a:spcPts val="360"/>
              </a:spcBef>
              <a:spcAft>
                <a:spcPts val="0"/>
              </a:spcAft>
              <a:buClr>
                <a:schemeClr val="dk1"/>
              </a:buClr>
              <a:buSzPts val="1100"/>
              <a:buFont typeface="Arial"/>
              <a:buNone/>
            </a:pPr>
            <a:r>
              <a:rPr b="1" lang="it-IT" sz="2100"/>
              <a:t>  NOTE_D5, NOTE_G5</a:t>
            </a:r>
            <a:endParaRPr b="1" sz="2100"/>
          </a:p>
          <a:p>
            <a:pPr indent="0" lvl="0" marL="0" rtl="0" algn="l">
              <a:lnSpc>
                <a:spcPct val="100000"/>
              </a:lnSpc>
              <a:spcBef>
                <a:spcPts val="360"/>
              </a:spcBef>
              <a:spcAft>
                <a:spcPts val="0"/>
              </a:spcAft>
              <a:buClr>
                <a:schemeClr val="dk1"/>
              </a:buClr>
              <a:buSzPts val="1100"/>
              <a:buFont typeface="Arial"/>
              <a:buNone/>
            </a:pPr>
            <a:r>
              <a:rPr b="1" lang="it-IT" sz="2100"/>
              <a:t>};</a:t>
            </a:r>
            <a:endParaRPr b="1" sz="2100"/>
          </a:p>
          <a:p>
            <a:pPr indent="0" lvl="0" marL="0" rtl="0" algn="l">
              <a:lnSpc>
                <a:spcPct val="100000"/>
              </a:lnSpc>
              <a:spcBef>
                <a:spcPts val="360"/>
              </a:spcBef>
              <a:spcAft>
                <a:spcPts val="0"/>
              </a:spcAft>
              <a:buSzPts val="1656"/>
              <a:buNone/>
            </a:pPr>
            <a:r>
              <a:t/>
            </a:r>
            <a:endParaRPr/>
          </a:p>
        </p:txBody>
      </p:sp>
      <p:sp>
        <p:nvSpPr>
          <p:cNvPr id="212" name="Google Shape;212;p28"/>
          <p:cNvSpPr txBox="1"/>
          <p:nvPr>
            <p:ph idx="1" type="body"/>
          </p:nvPr>
        </p:nvSpPr>
        <p:spPr>
          <a:xfrm>
            <a:off x="8196600" y="1745900"/>
            <a:ext cx="3857400" cy="471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360"/>
              </a:spcBef>
              <a:spcAft>
                <a:spcPts val="0"/>
              </a:spcAft>
              <a:buClr>
                <a:schemeClr val="dk1"/>
              </a:buClr>
              <a:buSzPts val="1018"/>
              <a:buFont typeface="Arial"/>
              <a:buNone/>
            </a:pPr>
            <a:r>
              <a:rPr b="1" lang="it-IT" sz="2442"/>
              <a:t>int tempo[] = {</a:t>
            </a:r>
            <a:endParaRPr b="1" sz="2442"/>
          </a:p>
          <a:p>
            <a:pPr indent="0" lvl="0" marL="0" rtl="0" algn="l">
              <a:lnSpc>
                <a:spcPct val="90000"/>
              </a:lnSpc>
              <a:spcBef>
                <a:spcPts val="360"/>
              </a:spcBef>
              <a:spcAft>
                <a:spcPts val="0"/>
              </a:spcAft>
              <a:buClr>
                <a:schemeClr val="dk1"/>
              </a:buClr>
              <a:buSzPts val="1018"/>
              <a:buFont typeface="Arial"/>
              <a:buNone/>
            </a:pPr>
            <a:r>
              <a:rPr b="1" lang="it-IT" sz="2242"/>
              <a:t>  125, 125, 250,</a:t>
            </a:r>
            <a:endParaRPr b="1" sz="2242"/>
          </a:p>
          <a:p>
            <a:pPr indent="0" lvl="0" marL="0" rtl="0" algn="l">
              <a:lnSpc>
                <a:spcPct val="90000"/>
              </a:lnSpc>
              <a:spcBef>
                <a:spcPts val="360"/>
              </a:spcBef>
              <a:spcAft>
                <a:spcPts val="0"/>
              </a:spcAft>
              <a:buClr>
                <a:schemeClr val="dk1"/>
              </a:buClr>
              <a:buSzPts val="1018"/>
              <a:buFont typeface="Arial"/>
              <a:buNone/>
            </a:pPr>
            <a:r>
              <a:rPr b="1" lang="it-IT" sz="2242"/>
              <a:t>  125, 125, 250,</a:t>
            </a:r>
            <a:endParaRPr b="1" sz="2242"/>
          </a:p>
          <a:p>
            <a:pPr indent="0" lvl="0" marL="0" rtl="0" algn="l">
              <a:lnSpc>
                <a:spcPct val="90000"/>
              </a:lnSpc>
              <a:spcBef>
                <a:spcPts val="360"/>
              </a:spcBef>
              <a:spcAft>
                <a:spcPts val="0"/>
              </a:spcAft>
              <a:buClr>
                <a:schemeClr val="dk1"/>
              </a:buClr>
              <a:buSzPts val="1018"/>
              <a:buFont typeface="Arial"/>
              <a:buNone/>
            </a:pPr>
            <a:r>
              <a:rPr b="1" lang="it-IT" sz="2242"/>
              <a:t>  125, 125, 125, 125,</a:t>
            </a:r>
            <a:endParaRPr b="1" sz="2242"/>
          </a:p>
          <a:p>
            <a:pPr indent="0" lvl="0" marL="0" rtl="0" algn="l">
              <a:lnSpc>
                <a:spcPct val="90000"/>
              </a:lnSpc>
              <a:spcBef>
                <a:spcPts val="360"/>
              </a:spcBef>
              <a:spcAft>
                <a:spcPts val="0"/>
              </a:spcAft>
              <a:buClr>
                <a:schemeClr val="dk1"/>
              </a:buClr>
              <a:buSzPts val="1018"/>
              <a:buFont typeface="Arial"/>
              <a:buNone/>
            </a:pPr>
            <a:r>
              <a:rPr b="1" lang="it-IT" sz="2242"/>
              <a:t>  500,</a:t>
            </a:r>
            <a:endParaRPr b="1" sz="2242"/>
          </a:p>
          <a:p>
            <a:pPr indent="0" lvl="0" marL="0" rtl="0" algn="l">
              <a:lnSpc>
                <a:spcPct val="90000"/>
              </a:lnSpc>
              <a:spcBef>
                <a:spcPts val="360"/>
              </a:spcBef>
              <a:spcAft>
                <a:spcPts val="0"/>
              </a:spcAft>
              <a:buClr>
                <a:schemeClr val="dk1"/>
              </a:buClr>
              <a:buSzPts val="1018"/>
              <a:buFont typeface="Arial"/>
              <a:buNone/>
            </a:pPr>
            <a:r>
              <a:rPr b="1" lang="it-IT" sz="2242"/>
              <a:t>  125, 125, 125, 125,</a:t>
            </a:r>
            <a:endParaRPr b="1" sz="2242"/>
          </a:p>
          <a:p>
            <a:pPr indent="0" lvl="0" marL="0" rtl="0" algn="l">
              <a:lnSpc>
                <a:spcPct val="90000"/>
              </a:lnSpc>
              <a:spcBef>
                <a:spcPts val="360"/>
              </a:spcBef>
              <a:spcAft>
                <a:spcPts val="0"/>
              </a:spcAft>
              <a:buClr>
                <a:schemeClr val="dk1"/>
              </a:buClr>
              <a:buSzPts val="1018"/>
              <a:buFont typeface="Arial"/>
              <a:buNone/>
            </a:pPr>
            <a:r>
              <a:rPr b="1" lang="it-IT" sz="2242"/>
              <a:t>  125, 125, 125, 63, 63,</a:t>
            </a:r>
            <a:endParaRPr b="1" sz="2242"/>
          </a:p>
          <a:p>
            <a:pPr indent="0" lvl="0" marL="0" rtl="0" algn="l">
              <a:lnSpc>
                <a:spcPct val="90000"/>
              </a:lnSpc>
              <a:spcBef>
                <a:spcPts val="360"/>
              </a:spcBef>
              <a:spcAft>
                <a:spcPts val="0"/>
              </a:spcAft>
              <a:buClr>
                <a:schemeClr val="dk1"/>
              </a:buClr>
              <a:buSzPts val="1018"/>
              <a:buFont typeface="Arial"/>
              <a:buNone/>
            </a:pPr>
            <a:r>
              <a:rPr b="1" lang="it-IT" sz="2242"/>
              <a:t>  125, 125, 125, 125,</a:t>
            </a:r>
            <a:endParaRPr b="1" sz="2242"/>
          </a:p>
          <a:p>
            <a:pPr indent="0" lvl="0" marL="0" rtl="0" algn="l">
              <a:lnSpc>
                <a:spcPct val="90000"/>
              </a:lnSpc>
              <a:spcBef>
                <a:spcPts val="360"/>
              </a:spcBef>
              <a:spcAft>
                <a:spcPts val="0"/>
              </a:spcAft>
              <a:buClr>
                <a:schemeClr val="dk1"/>
              </a:buClr>
              <a:buSzPts val="1018"/>
              <a:buFont typeface="Arial"/>
              <a:buNone/>
            </a:pPr>
            <a:r>
              <a:rPr b="1" lang="it-IT" sz="2242"/>
              <a:t>  250, 250</a:t>
            </a:r>
            <a:endParaRPr b="1" sz="2242"/>
          </a:p>
          <a:p>
            <a:pPr indent="0" lvl="0" marL="0" rtl="0" algn="l">
              <a:lnSpc>
                <a:spcPct val="90000"/>
              </a:lnSpc>
              <a:spcBef>
                <a:spcPts val="360"/>
              </a:spcBef>
              <a:spcAft>
                <a:spcPts val="0"/>
              </a:spcAft>
              <a:buClr>
                <a:schemeClr val="dk1"/>
              </a:buClr>
              <a:buSzPts val="1018"/>
              <a:buFont typeface="Arial"/>
              <a:buNone/>
            </a:pPr>
            <a:r>
              <a:rPr b="1" lang="it-IT" sz="2242"/>
              <a:t>};</a:t>
            </a:r>
            <a:endParaRPr b="1" sz="2242"/>
          </a:p>
          <a:p>
            <a:pPr indent="0" lvl="0" marL="0" rtl="0" algn="l">
              <a:lnSpc>
                <a:spcPct val="90000"/>
              </a:lnSpc>
              <a:spcBef>
                <a:spcPts val="360"/>
              </a:spcBef>
              <a:spcAft>
                <a:spcPts val="0"/>
              </a:spcAft>
              <a:buSzPts val="1018"/>
              <a:buNone/>
            </a:pPr>
            <a:r>
              <a:t/>
            </a:r>
            <a:endParaRPr sz="2072"/>
          </a:p>
        </p:txBody>
      </p:sp>
      <p:sp>
        <p:nvSpPr>
          <p:cNvPr id="213" name="Google Shape;213;p28"/>
          <p:cNvSpPr txBox="1"/>
          <p:nvPr>
            <p:ph type="title"/>
          </p:nvPr>
        </p:nvSpPr>
        <p:spPr>
          <a:xfrm>
            <a:off x="5987646" y="702150"/>
            <a:ext cx="5414400" cy="1188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800"/>
              <a:buNone/>
            </a:pPr>
            <a:r>
              <a:rPr b="1" lang="it-IT"/>
              <a:t>Type of notes Array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How to read music sheet</a:t>
            </a:r>
            <a:endParaRPr b="1"/>
          </a:p>
        </p:txBody>
      </p:sp>
      <p:sp>
        <p:nvSpPr>
          <p:cNvPr id="220" name="Google Shape;220;p29"/>
          <p:cNvSpPr txBox="1"/>
          <p:nvPr>
            <p:ph idx="1" type="body"/>
          </p:nvPr>
        </p:nvSpPr>
        <p:spPr>
          <a:xfrm>
            <a:off x="581195" y="2340875"/>
            <a:ext cx="4611600" cy="36345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360"/>
              </a:spcBef>
              <a:spcAft>
                <a:spcPts val="0"/>
              </a:spcAft>
              <a:buSzPts val="1656"/>
              <a:buNone/>
            </a:pPr>
            <a:r>
              <a:rPr lang="it-IT" sz="2000">
                <a:solidFill>
                  <a:srgbClr val="1A1A1A"/>
                </a:solidFill>
                <a:highlight>
                  <a:srgbClr val="FFFFFF"/>
                </a:highlight>
                <a:latin typeface="Merriweather"/>
                <a:ea typeface="Merriweather"/>
                <a:cs typeface="Merriweather"/>
                <a:sym typeface="Merriweather"/>
              </a:rPr>
              <a:t>A melody consists of notes played in a sequence, and rests between the note. Each note and rest has its own particular duration.</a:t>
            </a:r>
            <a:endParaRPr sz="2000">
              <a:solidFill>
                <a:srgbClr val="1A1A1A"/>
              </a:solidFill>
              <a:highlight>
                <a:srgbClr val="FFFFFF"/>
              </a:highlight>
              <a:latin typeface="Merriweather"/>
              <a:ea typeface="Merriweather"/>
              <a:cs typeface="Merriweather"/>
              <a:sym typeface="Merriweather"/>
            </a:endParaRPr>
          </a:p>
          <a:p>
            <a:pPr indent="0" lvl="0" marL="0" rtl="0" algn="l">
              <a:lnSpc>
                <a:spcPct val="110000"/>
              </a:lnSpc>
              <a:spcBef>
                <a:spcPts val="360"/>
              </a:spcBef>
              <a:spcAft>
                <a:spcPts val="0"/>
              </a:spcAft>
              <a:buSzPts val="1656"/>
              <a:buNone/>
            </a:pPr>
            <a:r>
              <a:t/>
            </a:r>
            <a:endParaRPr sz="2000">
              <a:solidFill>
                <a:srgbClr val="1A1A1A"/>
              </a:solidFill>
              <a:highlight>
                <a:srgbClr val="FFFFFF"/>
              </a:highlight>
              <a:latin typeface="Merriweather"/>
              <a:ea typeface="Merriweather"/>
              <a:cs typeface="Merriweather"/>
              <a:sym typeface="Merriweather"/>
            </a:endParaRPr>
          </a:p>
        </p:txBody>
      </p:sp>
      <p:pic>
        <p:nvPicPr>
          <p:cNvPr id="221" name="Google Shape;221;p29"/>
          <p:cNvPicPr preferRelativeResize="0"/>
          <p:nvPr/>
        </p:nvPicPr>
        <p:blipFill rotWithShape="1">
          <a:blip r:embed="rId3">
            <a:alphaModFix/>
          </a:blip>
          <a:srcRect b="0" l="0" r="0" t="0"/>
          <a:stretch/>
        </p:blipFill>
        <p:spPr>
          <a:xfrm>
            <a:off x="5345195" y="2043156"/>
            <a:ext cx="6694404" cy="3897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581196" y="702150"/>
            <a:ext cx="56859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Basic Simbols</a:t>
            </a:r>
            <a:endParaRPr b="1"/>
          </a:p>
        </p:txBody>
      </p:sp>
      <p:sp>
        <p:nvSpPr>
          <p:cNvPr id="228" name="Google Shape;228;p30"/>
          <p:cNvSpPr txBox="1"/>
          <p:nvPr>
            <p:ph idx="1" type="body"/>
          </p:nvPr>
        </p:nvSpPr>
        <p:spPr>
          <a:xfrm>
            <a:off x="286500" y="2340875"/>
            <a:ext cx="4655400" cy="40875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10000"/>
              </a:lnSpc>
              <a:spcBef>
                <a:spcPts val="360"/>
              </a:spcBef>
              <a:spcAft>
                <a:spcPts val="0"/>
              </a:spcAft>
              <a:buSzPct val="66801"/>
              <a:buNone/>
            </a:pPr>
            <a:r>
              <a:rPr lang="it-IT" sz="2680">
                <a:solidFill>
                  <a:srgbClr val="484848"/>
                </a:solidFill>
                <a:highlight>
                  <a:srgbClr val="FFFFFF"/>
                </a:highlight>
                <a:latin typeface="Roboto"/>
                <a:ea typeface="Roboto"/>
                <a:cs typeface="Roboto"/>
                <a:sym typeface="Roboto"/>
              </a:rPr>
              <a:t>The staff consists of five lines and four spaces. Each of those lines and each of those spaces represents a different letter, which in turn represents a note. Those lines and spaces represent notes named A-G, and the note sequence moves alphabetically up the staff.</a:t>
            </a:r>
            <a:endParaRPr sz="3980">
              <a:solidFill>
                <a:srgbClr val="484848"/>
              </a:solidFill>
              <a:highlight>
                <a:srgbClr val="FFFFFF"/>
              </a:highlight>
              <a:latin typeface="Roboto"/>
              <a:ea typeface="Roboto"/>
              <a:cs typeface="Roboto"/>
              <a:sym typeface="Roboto"/>
            </a:endParaRPr>
          </a:p>
          <a:p>
            <a:pPr indent="0" lvl="0" marL="0" rtl="0" algn="l">
              <a:lnSpc>
                <a:spcPct val="110000"/>
              </a:lnSpc>
              <a:spcBef>
                <a:spcPts val="360"/>
              </a:spcBef>
              <a:spcAft>
                <a:spcPts val="0"/>
              </a:spcAft>
              <a:buSzPct val="59675"/>
              <a:buNone/>
            </a:pPr>
            <a:r>
              <a:t/>
            </a:r>
            <a:endParaRPr sz="3000"/>
          </a:p>
        </p:txBody>
      </p:sp>
      <p:pic>
        <p:nvPicPr>
          <p:cNvPr id="229" name="Google Shape;229;p30"/>
          <p:cNvPicPr preferRelativeResize="0"/>
          <p:nvPr/>
        </p:nvPicPr>
        <p:blipFill rotWithShape="1">
          <a:blip r:embed="rId3">
            <a:alphaModFix/>
          </a:blip>
          <a:srcRect b="0" l="0" r="0" t="0"/>
          <a:stretch/>
        </p:blipFill>
        <p:spPr>
          <a:xfrm>
            <a:off x="4834599" y="2499769"/>
            <a:ext cx="7052601" cy="1880693"/>
          </a:xfrm>
          <a:prstGeom prst="rect">
            <a:avLst/>
          </a:prstGeom>
          <a:noFill/>
          <a:ln>
            <a:noFill/>
          </a:ln>
        </p:spPr>
      </p:pic>
      <p:pic>
        <p:nvPicPr>
          <p:cNvPr id="230" name="Google Shape;230;p30"/>
          <p:cNvPicPr preferRelativeResize="0"/>
          <p:nvPr/>
        </p:nvPicPr>
        <p:blipFill rotWithShape="1">
          <a:blip r:embed="rId4">
            <a:alphaModFix/>
          </a:blip>
          <a:srcRect b="0" l="0" r="0" t="0"/>
          <a:stretch/>
        </p:blipFill>
        <p:spPr>
          <a:xfrm>
            <a:off x="5470475" y="4989475"/>
            <a:ext cx="5960700" cy="1589525"/>
          </a:xfrm>
          <a:prstGeom prst="rect">
            <a:avLst/>
          </a:prstGeom>
          <a:noFill/>
          <a:ln>
            <a:noFill/>
          </a:ln>
        </p:spPr>
      </p:pic>
      <p:sp>
        <p:nvSpPr>
          <p:cNvPr id="231" name="Google Shape;231;p30"/>
          <p:cNvSpPr txBox="1"/>
          <p:nvPr/>
        </p:nvSpPr>
        <p:spPr>
          <a:xfrm>
            <a:off x="6875900" y="1453350"/>
            <a:ext cx="40029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360"/>
              </a:spcBef>
              <a:spcAft>
                <a:spcPts val="0"/>
              </a:spcAft>
              <a:buClr>
                <a:srgbClr val="000000"/>
              </a:buClr>
              <a:buSzPts val="2500"/>
              <a:buFont typeface="Arial"/>
              <a:buNone/>
            </a:pPr>
            <a:r>
              <a:rPr b="0" i="0" lang="it-IT" sz="2500" u="none" cap="none" strike="noStrike">
                <a:solidFill>
                  <a:srgbClr val="484848"/>
                </a:solidFill>
                <a:highlight>
                  <a:srgbClr val="FFFFFF"/>
                </a:highlight>
                <a:latin typeface="Roboto"/>
                <a:ea typeface="Roboto"/>
                <a:cs typeface="Roboto"/>
                <a:sym typeface="Roboto"/>
              </a:rPr>
              <a:t>There are two main clefs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Notes and Rest values</a:t>
            </a:r>
            <a:endParaRPr b="1"/>
          </a:p>
        </p:txBody>
      </p:sp>
      <p:pic>
        <p:nvPicPr>
          <p:cNvPr id="238" name="Google Shape;238;p31"/>
          <p:cNvPicPr preferRelativeResize="0"/>
          <p:nvPr/>
        </p:nvPicPr>
        <p:blipFill rotWithShape="1">
          <a:blip r:embed="rId3">
            <a:alphaModFix/>
          </a:blip>
          <a:srcRect b="0" l="0" r="0" t="0"/>
          <a:stretch/>
        </p:blipFill>
        <p:spPr>
          <a:xfrm>
            <a:off x="205200" y="2251325"/>
            <a:ext cx="6864600" cy="1830560"/>
          </a:xfrm>
          <a:prstGeom prst="rect">
            <a:avLst/>
          </a:prstGeom>
          <a:noFill/>
          <a:ln>
            <a:noFill/>
          </a:ln>
        </p:spPr>
      </p:pic>
      <p:pic>
        <p:nvPicPr>
          <p:cNvPr id="239" name="Google Shape;239;p31"/>
          <p:cNvPicPr preferRelativeResize="0"/>
          <p:nvPr/>
        </p:nvPicPr>
        <p:blipFill rotWithShape="1">
          <a:blip r:embed="rId4">
            <a:alphaModFix/>
          </a:blip>
          <a:srcRect b="0" l="0" r="0" t="0"/>
          <a:stretch/>
        </p:blipFill>
        <p:spPr>
          <a:xfrm>
            <a:off x="2899550" y="4657375"/>
            <a:ext cx="7143750" cy="1905000"/>
          </a:xfrm>
          <a:prstGeom prst="rect">
            <a:avLst/>
          </a:prstGeom>
          <a:noFill/>
          <a:ln>
            <a:noFill/>
          </a:ln>
        </p:spPr>
      </p:pic>
      <p:sp>
        <p:nvSpPr>
          <p:cNvPr id="240" name="Google Shape;240;p31"/>
          <p:cNvSpPr txBox="1"/>
          <p:nvPr/>
        </p:nvSpPr>
        <p:spPr>
          <a:xfrm>
            <a:off x="7574250" y="2166625"/>
            <a:ext cx="41361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484848"/>
                </a:solidFill>
                <a:highlight>
                  <a:srgbClr val="FFFFFF"/>
                </a:highlight>
                <a:latin typeface="Roboto"/>
                <a:ea typeface="Roboto"/>
                <a:cs typeface="Roboto"/>
                <a:sym typeface="Roboto"/>
              </a:rPr>
              <a:t>Notes placed on the staff tell us which note letter to play on our instrument and how long to play it. There are three parts of each note, the note head, the stem, and the flag.</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INTRODUCTION</a:t>
            </a:r>
            <a:endParaRPr b="1"/>
          </a:p>
        </p:txBody>
      </p:sp>
      <p:sp>
        <p:nvSpPr>
          <p:cNvPr id="113" name="Google Shape;113;p14"/>
          <p:cNvSpPr txBox="1"/>
          <p:nvPr/>
        </p:nvSpPr>
        <p:spPr>
          <a:xfrm>
            <a:off x="806225" y="2767775"/>
            <a:ext cx="106866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it-IT" sz="2100" u="none" cap="none" strike="noStrike">
                <a:solidFill>
                  <a:srgbClr val="000000"/>
                </a:solidFill>
                <a:latin typeface="Source Sans Pro"/>
                <a:ea typeface="Source Sans Pro"/>
                <a:cs typeface="Source Sans Pro"/>
                <a:sym typeface="Source Sans Pro"/>
              </a:rPr>
              <a:t>In this tutorial we are going to explain how make music with Arduino using just a buzzer.</a:t>
            </a:r>
            <a:endParaRPr b="0" i="0" sz="21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100"/>
              <a:buFont typeface="Arial"/>
              <a:buNone/>
            </a:pPr>
            <a:r>
              <a:rPr b="0" i="0" lang="it-IT" sz="2100" u="none" cap="none" strike="noStrike">
                <a:solidFill>
                  <a:srgbClr val="000000"/>
                </a:solidFill>
                <a:latin typeface="Source Sans Pro"/>
                <a:ea typeface="Source Sans Pro"/>
                <a:cs typeface="Source Sans Pro"/>
                <a:sym typeface="Source Sans Pro"/>
              </a:rPr>
              <a:t>This activity is certainly a lot of fun, and will allow music fans (and not only) to give vent to all their imagination and creativity.</a:t>
            </a:r>
            <a:endParaRPr b="0" i="0" sz="2100" u="none" cap="none" strike="noStrike">
              <a:solidFill>
                <a:srgbClr val="000000"/>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4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Note Duration</a:t>
            </a:r>
            <a:endParaRPr b="1"/>
          </a:p>
        </p:txBody>
      </p:sp>
      <p:pic>
        <p:nvPicPr>
          <p:cNvPr id="247" name="Google Shape;247;p32"/>
          <p:cNvPicPr preferRelativeResize="0"/>
          <p:nvPr/>
        </p:nvPicPr>
        <p:blipFill rotWithShape="1">
          <a:blip r:embed="rId3">
            <a:alphaModFix/>
          </a:blip>
          <a:srcRect b="0" l="0" r="0" t="0"/>
          <a:stretch/>
        </p:blipFill>
        <p:spPr>
          <a:xfrm>
            <a:off x="276800" y="2121838"/>
            <a:ext cx="9803700" cy="2614325"/>
          </a:xfrm>
          <a:prstGeom prst="rect">
            <a:avLst/>
          </a:prstGeom>
          <a:noFill/>
          <a:ln>
            <a:noFill/>
          </a:ln>
        </p:spPr>
      </p:pic>
      <p:sp>
        <p:nvSpPr>
          <p:cNvPr id="248" name="Google Shape;248;p32"/>
          <p:cNvSpPr txBox="1"/>
          <p:nvPr/>
        </p:nvSpPr>
        <p:spPr>
          <a:xfrm>
            <a:off x="276800" y="5049475"/>
            <a:ext cx="10833000" cy="14421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360"/>
              </a:spcBef>
              <a:spcAft>
                <a:spcPts val="0"/>
              </a:spcAft>
              <a:buClr>
                <a:srgbClr val="000000"/>
              </a:buClr>
              <a:buSzPts val="1900"/>
              <a:buFont typeface="Arial"/>
              <a:buNone/>
            </a:pPr>
            <a:r>
              <a:rPr b="0" i="0" lang="it-IT" sz="1900" u="none" cap="none" strike="noStrike">
                <a:solidFill>
                  <a:srgbClr val="1A1A1A"/>
                </a:solidFill>
                <a:highlight>
                  <a:srgbClr val="FFFFFF"/>
                </a:highlight>
                <a:latin typeface="Merriweather"/>
                <a:ea typeface="Merriweather"/>
                <a:cs typeface="Merriweather"/>
                <a:sym typeface="Merriweather"/>
              </a:rPr>
              <a:t>How can you use the durations to play notes? Well, imagine that a quarter note is one quarter of a second, and eighth note is one eighth of a second, and so forth. In that case, the actual duration for each note is 1000 milliseconds divided by the value for it in the durations array. For example, the first note is 1000/4, the second is 1000/8, and so forth.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Dots and Ties - Extend note duration</a:t>
            </a:r>
            <a:endParaRPr b="1"/>
          </a:p>
        </p:txBody>
      </p:sp>
      <p:pic>
        <p:nvPicPr>
          <p:cNvPr id="255" name="Google Shape;255;p33"/>
          <p:cNvPicPr preferRelativeResize="0"/>
          <p:nvPr/>
        </p:nvPicPr>
        <p:blipFill rotWithShape="1">
          <a:blip r:embed="rId3">
            <a:alphaModFix/>
          </a:blip>
          <a:srcRect b="0" l="0" r="0" t="0"/>
          <a:stretch/>
        </p:blipFill>
        <p:spPr>
          <a:xfrm>
            <a:off x="3036900" y="4722900"/>
            <a:ext cx="7965000" cy="2124000"/>
          </a:xfrm>
          <a:prstGeom prst="rect">
            <a:avLst/>
          </a:prstGeom>
          <a:noFill/>
          <a:ln>
            <a:noFill/>
          </a:ln>
        </p:spPr>
      </p:pic>
      <p:sp>
        <p:nvSpPr>
          <p:cNvPr id="256" name="Google Shape;256;p33"/>
          <p:cNvSpPr txBox="1"/>
          <p:nvPr/>
        </p:nvSpPr>
        <p:spPr>
          <a:xfrm>
            <a:off x="698350" y="2406375"/>
            <a:ext cx="110295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it-IT" sz="2100" u="none" cap="none" strike="noStrike">
                <a:solidFill>
                  <a:srgbClr val="484848"/>
                </a:solidFill>
                <a:highlight>
                  <a:srgbClr val="FFFFFF"/>
                </a:highlight>
                <a:latin typeface="Roboto"/>
                <a:ea typeface="Roboto"/>
                <a:cs typeface="Roboto"/>
                <a:sym typeface="Roboto"/>
              </a:rPr>
              <a:t>There are other ways to extend the length of a note. A dot after the note head, for example, adds another half of that note’s duration to it. So, a half note with a dot would equal a half note and a quarter note; a quarter note with a dot equals a quarter plus an eighth note. A tie may also be used to extend a note. Two notes tied together should be held as long as the value of both of those notes together.</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478642" y="758081"/>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Beam - Shorten note duration</a:t>
            </a:r>
            <a:endParaRPr b="1"/>
          </a:p>
        </p:txBody>
      </p:sp>
      <p:pic>
        <p:nvPicPr>
          <p:cNvPr id="263" name="Google Shape;263;p34"/>
          <p:cNvPicPr preferRelativeResize="0"/>
          <p:nvPr/>
        </p:nvPicPr>
        <p:blipFill rotWithShape="1">
          <a:blip r:embed="rId3">
            <a:alphaModFix/>
          </a:blip>
          <a:srcRect b="0" l="0" r="0" t="0"/>
          <a:stretch/>
        </p:blipFill>
        <p:spPr>
          <a:xfrm>
            <a:off x="1431200" y="4100475"/>
            <a:ext cx="8729151" cy="2327775"/>
          </a:xfrm>
          <a:prstGeom prst="rect">
            <a:avLst/>
          </a:prstGeom>
          <a:noFill/>
          <a:ln>
            <a:noFill/>
          </a:ln>
        </p:spPr>
      </p:pic>
      <p:sp>
        <p:nvSpPr>
          <p:cNvPr id="264" name="Google Shape;264;p34"/>
          <p:cNvSpPr txBox="1"/>
          <p:nvPr/>
        </p:nvSpPr>
        <p:spPr>
          <a:xfrm>
            <a:off x="376050" y="2469475"/>
            <a:ext cx="11234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484848"/>
                </a:solidFill>
                <a:highlight>
                  <a:srgbClr val="FFFFFF"/>
                </a:highlight>
                <a:latin typeface="Roboto"/>
                <a:ea typeface="Roboto"/>
                <a:cs typeface="Roboto"/>
                <a:sym typeface="Roboto"/>
              </a:rPr>
              <a:t>The opposite may also happen, we can shorten the amount of time a note should be held, relative to the quarter note. Each flag halves the value of a note, so a single flag signifies 1/2 of a quarter note, a double flag halves that to 1/4 of a quarter note, et cetera.</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360"/>
              </a:spcBef>
              <a:spcAft>
                <a:spcPts val="0"/>
              </a:spcAft>
              <a:buSzPts val="1656"/>
              <a:buNone/>
            </a:pPr>
            <a:r>
              <a:rPr lang="it-IT" sz="4000">
                <a:latin typeface="Franklin Gothic"/>
                <a:ea typeface="Franklin Gothic"/>
                <a:cs typeface="Franklin Gothic"/>
                <a:sym typeface="Franklin Gothic"/>
              </a:rPr>
              <a:t>Now it’s time for you to make Arduino playing your favourite melody </a:t>
            </a:r>
            <a:endParaRPr sz="2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COMPONENT LIST</a:t>
            </a:r>
            <a:endParaRPr b="1"/>
          </a:p>
        </p:txBody>
      </p:sp>
      <p:sp>
        <p:nvSpPr>
          <p:cNvPr id="119" name="Google Shape;119;p1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pic>
        <p:nvPicPr>
          <p:cNvPr id="120" name="Google Shape;120;p15"/>
          <p:cNvPicPr preferRelativeResize="0"/>
          <p:nvPr/>
        </p:nvPicPr>
        <p:blipFill rotWithShape="1">
          <a:blip r:embed="rId3">
            <a:alphaModFix/>
          </a:blip>
          <a:srcRect b="0" l="0" r="0" t="0"/>
          <a:stretch/>
        </p:blipFill>
        <p:spPr>
          <a:xfrm>
            <a:off x="160700" y="2613950"/>
            <a:ext cx="12031299" cy="355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THE SKETCH</a:t>
            </a:r>
            <a:endParaRPr b="1"/>
          </a:p>
        </p:txBody>
      </p:sp>
      <p:sp>
        <p:nvSpPr>
          <p:cNvPr id="126" name="Google Shape;126;p1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pic>
        <p:nvPicPr>
          <p:cNvPr id="127" name="Google Shape;127;p16"/>
          <p:cNvPicPr preferRelativeResize="0"/>
          <p:nvPr/>
        </p:nvPicPr>
        <p:blipFill rotWithShape="1">
          <a:blip r:embed="rId3">
            <a:alphaModFix/>
          </a:blip>
          <a:srcRect b="0" l="0" r="0" t="0"/>
          <a:stretch/>
        </p:blipFill>
        <p:spPr>
          <a:xfrm>
            <a:off x="152400" y="2043276"/>
            <a:ext cx="11887202" cy="40987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700"/>
                                        <p:tgtEl>
                                          <p:spTgt spid="127"/>
                                        </p:tgtEl>
                                        <p:attrNameLst>
                                          <p:attrName>ppt_w</p:attrName>
                                        </p:attrNameLst>
                                      </p:cBhvr>
                                      <p:tavLst>
                                        <p:tav fmla="" tm="0">
                                          <p:val>
                                            <p:strVal val="0"/>
                                          </p:val>
                                        </p:tav>
                                        <p:tav fmla="" tm="100000">
                                          <p:val>
                                            <p:strVal val="#ppt_w"/>
                                          </p:val>
                                        </p:tav>
                                      </p:tavLst>
                                    </p:anim>
                                    <p:anim calcmode="lin" valueType="num">
                                      <p:cBhvr additive="base">
                                        <p:cTn dur="1700"/>
                                        <p:tgtEl>
                                          <p:spTgt spid="1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PASSIVE BUZZER</a:t>
            </a:r>
            <a:endParaRPr b="1"/>
          </a:p>
        </p:txBody>
      </p:sp>
      <p:sp>
        <p:nvSpPr>
          <p:cNvPr id="133" name="Google Shape;133;p17"/>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lnSpcReduction="10000"/>
          </a:bodyPr>
          <a:lstStyle/>
          <a:p>
            <a:pPr indent="-306000" lvl="0" marL="306000" rtl="0" algn="l">
              <a:lnSpc>
                <a:spcPct val="110000"/>
              </a:lnSpc>
              <a:spcBef>
                <a:spcPts val="0"/>
              </a:spcBef>
              <a:spcAft>
                <a:spcPts val="0"/>
              </a:spcAft>
              <a:buSzPts val="2064"/>
              <a:buChar char="◼"/>
            </a:pPr>
            <a:r>
              <a:rPr lang="it-IT" sz="2200">
                <a:solidFill>
                  <a:srgbClr val="333333"/>
                </a:solidFill>
                <a:latin typeface="Georgia"/>
                <a:ea typeface="Georgia"/>
                <a:cs typeface="Georgia"/>
                <a:sym typeface="Georgia"/>
              </a:rPr>
              <a:t>It does not emit any pre-set sound, but require a specific waveform to make the internal membrane vibrate. They can produce different tones depending on the power signal used.</a:t>
            </a:r>
            <a:endParaRPr sz="2200"/>
          </a:p>
          <a:p>
            <a:pPr indent="-306000" lvl="0" marL="306000" rtl="0" algn="l">
              <a:lnSpc>
                <a:spcPct val="110000"/>
              </a:lnSpc>
              <a:spcBef>
                <a:spcPts val="940"/>
              </a:spcBef>
              <a:spcAft>
                <a:spcPts val="0"/>
              </a:spcAft>
              <a:buSzPts val="2064"/>
              <a:buChar char="◼"/>
            </a:pPr>
            <a:r>
              <a:rPr lang="it-IT" sz="2200">
                <a:solidFill>
                  <a:srgbClr val="333333"/>
                </a:solidFill>
                <a:latin typeface="Georgia"/>
                <a:ea typeface="Georgia"/>
                <a:cs typeface="Georgia"/>
                <a:sym typeface="Georgia"/>
              </a:rPr>
              <a:t>The use of a passive buzzer allows you to create customized melodies or, in a different way, to reproduce small famous songs. </a:t>
            </a:r>
            <a:endParaRPr sz="2200">
              <a:solidFill>
                <a:srgbClr val="333333"/>
              </a:solidFill>
              <a:latin typeface="Georgia"/>
              <a:ea typeface="Georgia"/>
              <a:cs typeface="Georgia"/>
              <a:sym typeface="Georgia"/>
            </a:endParaRPr>
          </a:p>
          <a:p>
            <a:pPr indent="-306000" lvl="0" marL="306000" rtl="0" algn="l">
              <a:lnSpc>
                <a:spcPct val="110000"/>
              </a:lnSpc>
              <a:spcBef>
                <a:spcPts val="940"/>
              </a:spcBef>
              <a:spcAft>
                <a:spcPts val="0"/>
              </a:spcAft>
              <a:buSzPts val="2064"/>
              <a:buChar char="◼"/>
            </a:pPr>
            <a:r>
              <a:rPr lang="it-IT" sz="2200">
                <a:solidFill>
                  <a:srgbClr val="333333"/>
                </a:solidFill>
                <a:latin typeface="Georgia"/>
                <a:ea typeface="Georgia"/>
                <a:cs typeface="Georgia"/>
                <a:sym typeface="Georgia"/>
              </a:rPr>
              <a:t>This is because the passive buzzer, unlike the active buzzer, can generate different tones (notes)</a:t>
            </a:r>
            <a:endParaRPr sz="2200"/>
          </a:p>
          <a:p>
            <a:pPr indent="0" lvl="0" marL="457200" rtl="0" algn="l">
              <a:lnSpc>
                <a:spcPct val="110000"/>
              </a:lnSpc>
              <a:spcBef>
                <a:spcPts val="940"/>
              </a:spcBef>
              <a:spcAft>
                <a:spcPts val="0"/>
              </a:spcAft>
              <a:buSzPts val="1656"/>
              <a:buNone/>
            </a:pPr>
            <a:r>
              <a:t/>
            </a:r>
            <a:endParaRPr sz="2200"/>
          </a:p>
          <a:p>
            <a:pPr indent="-206686" lvl="0" marL="306000" rtl="0" algn="l">
              <a:lnSpc>
                <a:spcPct val="110000"/>
              </a:lnSpc>
              <a:spcBef>
                <a:spcPts val="940"/>
              </a:spcBef>
              <a:spcAft>
                <a:spcPts val="0"/>
              </a:spcAft>
              <a:buSzPts val="1564"/>
              <a:buNone/>
            </a:pPr>
            <a:r>
              <a:t/>
            </a:r>
            <a:endParaRPr/>
          </a:p>
        </p:txBody>
      </p:sp>
      <p:sp>
        <p:nvSpPr>
          <p:cNvPr id="134" name="Google Shape;134;p1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2400"/>
                                        <p:tgtEl>
                                          <p:spTgt spid="1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2400"/>
                                        <p:tgtEl>
                                          <p:spTgt spid="1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2400"/>
                                        <p:tgtEl>
                                          <p:spTgt spid="1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2400"/>
                                        <p:tgtEl>
                                          <p:spTgt spid="1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 calcmode="lin" valueType="num">
                                      <p:cBhvr additive="base">
                                        <p:cTn dur="2400"/>
                                        <p:tgtEl>
                                          <p:spTgt spid="13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33333"/>
              </a:buClr>
              <a:buSzPts val="2800"/>
              <a:buFont typeface="Georgia"/>
              <a:buNone/>
            </a:pPr>
            <a:r>
              <a:rPr b="1" lang="it-IT">
                <a:solidFill>
                  <a:srgbClr val="333333"/>
                </a:solidFill>
                <a:latin typeface="Georgia"/>
                <a:ea typeface="Georgia"/>
                <a:cs typeface="Georgia"/>
                <a:sym typeface="Georgia"/>
              </a:rPr>
              <a:t>CONTROL</a:t>
            </a:r>
            <a:r>
              <a:rPr b="1" i="0" lang="it-IT">
                <a:solidFill>
                  <a:srgbClr val="333333"/>
                </a:solidFill>
                <a:latin typeface="Georgia"/>
                <a:ea typeface="Georgia"/>
                <a:cs typeface="Georgia"/>
                <a:sym typeface="Georgia"/>
              </a:rPr>
              <a:t> </a:t>
            </a:r>
            <a:r>
              <a:rPr b="1" lang="it-IT">
                <a:solidFill>
                  <a:srgbClr val="333333"/>
                </a:solidFill>
                <a:latin typeface="Georgia"/>
                <a:ea typeface="Georgia"/>
                <a:cs typeface="Georgia"/>
                <a:sym typeface="Georgia"/>
              </a:rPr>
              <a:t>A</a:t>
            </a:r>
            <a:r>
              <a:rPr b="1" i="0" lang="it-IT">
                <a:solidFill>
                  <a:srgbClr val="333333"/>
                </a:solidFill>
                <a:latin typeface="Georgia"/>
                <a:ea typeface="Georgia"/>
                <a:cs typeface="Georgia"/>
                <a:sym typeface="Georgia"/>
              </a:rPr>
              <a:t> BUZZER </a:t>
            </a:r>
            <a:r>
              <a:rPr b="1" lang="it-IT">
                <a:solidFill>
                  <a:srgbClr val="333333"/>
                </a:solidFill>
                <a:latin typeface="Georgia"/>
                <a:ea typeface="Georgia"/>
                <a:cs typeface="Georgia"/>
                <a:sym typeface="Georgia"/>
              </a:rPr>
              <a:t>WITH</a:t>
            </a:r>
            <a:r>
              <a:rPr b="1" i="0" lang="it-IT">
                <a:solidFill>
                  <a:srgbClr val="333333"/>
                </a:solidFill>
                <a:latin typeface="Georgia"/>
                <a:ea typeface="Georgia"/>
                <a:cs typeface="Georgia"/>
                <a:sym typeface="Georgia"/>
              </a:rPr>
              <a:t> ARDUINO</a:t>
            </a:r>
            <a:endParaRPr/>
          </a:p>
        </p:txBody>
      </p:sp>
      <p:sp>
        <p:nvSpPr>
          <p:cNvPr id="140" name="Google Shape;140;p18"/>
          <p:cNvSpPr txBox="1"/>
          <p:nvPr>
            <p:ph idx="1" type="body"/>
          </p:nvPr>
        </p:nvSpPr>
        <p:spPr>
          <a:xfrm>
            <a:off x="581200" y="2162875"/>
            <a:ext cx="11239800" cy="3993000"/>
          </a:xfrm>
          <a:prstGeom prst="rect">
            <a:avLst/>
          </a:prstGeom>
          <a:noFill/>
          <a:ln>
            <a:noFill/>
          </a:ln>
        </p:spPr>
        <p:txBody>
          <a:bodyPr anchorCtr="0" anchor="ctr" bIns="45700" lIns="91425" spcFirstLastPara="1" rIns="91425" wrap="square" tIns="45700">
            <a:noAutofit/>
          </a:bodyPr>
          <a:lstStyle/>
          <a:p>
            <a:pPr indent="-306000" lvl="0" marL="306000" rtl="0" algn="l">
              <a:lnSpc>
                <a:spcPct val="110000"/>
              </a:lnSpc>
              <a:spcBef>
                <a:spcPts val="0"/>
              </a:spcBef>
              <a:spcAft>
                <a:spcPts val="0"/>
              </a:spcAft>
              <a:buSzPts val="1564"/>
              <a:buChar char="◼"/>
            </a:pPr>
            <a:r>
              <a:rPr lang="it-IT" sz="1900">
                <a:solidFill>
                  <a:srgbClr val="000000"/>
                </a:solidFill>
                <a:latin typeface="Source Sans Pro"/>
                <a:ea typeface="Source Sans Pro"/>
                <a:cs typeface="Source Sans Pro"/>
                <a:sym typeface="Source Sans Pro"/>
              </a:rPr>
              <a:t>One of the most functional methods to control a buzzer is the use of the native arduino tone () function. This function uses 2 or 3 parameters with the following syntax:</a:t>
            </a:r>
            <a:br>
              <a:rPr lang="it-IT" sz="1900"/>
            </a:br>
            <a:br>
              <a:rPr lang="it-IT" sz="1900"/>
            </a:br>
            <a:r>
              <a:rPr b="0" i="1" lang="it-IT" sz="3400">
                <a:solidFill>
                  <a:srgbClr val="000000"/>
                </a:solidFill>
                <a:latin typeface="Source Sans Pro"/>
                <a:ea typeface="Source Sans Pro"/>
                <a:cs typeface="Source Sans Pro"/>
                <a:sym typeface="Source Sans Pro"/>
              </a:rPr>
              <a:t>tone(pin, frequency, duration);</a:t>
            </a:r>
            <a:endParaRPr sz="3400"/>
          </a:p>
          <a:p>
            <a:pPr indent="-306000" lvl="0" marL="306000" rtl="0" algn="l">
              <a:lnSpc>
                <a:spcPct val="110000"/>
              </a:lnSpc>
              <a:spcBef>
                <a:spcPts val="940"/>
              </a:spcBef>
              <a:spcAft>
                <a:spcPts val="0"/>
              </a:spcAft>
              <a:buSzPts val="1764"/>
              <a:buChar char="◼"/>
            </a:pPr>
            <a:r>
              <a:rPr b="0" i="0" lang="it-IT" sz="1900">
                <a:solidFill>
                  <a:srgbClr val="000000"/>
                </a:solidFill>
                <a:latin typeface="Source Sans Pro"/>
                <a:ea typeface="Source Sans Pro"/>
                <a:cs typeface="Source Sans Pro"/>
                <a:sym typeface="Source Sans Pro"/>
              </a:rPr>
              <a:t> </a:t>
            </a:r>
            <a:r>
              <a:rPr b="1" i="0" lang="it-IT" sz="1900">
                <a:solidFill>
                  <a:srgbClr val="000000"/>
                </a:solidFill>
                <a:latin typeface="Arial"/>
                <a:ea typeface="Arial"/>
                <a:cs typeface="Arial"/>
                <a:sym typeface="Arial"/>
              </a:rPr>
              <a:t>pin</a:t>
            </a:r>
            <a:r>
              <a:rPr b="0" i="0" lang="it-IT" sz="1900">
                <a:solidFill>
                  <a:srgbClr val="000000"/>
                </a:solidFill>
                <a:latin typeface="Source Sans Pro"/>
                <a:ea typeface="Source Sans Pro"/>
                <a:cs typeface="Source Sans Pro"/>
                <a:sym typeface="Source Sans Pro"/>
              </a:rPr>
              <a:t>, </a:t>
            </a:r>
            <a:r>
              <a:rPr lang="it-IT" sz="1900">
                <a:solidFill>
                  <a:srgbClr val="000000"/>
                </a:solidFill>
                <a:latin typeface="Source Sans Pro"/>
                <a:ea typeface="Source Sans Pro"/>
                <a:cs typeface="Source Sans Pro"/>
                <a:sym typeface="Source Sans Pro"/>
              </a:rPr>
              <a:t>is the digital</a:t>
            </a:r>
            <a:r>
              <a:rPr b="0" i="0" lang="it-IT" sz="1900">
                <a:solidFill>
                  <a:srgbClr val="000000"/>
                </a:solidFill>
                <a:latin typeface="Source Sans Pro"/>
                <a:ea typeface="Source Sans Pro"/>
                <a:cs typeface="Source Sans Pro"/>
                <a:sym typeface="Source Sans Pro"/>
              </a:rPr>
              <a:t>/</a:t>
            </a:r>
            <a:r>
              <a:rPr lang="it-IT" sz="1900">
                <a:solidFill>
                  <a:srgbClr val="000000"/>
                </a:solidFill>
                <a:latin typeface="Source Sans Pro"/>
                <a:ea typeface="Source Sans Pro"/>
                <a:cs typeface="Source Sans Pro"/>
                <a:sym typeface="Source Sans Pro"/>
              </a:rPr>
              <a:t>P</a:t>
            </a:r>
            <a:r>
              <a:rPr b="0" i="0" lang="it-IT" sz="1900">
                <a:solidFill>
                  <a:srgbClr val="000000"/>
                </a:solidFill>
                <a:latin typeface="Source Sans Pro"/>
                <a:ea typeface="Source Sans Pro"/>
                <a:cs typeface="Source Sans Pro"/>
                <a:sym typeface="Source Sans Pro"/>
              </a:rPr>
              <a:t>WM</a:t>
            </a:r>
            <a:r>
              <a:rPr lang="it-IT" sz="1900">
                <a:solidFill>
                  <a:srgbClr val="000000"/>
                </a:solidFill>
                <a:latin typeface="Source Sans Pro"/>
                <a:ea typeface="Source Sans Pro"/>
                <a:cs typeface="Source Sans Pro"/>
                <a:sym typeface="Source Sans Pro"/>
              </a:rPr>
              <a:t> connected with the</a:t>
            </a:r>
            <a:r>
              <a:rPr b="0" i="0" lang="it-IT" sz="1900">
                <a:solidFill>
                  <a:srgbClr val="000000"/>
                </a:solidFill>
                <a:latin typeface="Source Sans Pro"/>
                <a:ea typeface="Source Sans Pro"/>
                <a:cs typeface="Source Sans Pro"/>
                <a:sym typeface="Source Sans Pro"/>
              </a:rPr>
              <a:t> buzzer</a:t>
            </a:r>
            <a:r>
              <a:rPr lang="it-IT" sz="1900">
                <a:solidFill>
                  <a:srgbClr val="000000"/>
                </a:solidFill>
                <a:latin typeface="Source Sans Pro"/>
                <a:ea typeface="Source Sans Pro"/>
                <a:cs typeface="Source Sans Pro"/>
                <a:sym typeface="Source Sans Pro"/>
              </a:rPr>
              <a:t>,</a:t>
            </a:r>
            <a:endParaRPr sz="1900"/>
          </a:p>
          <a:p>
            <a:pPr indent="-306000" lvl="0" marL="306000" rtl="0" algn="l">
              <a:lnSpc>
                <a:spcPct val="110000"/>
              </a:lnSpc>
              <a:spcBef>
                <a:spcPts val="940"/>
              </a:spcBef>
              <a:spcAft>
                <a:spcPts val="0"/>
              </a:spcAft>
              <a:buSzPts val="1764"/>
              <a:buChar char="◼"/>
            </a:pPr>
            <a:r>
              <a:rPr b="1" i="0" lang="it-IT" sz="1900">
                <a:solidFill>
                  <a:srgbClr val="000000"/>
                </a:solidFill>
                <a:latin typeface="Arial"/>
                <a:ea typeface="Arial"/>
                <a:cs typeface="Arial"/>
                <a:sym typeface="Arial"/>
              </a:rPr>
              <a:t>frequency</a:t>
            </a:r>
            <a:r>
              <a:rPr b="0" i="0" lang="it-IT" sz="1900">
                <a:solidFill>
                  <a:srgbClr val="000000"/>
                </a:solidFill>
                <a:latin typeface="Source Sans Pro"/>
                <a:ea typeface="Source Sans Pro"/>
                <a:cs typeface="Source Sans Pro"/>
                <a:sym typeface="Source Sans Pro"/>
              </a:rPr>
              <a:t>, </a:t>
            </a:r>
            <a:r>
              <a:rPr lang="it-IT" sz="1900">
                <a:solidFill>
                  <a:srgbClr val="000000"/>
                </a:solidFill>
                <a:latin typeface="Source Sans Pro"/>
                <a:ea typeface="Source Sans Pro"/>
                <a:cs typeface="Source Sans Pro"/>
                <a:sym typeface="Source Sans Pro"/>
              </a:rPr>
              <a:t>is the frequency</a:t>
            </a:r>
            <a:r>
              <a:rPr b="0" i="0" lang="it-IT" sz="1900">
                <a:solidFill>
                  <a:srgbClr val="000000"/>
                </a:solidFill>
                <a:latin typeface="Source Sans Pro"/>
                <a:ea typeface="Source Sans Pro"/>
                <a:cs typeface="Source Sans Pro"/>
                <a:sym typeface="Source Sans Pro"/>
              </a:rPr>
              <a:t> in Hz, </a:t>
            </a:r>
            <a:r>
              <a:rPr lang="it-IT" sz="1900">
                <a:solidFill>
                  <a:srgbClr val="000000"/>
                </a:solidFill>
                <a:latin typeface="Source Sans Pro"/>
                <a:ea typeface="Source Sans Pro"/>
                <a:cs typeface="Source Sans Pro"/>
                <a:sym typeface="Source Sans Pro"/>
              </a:rPr>
              <a:t>of the pitch to reproduce,</a:t>
            </a:r>
            <a:endParaRPr sz="1900"/>
          </a:p>
          <a:p>
            <a:pPr indent="-306000" lvl="0" marL="306000" rtl="0" algn="l">
              <a:lnSpc>
                <a:spcPct val="110000"/>
              </a:lnSpc>
              <a:spcBef>
                <a:spcPts val="940"/>
              </a:spcBef>
              <a:spcAft>
                <a:spcPts val="0"/>
              </a:spcAft>
              <a:buSzPts val="1764"/>
              <a:buChar char="◼"/>
            </a:pPr>
            <a:r>
              <a:rPr b="1" i="0" lang="it-IT" sz="1900">
                <a:solidFill>
                  <a:srgbClr val="000000"/>
                </a:solidFill>
                <a:latin typeface="Arial"/>
                <a:ea typeface="Arial"/>
                <a:cs typeface="Arial"/>
                <a:sym typeface="Arial"/>
              </a:rPr>
              <a:t>duration</a:t>
            </a:r>
            <a:r>
              <a:rPr b="0" i="0" lang="it-IT" sz="1900">
                <a:solidFill>
                  <a:srgbClr val="000000"/>
                </a:solidFill>
                <a:latin typeface="Source Sans Pro"/>
                <a:ea typeface="Source Sans Pro"/>
                <a:cs typeface="Source Sans Pro"/>
                <a:sym typeface="Source Sans Pro"/>
              </a:rPr>
              <a:t>, </a:t>
            </a:r>
            <a:r>
              <a:rPr lang="it-IT" sz="1900">
                <a:solidFill>
                  <a:srgbClr val="000000"/>
                </a:solidFill>
                <a:latin typeface="Source Sans Pro"/>
                <a:ea typeface="Source Sans Pro"/>
                <a:cs typeface="Source Sans Pro"/>
                <a:sym typeface="Source Sans Pro"/>
              </a:rPr>
              <a:t>is the duration</a:t>
            </a:r>
            <a:r>
              <a:rPr b="0" i="0" lang="it-IT" sz="1900">
                <a:solidFill>
                  <a:srgbClr val="000000"/>
                </a:solidFill>
                <a:latin typeface="Source Sans Pro"/>
                <a:ea typeface="Source Sans Pro"/>
                <a:cs typeface="Source Sans Pro"/>
                <a:sym typeface="Source Sans Pro"/>
              </a:rPr>
              <a:t> durata in millisecond</a:t>
            </a:r>
            <a:r>
              <a:rPr lang="it-IT" sz="1900">
                <a:solidFill>
                  <a:srgbClr val="000000"/>
                </a:solidFill>
                <a:latin typeface="Source Sans Pro"/>
                <a:ea typeface="Source Sans Pro"/>
                <a:cs typeface="Source Sans Pro"/>
                <a:sym typeface="Source Sans Pro"/>
              </a:rPr>
              <a:t>s of the pitch</a:t>
            </a:r>
            <a:r>
              <a:rPr b="0" i="0" lang="it-IT" sz="1900">
                <a:solidFill>
                  <a:srgbClr val="000000"/>
                </a:solidFill>
                <a:latin typeface="Source Sans Pro"/>
                <a:ea typeface="Source Sans Pro"/>
                <a:cs typeface="Source Sans Pro"/>
                <a:sym typeface="Source Sans Pro"/>
              </a:rPr>
              <a:t>.</a:t>
            </a:r>
            <a:endParaRPr sz="1900"/>
          </a:p>
          <a:p>
            <a:pPr indent="0" lvl="0" marL="457200" rtl="0" algn="l">
              <a:lnSpc>
                <a:spcPct val="110000"/>
              </a:lnSpc>
              <a:spcBef>
                <a:spcPts val="940"/>
              </a:spcBef>
              <a:spcAft>
                <a:spcPts val="0"/>
              </a:spcAft>
              <a:buSzPts val="1656"/>
              <a:buNone/>
            </a:pPr>
            <a:r>
              <a:rPr b="1" i="0" lang="it-IT" sz="1900">
                <a:solidFill>
                  <a:srgbClr val="000000"/>
                </a:solidFill>
                <a:latin typeface="Source Sans Pro"/>
                <a:ea typeface="Source Sans Pro"/>
                <a:cs typeface="Source Sans Pro"/>
                <a:sym typeface="Source Sans Pro"/>
              </a:rPr>
              <a:t>N.B.</a:t>
            </a:r>
            <a:br>
              <a:rPr lang="it-IT" sz="1900"/>
            </a:br>
            <a:r>
              <a:rPr lang="it-IT" sz="1900">
                <a:solidFill>
                  <a:srgbClr val="000000"/>
                </a:solidFill>
                <a:latin typeface="Source Sans Pro"/>
                <a:ea typeface="Source Sans Pro"/>
                <a:cs typeface="Source Sans Pro"/>
                <a:sym typeface="Source Sans Pro"/>
              </a:rPr>
              <a:t>Once the function has been called up, it starts playing the sound and immediately passes to the next part of the code without waiting for the reproduction to be completed. tone, so that the notes do not overlap.</a:t>
            </a:r>
            <a:endParaRPr sz="1900"/>
          </a:p>
        </p:txBody>
      </p:sp>
      <p:sp>
        <p:nvSpPr>
          <p:cNvPr id="141" name="Google Shape;141;p1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 calcmode="lin" valueType="num">
                                      <p:cBhvr additive="base">
                                        <p:cTn dur="1000"/>
                                        <p:tgtEl>
                                          <p:spTgt spid="14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 calcmode="lin" valueType="num">
                                      <p:cBhvr additive="base">
                                        <p:cTn dur="1000"/>
                                        <p:tgtEl>
                                          <p:spTgt spid="14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 calcmode="lin" valueType="num">
                                      <p:cBhvr additive="base">
                                        <p:cTn dur="1000"/>
                                        <p:tgtEl>
                                          <p:spTgt spid="14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 calcmode="lin" valueType="num">
                                      <p:cBhvr additive="base">
                                        <p:cTn dur="1000"/>
                                        <p:tgtEl>
                                          <p:spTgt spid="14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 calcmode="lin" valueType="num">
                                      <p:cBhvr additive="base">
                                        <p:cTn dur="1000"/>
                                        <p:tgtEl>
                                          <p:spTgt spid="14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idx="1" type="body"/>
          </p:nvPr>
        </p:nvSpPr>
        <p:spPr>
          <a:xfrm>
            <a:off x="581192" y="1179443"/>
            <a:ext cx="11029615" cy="4795907"/>
          </a:xfrm>
          <a:prstGeom prst="rect">
            <a:avLst/>
          </a:prstGeom>
          <a:solidFill>
            <a:schemeClr val="lt1"/>
          </a:solidFill>
          <a:ln>
            <a:noFill/>
          </a:ln>
        </p:spPr>
        <p:txBody>
          <a:bodyPr anchorCtr="0" anchor="ctr" bIns="45700" lIns="91425" spcFirstLastPara="1" rIns="91425" wrap="square" tIns="45700">
            <a:normAutofit/>
          </a:bodyPr>
          <a:lstStyle/>
          <a:p>
            <a:pPr indent="0" lvl="0" marL="457200" rtl="0" algn="l">
              <a:lnSpc>
                <a:spcPct val="115000"/>
              </a:lnSpc>
              <a:spcBef>
                <a:spcPts val="0"/>
              </a:spcBef>
              <a:spcAft>
                <a:spcPts val="0"/>
              </a:spcAft>
              <a:buSzPts val="1656"/>
              <a:buNone/>
            </a:pPr>
            <a:r>
              <a:t/>
            </a:r>
            <a:endParaRPr>
              <a:solidFill>
                <a:srgbClr val="000000"/>
              </a:solidFill>
              <a:latin typeface="Consolas"/>
              <a:ea typeface="Consolas"/>
              <a:cs typeface="Consolas"/>
              <a:sym typeface="Consolas"/>
            </a:endParaRPr>
          </a:p>
          <a:p>
            <a:pPr indent="0" lvl="0" marL="457200" rtl="0" algn="l">
              <a:lnSpc>
                <a:spcPct val="110000"/>
              </a:lnSpc>
              <a:spcBef>
                <a:spcPts val="0"/>
              </a:spcBef>
              <a:spcAft>
                <a:spcPts val="0"/>
              </a:spcAft>
              <a:buSzPts val="1656"/>
              <a:buNone/>
            </a:pPr>
            <a:r>
              <a:t/>
            </a:r>
            <a:endParaRPr>
              <a:solidFill>
                <a:srgbClr val="000000"/>
              </a:solidFill>
              <a:latin typeface="Source Sans Pro"/>
              <a:ea typeface="Source Sans Pro"/>
              <a:cs typeface="Source Sans Pro"/>
              <a:sym typeface="Source Sans Pro"/>
            </a:endParaRPr>
          </a:p>
          <a:p>
            <a:pPr indent="-306000" lvl="0" marL="306000" rtl="0" algn="l">
              <a:lnSpc>
                <a:spcPct val="110000"/>
              </a:lnSpc>
              <a:spcBef>
                <a:spcPts val="0"/>
              </a:spcBef>
              <a:spcAft>
                <a:spcPts val="0"/>
              </a:spcAft>
              <a:buSzPts val="2064"/>
              <a:buChar char="◼"/>
            </a:pPr>
            <a:r>
              <a:rPr lang="it-IT" sz="2200">
                <a:solidFill>
                  <a:srgbClr val="000000"/>
                </a:solidFill>
                <a:latin typeface="Source Sans Pro"/>
                <a:ea typeface="Source Sans Pro"/>
                <a:cs typeface="Source Sans Pro"/>
                <a:sym typeface="Source Sans Pro"/>
              </a:rPr>
              <a:t>Only one tone can be generated at a time. If a tone is already playing on a different pin, calling </a:t>
            </a:r>
            <a:r>
              <a:rPr i="1" lang="it-IT" sz="2200">
                <a:solidFill>
                  <a:srgbClr val="000000"/>
                </a:solidFill>
                <a:latin typeface="Source Sans Pro"/>
                <a:ea typeface="Source Sans Pro"/>
                <a:cs typeface="Source Sans Pro"/>
                <a:sym typeface="Source Sans Pro"/>
              </a:rPr>
              <a:t>tone () </a:t>
            </a:r>
            <a:r>
              <a:rPr lang="it-IT" sz="2200">
                <a:solidFill>
                  <a:srgbClr val="000000"/>
                </a:solidFill>
                <a:latin typeface="Source Sans Pro"/>
                <a:ea typeface="Source Sans Pro"/>
                <a:cs typeface="Source Sans Pro"/>
                <a:sym typeface="Source Sans Pro"/>
              </a:rPr>
              <a:t>will have no effect. If the tone is playing on the same pin, the call will set its frequency.</a:t>
            </a:r>
            <a:endParaRPr sz="2200">
              <a:solidFill>
                <a:srgbClr val="000000"/>
              </a:solidFill>
              <a:latin typeface="Source Sans Pro"/>
              <a:ea typeface="Source Sans Pro"/>
              <a:cs typeface="Source Sans Pro"/>
              <a:sym typeface="Source Sans Pro"/>
            </a:endParaRPr>
          </a:p>
          <a:p>
            <a:pPr indent="-306000" lvl="0" marL="306000" rtl="0" algn="l">
              <a:lnSpc>
                <a:spcPct val="110000"/>
              </a:lnSpc>
              <a:spcBef>
                <a:spcPts val="0"/>
              </a:spcBef>
              <a:spcAft>
                <a:spcPts val="0"/>
              </a:spcAft>
              <a:buSzPts val="2064"/>
              <a:buChar char="◼"/>
            </a:pPr>
            <a:r>
              <a:rPr lang="it-IT" sz="2200">
                <a:solidFill>
                  <a:srgbClr val="000000"/>
                </a:solidFill>
                <a:latin typeface="Source Sans Pro"/>
                <a:ea typeface="Source Sans Pro"/>
                <a:cs typeface="Source Sans Pro"/>
                <a:sym typeface="Source Sans Pro"/>
              </a:rPr>
              <a:t>The </a:t>
            </a:r>
            <a:r>
              <a:rPr i="1" lang="it-IT" sz="2200">
                <a:solidFill>
                  <a:srgbClr val="000000"/>
                </a:solidFill>
                <a:latin typeface="Source Sans Pro"/>
                <a:ea typeface="Source Sans Pro"/>
                <a:cs typeface="Source Sans Pro"/>
                <a:sym typeface="Source Sans Pro"/>
              </a:rPr>
              <a:t>noTone () </a:t>
            </a:r>
            <a:r>
              <a:rPr lang="it-IT" sz="2200">
                <a:solidFill>
                  <a:srgbClr val="000000"/>
                </a:solidFill>
                <a:latin typeface="Source Sans Pro"/>
                <a:ea typeface="Source Sans Pro"/>
                <a:cs typeface="Source Sans Pro"/>
                <a:sym typeface="Source Sans Pro"/>
              </a:rPr>
              <a:t>function stops the generation of the square wave caused by tone (). Using noTone () has no effect if no tone is being generated.</a:t>
            </a:r>
            <a:endParaRPr sz="2200">
              <a:solidFill>
                <a:srgbClr val="000000"/>
              </a:solidFill>
              <a:latin typeface="Source Sans Pro"/>
              <a:ea typeface="Source Sans Pro"/>
              <a:cs typeface="Source Sans Pro"/>
              <a:sym typeface="Source Sans Pro"/>
            </a:endParaRPr>
          </a:p>
          <a:p>
            <a:pPr indent="0" lvl="0" marL="457200" rtl="0" algn="l">
              <a:lnSpc>
                <a:spcPct val="110000"/>
              </a:lnSpc>
              <a:spcBef>
                <a:spcPts val="0"/>
              </a:spcBef>
              <a:spcAft>
                <a:spcPts val="0"/>
              </a:spcAft>
              <a:buSzPts val="1656"/>
              <a:buNone/>
            </a:pPr>
            <a:r>
              <a:t/>
            </a:r>
            <a:endParaRPr>
              <a:solidFill>
                <a:srgbClr val="000000"/>
              </a:solidFill>
              <a:latin typeface="Source Sans Pro"/>
              <a:ea typeface="Source Sans Pro"/>
              <a:cs typeface="Source Sans Pro"/>
              <a:sym typeface="Source Sans Pro"/>
            </a:endParaRPr>
          </a:p>
          <a:p>
            <a:pPr indent="0" lvl="0" marL="0" rtl="0" algn="l">
              <a:lnSpc>
                <a:spcPct val="110000"/>
              </a:lnSpc>
              <a:spcBef>
                <a:spcPts val="940"/>
              </a:spcBef>
              <a:spcAft>
                <a:spcPts val="0"/>
              </a:spcAft>
              <a:buSzPts val="1564"/>
              <a:buNone/>
            </a:pPr>
            <a:r>
              <a:rPr b="0" i="0" lang="it-IT">
                <a:solidFill>
                  <a:srgbClr val="000000"/>
                </a:solidFill>
                <a:latin typeface="Consolas"/>
                <a:ea typeface="Consolas"/>
                <a:cs typeface="Consolas"/>
                <a:sym typeface="Consolas"/>
              </a:rPr>
              <a:t>Sintassi:</a:t>
            </a:r>
            <a:endParaRPr/>
          </a:p>
          <a:p>
            <a:pPr indent="0" lvl="0" marL="0" rtl="0" algn="l">
              <a:lnSpc>
                <a:spcPct val="110000"/>
              </a:lnSpc>
              <a:spcBef>
                <a:spcPts val="940"/>
              </a:spcBef>
              <a:spcAft>
                <a:spcPts val="0"/>
              </a:spcAft>
              <a:buSzPts val="1564"/>
              <a:buNone/>
            </a:pPr>
            <a:r>
              <a:rPr b="0" i="0" lang="it-IT">
                <a:solidFill>
                  <a:srgbClr val="000000"/>
                </a:solidFill>
                <a:latin typeface="Consolas"/>
                <a:ea typeface="Consolas"/>
                <a:cs typeface="Consolas"/>
                <a:sym typeface="Consolas"/>
              </a:rPr>
              <a:t>noTone(pin);</a:t>
            </a:r>
            <a:endParaRPr b="0" i="1">
              <a:solidFill>
                <a:srgbClr val="333333"/>
              </a:solidFill>
              <a:latin typeface="Georgia"/>
              <a:ea typeface="Georgia"/>
              <a:cs typeface="Georgia"/>
              <a:sym typeface="Georgia"/>
            </a:endParaRPr>
          </a:p>
          <a:p>
            <a:pPr indent="-206686" lvl="0" marL="306000" rtl="0" algn="l">
              <a:lnSpc>
                <a:spcPct val="110000"/>
              </a:lnSpc>
              <a:spcBef>
                <a:spcPts val="940"/>
              </a:spcBef>
              <a:spcAft>
                <a:spcPts val="0"/>
              </a:spcAft>
              <a:buSzPts val="1564"/>
              <a:buNone/>
            </a:pPr>
            <a:r>
              <a:t/>
            </a:r>
            <a:endParaRPr/>
          </a:p>
        </p:txBody>
      </p:sp>
      <p:sp>
        <p:nvSpPr>
          <p:cNvPr id="147" name="Google Shape;147;p1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1000"/>
                                        <p:tgtEl>
                                          <p:spTgt spid="1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1000"/>
                                        <p:tgtEl>
                                          <p:spTgt spid="1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 calcmode="lin" valueType="num">
                                      <p:cBhvr additive="base">
                                        <p:cTn dur="1000"/>
                                        <p:tgtEl>
                                          <p:spTgt spid="1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 calcmode="lin" valueType="num">
                                      <p:cBhvr additive="base">
                                        <p:cTn dur="1000"/>
                                        <p:tgtEl>
                                          <p:spTgt spid="1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 calcmode="lin" valueType="num">
                                      <p:cBhvr additive="base">
                                        <p:cTn dur="1000"/>
                                        <p:tgtEl>
                                          <p:spTgt spid="1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 calcmode="lin" valueType="num">
                                      <p:cBhvr additive="base">
                                        <p:cTn dur="1000"/>
                                        <p:tgtEl>
                                          <p:spTgt spid="14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 calcmode="lin" valueType="num">
                                      <p:cBhvr additive="base">
                                        <p:cTn dur="1000"/>
                                        <p:tgtEl>
                                          <p:spTgt spid="14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 calcmode="lin" valueType="num">
                                      <p:cBhvr additive="base">
                                        <p:cTn dur="1000"/>
                                        <p:tgtEl>
                                          <p:spTgt spid="14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THE CODE</a:t>
            </a:r>
            <a:endParaRPr b="1"/>
          </a:p>
        </p:txBody>
      </p:sp>
      <p:sp>
        <p:nvSpPr>
          <p:cNvPr id="153" name="Google Shape;153;p20"/>
          <p:cNvSpPr txBox="1"/>
          <p:nvPr>
            <p:ph idx="1" type="body"/>
          </p:nvPr>
        </p:nvSpPr>
        <p:spPr>
          <a:xfrm>
            <a:off x="581200" y="2340876"/>
            <a:ext cx="11029500" cy="408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863"/>
              </a:spcBef>
              <a:spcAft>
                <a:spcPts val="0"/>
              </a:spcAft>
              <a:buSzPts val="1212"/>
              <a:buNone/>
            </a:pPr>
            <a:r>
              <a:t/>
            </a:r>
            <a:endParaRPr sz="2217"/>
          </a:p>
          <a:p>
            <a:pPr indent="0" lvl="0" marL="457200" rtl="0" algn="l">
              <a:lnSpc>
                <a:spcPct val="90000"/>
              </a:lnSpc>
              <a:spcBef>
                <a:spcPts val="863"/>
              </a:spcBef>
              <a:spcAft>
                <a:spcPts val="0"/>
              </a:spcAft>
              <a:buSzPts val="1656"/>
              <a:buNone/>
            </a:pPr>
            <a:r>
              <a:rPr lang="it-IT" sz="2217"/>
              <a:t>Multiline comment start with /*     and ends with   */ all the line in the middle are not read by cmpiler</a:t>
            </a:r>
            <a:endParaRPr sz="2217"/>
          </a:p>
          <a:p>
            <a:pPr indent="0" lvl="0" marL="457200" rtl="0" algn="l">
              <a:lnSpc>
                <a:spcPct val="90000"/>
              </a:lnSpc>
              <a:spcBef>
                <a:spcPts val="863"/>
              </a:spcBef>
              <a:spcAft>
                <a:spcPts val="0"/>
              </a:spcAft>
              <a:buSzPts val="1656"/>
              <a:buNone/>
            </a:pPr>
            <a:r>
              <a:rPr lang="it-IT" sz="2217"/>
              <a:t>/*</a:t>
            </a:r>
            <a:endParaRPr sz="2217"/>
          </a:p>
          <a:p>
            <a:pPr indent="0" lvl="0" marL="457200" rtl="0" algn="l">
              <a:lnSpc>
                <a:spcPct val="90000"/>
              </a:lnSpc>
              <a:spcBef>
                <a:spcPts val="863"/>
              </a:spcBef>
              <a:spcAft>
                <a:spcPts val="0"/>
              </a:spcAft>
              <a:buSzPts val="1656"/>
              <a:buNone/>
            </a:pPr>
            <a:r>
              <a:rPr lang="it-IT" sz="2217"/>
              <a:t>Let's play some music with Arduino</a:t>
            </a:r>
            <a:endParaRPr sz="2217"/>
          </a:p>
          <a:p>
            <a:pPr indent="0" lvl="0" marL="457200" rtl="0" algn="l">
              <a:lnSpc>
                <a:spcPct val="90000"/>
              </a:lnSpc>
              <a:spcBef>
                <a:spcPts val="863"/>
              </a:spcBef>
              <a:spcAft>
                <a:spcPts val="0"/>
              </a:spcAft>
              <a:buSzPts val="1656"/>
              <a:buNone/>
            </a:pPr>
            <a:r>
              <a:rPr lang="it-IT" sz="2217"/>
              <a:t>Author: Istituto Comprensivo Camera</a:t>
            </a:r>
            <a:endParaRPr sz="2217"/>
          </a:p>
          <a:p>
            <a:pPr indent="0" lvl="0" marL="457200" rtl="0" algn="l">
              <a:lnSpc>
                <a:spcPct val="90000"/>
              </a:lnSpc>
              <a:spcBef>
                <a:spcPts val="863"/>
              </a:spcBef>
              <a:spcAft>
                <a:spcPts val="0"/>
              </a:spcAft>
              <a:buSzPts val="1656"/>
              <a:buNone/>
            </a:pPr>
            <a:r>
              <a:rPr lang="it-IT" sz="2217"/>
              <a:t>Open Your Doors To Digital Age </a:t>
            </a:r>
            <a:endParaRPr sz="2217"/>
          </a:p>
          <a:p>
            <a:pPr indent="0" lvl="0" marL="457200" rtl="0" algn="l">
              <a:lnSpc>
                <a:spcPct val="90000"/>
              </a:lnSpc>
              <a:spcBef>
                <a:spcPts val="863"/>
              </a:spcBef>
              <a:spcAft>
                <a:spcPts val="0"/>
              </a:spcAft>
              <a:buSzPts val="1656"/>
              <a:buNone/>
            </a:pPr>
            <a:r>
              <a:rPr lang="it-IT" sz="2217"/>
              <a:t>*/</a:t>
            </a:r>
            <a:endParaRPr sz="2217"/>
          </a:p>
          <a:p>
            <a:pPr indent="0" lvl="0" marL="457200" rtl="0" algn="l">
              <a:lnSpc>
                <a:spcPct val="90000"/>
              </a:lnSpc>
              <a:spcBef>
                <a:spcPts val="863"/>
              </a:spcBef>
              <a:spcAft>
                <a:spcPts val="0"/>
              </a:spcAft>
              <a:buSzPts val="1656"/>
              <a:buNone/>
            </a:pPr>
            <a:r>
              <a:t/>
            </a:r>
            <a:endParaRPr sz="2217"/>
          </a:p>
          <a:p>
            <a:pPr indent="0" lvl="0" marL="457200" rtl="0" algn="l">
              <a:lnSpc>
                <a:spcPct val="90000"/>
              </a:lnSpc>
              <a:spcBef>
                <a:spcPts val="863"/>
              </a:spcBef>
              <a:spcAft>
                <a:spcPts val="0"/>
              </a:spcAft>
              <a:buSzPts val="1656"/>
              <a:buNone/>
            </a:pPr>
            <a:r>
              <a:rPr lang="it-IT" sz="2217"/>
              <a:t>// label to define the buzzer Pin.  </a:t>
            </a:r>
            <a:endParaRPr sz="2217"/>
          </a:p>
          <a:p>
            <a:pPr indent="0" lvl="0" marL="457200" rtl="0" algn="l">
              <a:lnSpc>
                <a:spcPct val="90000"/>
              </a:lnSpc>
              <a:spcBef>
                <a:spcPts val="863"/>
              </a:spcBef>
              <a:spcAft>
                <a:spcPts val="0"/>
              </a:spcAft>
              <a:buSzPts val="1656"/>
              <a:buNone/>
            </a:pPr>
            <a:r>
              <a:rPr lang="it-IT" sz="2217"/>
              <a:t>#define buzzerPin 3  </a:t>
            </a:r>
            <a:endParaRPr sz="2217"/>
          </a:p>
          <a:p>
            <a:pPr indent="0" lvl="0" marL="457200" rtl="0" algn="l">
              <a:lnSpc>
                <a:spcPct val="90000"/>
              </a:lnSpc>
              <a:spcBef>
                <a:spcPts val="863"/>
              </a:spcBef>
              <a:spcAft>
                <a:spcPts val="0"/>
              </a:spcAft>
              <a:buSzPts val="1656"/>
              <a:buNone/>
            </a:pPr>
            <a:r>
              <a:t/>
            </a:r>
            <a:endParaRPr sz="1517"/>
          </a:p>
        </p:txBody>
      </p:sp>
      <p:sp>
        <p:nvSpPr>
          <p:cNvPr id="154" name="Google Shape;154;p2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1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Pitches </a:t>
            </a:r>
            <a:endParaRPr b="1"/>
          </a:p>
        </p:txBody>
      </p:sp>
      <p:sp>
        <p:nvSpPr>
          <p:cNvPr id="161" name="Google Shape;161;p21"/>
          <p:cNvSpPr txBox="1"/>
          <p:nvPr>
            <p:ph idx="1" type="body"/>
          </p:nvPr>
        </p:nvSpPr>
        <p:spPr>
          <a:xfrm>
            <a:off x="210475" y="1890750"/>
            <a:ext cx="12192000" cy="4862100"/>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l">
              <a:lnSpc>
                <a:spcPct val="110000"/>
              </a:lnSpc>
              <a:spcBef>
                <a:spcPts val="360"/>
              </a:spcBef>
              <a:spcAft>
                <a:spcPts val="0"/>
              </a:spcAft>
              <a:buClr>
                <a:schemeClr val="dk1"/>
              </a:buClr>
              <a:buSzPct val="34551"/>
              <a:buFont typeface="Arial"/>
              <a:buNone/>
            </a:pPr>
            <a:r>
              <a:rPr lang="it-IT" sz="3183"/>
              <a:t>// define the notes frequency. This are the pitches to play</a:t>
            </a:r>
            <a:endParaRPr sz="3183"/>
          </a:p>
          <a:p>
            <a:pPr indent="0" lvl="0" marL="0" rtl="0" algn="l">
              <a:lnSpc>
                <a:spcPct val="110000"/>
              </a:lnSpc>
              <a:spcBef>
                <a:spcPts val="360"/>
              </a:spcBef>
              <a:spcAft>
                <a:spcPts val="0"/>
              </a:spcAft>
              <a:buClr>
                <a:schemeClr val="dk1"/>
              </a:buClr>
              <a:buSzPct val="64705"/>
              <a:buFont typeface="Arial"/>
              <a:buNone/>
            </a:pPr>
            <a:r>
              <a:t/>
            </a:r>
            <a:endParaRPr/>
          </a:p>
          <a:p>
            <a:pPr indent="0" lvl="0" marL="0" rtl="0" algn="l">
              <a:lnSpc>
                <a:spcPct val="110000"/>
              </a:lnSpc>
              <a:spcBef>
                <a:spcPts val="360"/>
              </a:spcBef>
              <a:spcAft>
                <a:spcPts val="0"/>
              </a:spcAft>
              <a:buClr>
                <a:schemeClr val="dk1"/>
              </a:buClr>
              <a:buSzPct val="38061"/>
              <a:buFont typeface="Arial"/>
              <a:buNone/>
            </a:pPr>
            <a:r>
              <a:rPr lang="it-IT" sz="2890"/>
              <a:t>#define NOTE_C5  523</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NOTE_CS5 554</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NOTE_D5  587</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NOTE_DS5 622</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NOTE_E5  659</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NOTE_F5  698</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NOTE_FS5 740</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NOTE_G5  784</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NOTE_GS5 831</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NOTE_A5  880</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NOTE_AS5 932</a:t>
            </a:r>
            <a:endParaRPr sz="2890"/>
          </a:p>
          <a:p>
            <a:pPr indent="0" lvl="0" marL="0" rtl="0" algn="l">
              <a:lnSpc>
                <a:spcPct val="110000"/>
              </a:lnSpc>
              <a:spcBef>
                <a:spcPts val="360"/>
              </a:spcBef>
              <a:spcAft>
                <a:spcPts val="0"/>
              </a:spcAft>
              <a:buClr>
                <a:schemeClr val="dk1"/>
              </a:buClr>
              <a:buSzPct val="38061"/>
              <a:buFont typeface="Arial"/>
              <a:buNone/>
            </a:pPr>
            <a:r>
              <a:rPr lang="it-IT" sz="2890"/>
              <a:t>#define NOTE_B5  988</a:t>
            </a:r>
            <a:endParaRPr sz="2890"/>
          </a:p>
          <a:p>
            <a:pPr indent="0" lvl="0" marL="0" rtl="0" algn="l">
              <a:lnSpc>
                <a:spcPct val="110000"/>
              </a:lnSpc>
              <a:spcBef>
                <a:spcPts val="360"/>
              </a:spcBef>
              <a:spcAft>
                <a:spcPts val="0"/>
              </a:spcAft>
              <a:buSzPct val="139159"/>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21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800"/>
                                        <p:tgtEl>
                                          <p:spTgt spid="161"/>
                                        </p:tgtEl>
                                      </p:cBhvr>
                                    </p:animEffect>
                                    <p:set>
                                      <p:cBhvr>
                                        <p:cTn dur="1" fill="hold">
                                          <p:stCondLst>
                                            <p:cond delay="1800"/>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ividendVTI">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