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69" r:id="rId4"/>
    <p:sldId id="259" r:id="rId5"/>
    <p:sldId id="258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1890"/>
    <a:srgbClr val="9595B3"/>
    <a:srgbClr val="3F51D5"/>
    <a:srgbClr val="7888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2881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6FC24-B1FD-4DE3-A75B-63C67E333F46}" type="datetimeFigureOut">
              <a:rPr lang="it-IT" smtClean="0"/>
              <a:pPr/>
              <a:t>09/01/2020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1ADE9-90A7-4F15-B025-F87E0343EE9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344"/>
            <a:ext cx="9144000" cy="7072338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229600" cy="1643074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Istituto Comprensivo GIOVANNI CAMERA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lgerian" pitchFamily="82" charset="0"/>
              </a:rPr>
              <a:t>Saxophone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4" name="Segnaposto contenuto 3" descr="IMG-20190207-WA004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142984"/>
            <a:ext cx="3500462" cy="5429288"/>
          </a:xfrm>
        </p:spPr>
      </p:pic>
      <p:sp>
        <p:nvSpPr>
          <p:cNvPr id="6" name="CasellaDiTesto 5"/>
          <p:cNvSpPr txBox="1"/>
          <p:nvPr/>
        </p:nvSpPr>
        <p:spPr>
          <a:xfrm>
            <a:off x="4786314" y="2071678"/>
            <a:ext cx="3571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Harlow Solid Italic" pitchFamily="82" charset="0"/>
              </a:rPr>
              <a:t>This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instrument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is</a:t>
            </a:r>
            <a:r>
              <a:rPr lang="it-IT" sz="2800" dirty="0">
                <a:latin typeface="Harlow Solid Italic" pitchFamily="82" charset="0"/>
              </a:rPr>
              <a:t> the </a:t>
            </a:r>
            <a:r>
              <a:rPr lang="it-IT" sz="2800" dirty="0" err="1">
                <a:latin typeface="Harlow Solid Italic" pitchFamily="82" charset="0"/>
              </a:rPr>
              <a:t>saxophone</a:t>
            </a:r>
            <a:r>
              <a:rPr lang="it-IT" sz="2800" dirty="0">
                <a:latin typeface="Harlow Solid Italic" pitchFamily="82" charset="0"/>
              </a:rPr>
              <a:t>. IT </a:t>
            </a:r>
            <a:r>
              <a:rPr lang="it-IT" sz="2800" dirty="0" err="1">
                <a:latin typeface="Harlow Solid Italic" pitchFamily="82" charset="0"/>
              </a:rPr>
              <a:t>is</a:t>
            </a:r>
            <a:r>
              <a:rPr lang="it-IT" sz="2800" dirty="0">
                <a:latin typeface="Harlow Solid Italic" pitchFamily="82" charset="0"/>
              </a:rPr>
              <a:t> a </a:t>
            </a:r>
            <a:r>
              <a:rPr lang="it-IT" sz="2800" dirty="0" err="1">
                <a:latin typeface="Harlow Solid Italic" pitchFamily="82" charset="0"/>
              </a:rPr>
              <a:t>brass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instrument</a:t>
            </a:r>
            <a:r>
              <a:rPr lang="it-IT" sz="2800" dirty="0">
                <a:latin typeface="Harlow Solid Italic" pitchFamily="82" charset="0"/>
              </a:rPr>
              <a:t>. </a:t>
            </a:r>
            <a:r>
              <a:rPr lang="it-IT" sz="2800" dirty="0" err="1">
                <a:latin typeface="Harlow Solid Italic" pitchFamily="82" charset="0"/>
              </a:rPr>
              <a:t>There</a:t>
            </a:r>
            <a:r>
              <a:rPr lang="it-IT" sz="2800" dirty="0">
                <a:latin typeface="Harlow Solid Italic" pitchFamily="82" charset="0"/>
              </a:rPr>
              <a:t> are </a:t>
            </a:r>
            <a:r>
              <a:rPr lang="it-IT" sz="2800" dirty="0" err="1">
                <a:latin typeface="Harlow Solid Italic" pitchFamily="82" charset="0"/>
              </a:rPr>
              <a:t>many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types</a:t>
            </a:r>
            <a:r>
              <a:rPr lang="it-IT" sz="2800" dirty="0">
                <a:latin typeface="Harlow Solid Italic" pitchFamily="82" charset="0"/>
              </a:rPr>
              <a:t> of </a:t>
            </a:r>
            <a:r>
              <a:rPr lang="it-IT" sz="2800" dirty="0" err="1">
                <a:latin typeface="Harlow Solid Italic" pitchFamily="82" charset="0"/>
              </a:rPr>
              <a:t>saxophone</a:t>
            </a:r>
            <a:r>
              <a:rPr lang="it-IT" sz="2800" dirty="0">
                <a:latin typeface="Harlow Solid Italic" pitchFamily="82" charset="0"/>
              </a:rPr>
              <a:t>, for </a:t>
            </a:r>
            <a:r>
              <a:rPr lang="it-IT" sz="2800" dirty="0" err="1">
                <a:latin typeface="Harlow Solid Italic" pitchFamily="82" charset="0"/>
              </a:rPr>
              <a:t>example</a:t>
            </a:r>
            <a:r>
              <a:rPr lang="it-IT" sz="2800" dirty="0">
                <a:latin typeface="Harlow Solid Italic" pitchFamily="82" charset="0"/>
              </a:rPr>
              <a:t>: the soprano. </a:t>
            </a:r>
            <a:r>
              <a:rPr lang="it-IT" sz="2800" dirty="0" err="1">
                <a:latin typeface="Harlow Solid Italic" pitchFamily="82" charset="0"/>
              </a:rPr>
              <a:t>It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is</a:t>
            </a:r>
            <a:r>
              <a:rPr lang="it-IT" sz="2800" dirty="0">
                <a:latin typeface="Harlow Solid Italic" pitchFamily="82" charset="0"/>
              </a:rPr>
              <a:t> a </a:t>
            </a:r>
            <a:r>
              <a:rPr lang="it-IT" sz="2800" dirty="0" err="1">
                <a:latin typeface="Harlow Solid Italic" pitchFamily="82" charset="0"/>
              </a:rPr>
              <a:t>wind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instrument</a:t>
            </a:r>
            <a:endParaRPr lang="it-IT" sz="2800" dirty="0">
              <a:latin typeface="Harlow Solid Italic" pitchFamily="8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lgerian" pitchFamily="82" charset="0"/>
              </a:rPr>
              <a:t>Violin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4" name="Segnaposto contenuto 3" descr="IMG-20190207-WA003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7544" y="1624518"/>
            <a:ext cx="4281646" cy="2698080"/>
          </a:xfrm>
        </p:spPr>
      </p:pic>
      <p:pic>
        <p:nvPicPr>
          <p:cNvPr id="5" name="Immagine 4" descr="IMG-20190207-WA003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054532"/>
            <a:ext cx="3143272" cy="458917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43042" y="5000636"/>
            <a:ext cx="2571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Harlow Solid Italic" pitchFamily="82" charset="0"/>
              </a:rPr>
              <a:t>This</a:t>
            </a:r>
            <a:r>
              <a:rPr lang="it-IT" sz="2000" dirty="0">
                <a:latin typeface="Harlow Solid Italic" pitchFamily="82" charset="0"/>
              </a:rPr>
              <a:t> </a:t>
            </a:r>
            <a:r>
              <a:rPr lang="it-IT" sz="2000" dirty="0" err="1" smtClean="0">
                <a:latin typeface="Harlow Solid Italic" pitchFamily="82" charset="0"/>
              </a:rPr>
              <a:t>instrument</a:t>
            </a:r>
            <a:r>
              <a:rPr lang="it-IT" sz="2000" dirty="0" smtClean="0">
                <a:latin typeface="Harlow Solid Italic" pitchFamily="82" charset="0"/>
              </a:rPr>
              <a:t> </a:t>
            </a:r>
            <a:r>
              <a:rPr lang="it-IT" sz="2000" dirty="0" err="1">
                <a:latin typeface="Harlow Solid Italic" pitchFamily="82" charset="0"/>
              </a:rPr>
              <a:t>is</a:t>
            </a:r>
            <a:r>
              <a:rPr lang="it-IT" sz="2000" dirty="0">
                <a:latin typeface="Harlow Solid Italic" pitchFamily="82" charset="0"/>
              </a:rPr>
              <a:t> the </a:t>
            </a:r>
            <a:r>
              <a:rPr lang="it-IT" sz="2000" dirty="0" err="1">
                <a:latin typeface="Harlow Solid Italic" pitchFamily="82" charset="0"/>
              </a:rPr>
              <a:t>violin</a:t>
            </a:r>
            <a:r>
              <a:rPr lang="it-IT" sz="2000" dirty="0">
                <a:latin typeface="Harlow Solid Italic" pitchFamily="82" charset="0"/>
              </a:rPr>
              <a:t>. </a:t>
            </a:r>
            <a:r>
              <a:rPr lang="it-IT" sz="2000" dirty="0" err="1">
                <a:latin typeface="Harlow Solid Italic" pitchFamily="82" charset="0"/>
              </a:rPr>
              <a:t>It</a:t>
            </a:r>
            <a:r>
              <a:rPr lang="it-IT" sz="2000" dirty="0">
                <a:latin typeface="Harlow Solid Italic" pitchFamily="82" charset="0"/>
              </a:rPr>
              <a:t> </a:t>
            </a:r>
            <a:r>
              <a:rPr lang="it-IT" sz="2000" dirty="0" err="1">
                <a:latin typeface="Harlow Solid Italic" pitchFamily="82" charset="0"/>
              </a:rPr>
              <a:t>has</a:t>
            </a:r>
            <a:r>
              <a:rPr lang="it-IT" sz="2000" dirty="0">
                <a:latin typeface="Harlow Solid Italic" pitchFamily="82" charset="0"/>
              </a:rPr>
              <a:t> </a:t>
            </a:r>
            <a:r>
              <a:rPr lang="it-IT" sz="2000" dirty="0" err="1">
                <a:latin typeface="Harlow Solid Italic" pitchFamily="82" charset="0"/>
              </a:rPr>
              <a:t>four</a:t>
            </a:r>
            <a:r>
              <a:rPr lang="it-IT" sz="2000" dirty="0">
                <a:latin typeface="Harlow Solid Italic" pitchFamily="82" charset="0"/>
              </a:rPr>
              <a:t> </a:t>
            </a:r>
            <a:r>
              <a:rPr lang="it-IT" sz="2000" dirty="0" err="1">
                <a:latin typeface="Harlow Solid Italic" pitchFamily="82" charset="0"/>
              </a:rPr>
              <a:t>strings</a:t>
            </a:r>
            <a:r>
              <a:rPr lang="it-IT" sz="2000" dirty="0">
                <a:latin typeface="Harlow Solid Italic" pitchFamily="82" charset="0"/>
              </a:rPr>
              <a:t>, </a:t>
            </a:r>
            <a:r>
              <a:rPr lang="it-IT" sz="2000" dirty="0" err="1">
                <a:latin typeface="Harlow Solid Italic" pitchFamily="82" charset="0"/>
              </a:rPr>
              <a:t>you</a:t>
            </a:r>
            <a:r>
              <a:rPr lang="it-IT" sz="2000" dirty="0">
                <a:latin typeface="Harlow Solid Italic" pitchFamily="82" charset="0"/>
              </a:rPr>
              <a:t> can play </a:t>
            </a:r>
            <a:r>
              <a:rPr lang="it-IT" sz="2000" dirty="0" err="1">
                <a:latin typeface="Harlow Solid Italic" pitchFamily="82" charset="0"/>
              </a:rPr>
              <a:t>it</a:t>
            </a:r>
            <a:r>
              <a:rPr lang="it-IT" sz="2000" dirty="0">
                <a:latin typeface="Harlow Solid Italic" pitchFamily="82" charset="0"/>
              </a:rPr>
              <a:t> with a </a:t>
            </a:r>
            <a:r>
              <a:rPr lang="it-IT" sz="2000" dirty="0" err="1" smtClean="0">
                <a:latin typeface="Harlow Solid Italic" pitchFamily="82" charset="0"/>
              </a:rPr>
              <a:t>bow</a:t>
            </a:r>
            <a:r>
              <a:rPr lang="it-IT" sz="2000" dirty="0" smtClean="0">
                <a:latin typeface="Harlow Solid Italic" pitchFamily="82" charset="0"/>
              </a:rPr>
              <a:t> </a:t>
            </a:r>
            <a:r>
              <a:rPr lang="it-IT" sz="2000" dirty="0" err="1">
                <a:latin typeface="Harlow Solid Italic" pitchFamily="82" charset="0"/>
              </a:rPr>
              <a:t>that</a:t>
            </a:r>
            <a:r>
              <a:rPr lang="it-IT" sz="2000" dirty="0">
                <a:latin typeface="Harlow Solid Italic" pitchFamily="82" charset="0"/>
              </a:rPr>
              <a:t> </a:t>
            </a:r>
            <a:r>
              <a:rPr lang="it-IT" sz="2000" dirty="0" err="1" smtClean="0">
                <a:latin typeface="Harlow Solid Italic" pitchFamily="82" charset="0"/>
              </a:rPr>
              <a:t>makes</a:t>
            </a:r>
            <a:r>
              <a:rPr lang="it-IT" sz="2000" dirty="0" smtClean="0">
                <a:latin typeface="Harlow Solid Italic" pitchFamily="82" charset="0"/>
              </a:rPr>
              <a:t>  </a:t>
            </a:r>
            <a:r>
              <a:rPr lang="it-IT" sz="2000" dirty="0">
                <a:latin typeface="Harlow Solid Italic" pitchFamily="82" charset="0"/>
              </a:rPr>
              <a:t>the </a:t>
            </a:r>
            <a:r>
              <a:rPr lang="it-IT" sz="2000" dirty="0" err="1" smtClean="0">
                <a:latin typeface="Harlow Solid Italic" pitchFamily="82" charset="0"/>
              </a:rPr>
              <a:t>strings</a:t>
            </a:r>
            <a:r>
              <a:rPr lang="it-IT" sz="2000" dirty="0" smtClean="0">
                <a:latin typeface="Harlow Solid Italic" pitchFamily="82" charset="0"/>
              </a:rPr>
              <a:t> vibrate</a:t>
            </a:r>
            <a:endParaRPr lang="it-IT" sz="2000" dirty="0">
              <a:latin typeface="Harlow Solid Italic" pitchFamily="82" charset="0"/>
            </a:endParaRPr>
          </a:p>
        </p:txBody>
      </p:sp>
    </p:spTree>
  </p:cSld>
  <p:clrMapOvr>
    <a:masterClrMapping/>
  </p:clrMapOvr>
  <p:transition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lgerian" pitchFamily="82" charset="0"/>
              </a:rPr>
              <a:t>Guitar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4" name="Segnaposto contenuto 3" descr="IMG_20190207_1521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571612"/>
            <a:ext cx="4929222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5786446" y="2714620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Harlow Solid Italic" pitchFamily="82" charset="0"/>
              </a:rPr>
              <a:t>This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is</a:t>
            </a:r>
            <a:r>
              <a:rPr lang="it-IT" sz="2800" dirty="0">
                <a:latin typeface="Harlow Solid Italic" pitchFamily="82" charset="0"/>
              </a:rPr>
              <a:t> the </a:t>
            </a:r>
            <a:r>
              <a:rPr lang="it-IT" sz="2800" dirty="0" err="1">
                <a:latin typeface="Harlow Solid Italic" pitchFamily="82" charset="0"/>
              </a:rPr>
              <a:t>guitar</a:t>
            </a:r>
            <a:r>
              <a:rPr lang="it-IT" sz="2800" dirty="0">
                <a:latin typeface="Harlow Solid Italic" pitchFamily="82" charset="0"/>
              </a:rPr>
              <a:t>.  </a:t>
            </a:r>
            <a:r>
              <a:rPr lang="it-IT" sz="2800" dirty="0" err="1">
                <a:latin typeface="Harlow Solid Italic" pitchFamily="82" charset="0"/>
              </a:rPr>
              <a:t>It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has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six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strings</a:t>
            </a:r>
            <a:r>
              <a:rPr lang="it-IT" sz="2800" dirty="0">
                <a:latin typeface="Harlow Solid Italic" pitchFamily="82" charset="0"/>
              </a:rPr>
              <a:t>, </a:t>
            </a:r>
            <a:r>
              <a:rPr lang="it-IT" sz="2800" dirty="0" err="1">
                <a:latin typeface="Harlow Solid Italic" pitchFamily="82" charset="0"/>
              </a:rPr>
              <a:t>you</a:t>
            </a:r>
            <a:r>
              <a:rPr lang="it-IT" sz="2800" dirty="0">
                <a:latin typeface="Harlow Solid Italic" pitchFamily="82" charset="0"/>
              </a:rPr>
              <a:t> can play </a:t>
            </a:r>
            <a:r>
              <a:rPr lang="it-IT" sz="2800" dirty="0" err="1">
                <a:latin typeface="Harlow Solid Italic" pitchFamily="82" charset="0"/>
              </a:rPr>
              <a:t>it</a:t>
            </a:r>
            <a:r>
              <a:rPr lang="it-IT" sz="2800" dirty="0">
                <a:latin typeface="Harlow Solid Italic" pitchFamily="82" charset="0"/>
              </a:rPr>
              <a:t> by </a:t>
            </a:r>
            <a:r>
              <a:rPr lang="it-IT" sz="2800" dirty="0" err="1">
                <a:latin typeface="Harlow Solid Italic" pitchFamily="82" charset="0"/>
              </a:rPr>
              <a:t>making</a:t>
            </a:r>
            <a:r>
              <a:rPr lang="it-IT" sz="2800" dirty="0">
                <a:latin typeface="Harlow Solid Italic" pitchFamily="82" charset="0"/>
              </a:rPr>
              <a:t> the </a:t>
            </a:r>
            <a:r>
              <a:rPr lang="it-IT" sz="2800" dirty="0" err="1">
                <a:latin typeface="Harlow Solid Italic" pitchFamily="82" charset="0"/>
              </a:rPr>
              <a:t>strings</a:t>
            </a:r>
            <a:r>
              <a:rPr lang="it-IT" sz="2800" dirty="0">
                <a:latin typeface="Harlow Solid Italic" pitchFamily="82" charset="0"/>
              </a:rPr>
              <a:t> vibrate with the </a:t>
            </a:r>
            <a:r>
              <a:rPr lang="it-IT" sz="2800" dirty="0" err="1">
                <a:latin typeface="Harlow Solid Italic" pitchFamily="82" charset="0"/>
              </a:rPr>
              <a:t>pled</a:t>
            </a:r>
            <a:endParaRPr lang="it-IT" sz="2800" dirty="0">
              <a:latin typeface="Harlow Solid Italic" pitchFamily="82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itchFamily="82" charset="0"/>
              </a:rPr>
              <a:t>Piano</a:t>
            </a:r>
          </a:p>
        </p:txBody>
      </p:sp>
      <p:pic>
        <p:nvPicPr>
          <p:cNvPr id="4" name="Segnaposto contenuto 3" descr="IMG_20190207_151958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214422"/>
            <a:ext cx="4500594" cy="2857520"/>
          </a:xfrm>
        </p:spPr>
      </p:pic>
      <p:pic>
        <p:nvPicPr>
          <p:cNvPr id="5" name="Immagine 4" descr="IMG-20190207-WA00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2714620"/>
            <a:ext cx="3000396" cy="387982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57224" y="4714884"/>
            <a:ext cx="39290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Harlow Solid Italic" pitchFamily="82" charset="0"/>
              </a:rPr>
              <a:t>This</a:t>
            </a:r>
            <a:r>
              <a:rPr lang="it-IT" sz="2000" dirty="0">
                <a:latin typeface="Harlow Solid Italic" pitchFamily="82" charset="0"/>
              </a:rPr>
              <a:t> </a:t>
            </a:r>
            <a:r>
              <a:rPr lang="it-IT" sz="2000" dirty="0" err="1">
                <a:latin typeface="Harlow Solid Italic" pitchFamily="82" charset="0"/>
              </a:rPr>
              <a:t>instrument</a:t>
            </a:r>
            <a:r>
              <a:rPr lang="it-IT" sz="2000" dirty="0">
                <a:latin typeface="Harlow Solid Italic" pitchFamily="82" charset="0"/>
              </a:rPr>
              <a:t> </a:t>
            </a:r>
            <a:r>
              <a:rPr lang="it-IT" sz="2000" dirty="0" err="1">
                <a:latin typeface="Harlow Solid Italic" pitchFamily="82" charset="0"/>
              </a:rPr>
              <a:t>is</a:t>
            </a:r>
            <a:r>
              <a:rPr lang="it-IT" sz="2000" dirty="0">
                <a:latin typeface="Harlow Solid Italic" pitchFamily="82" charset="0"/>
              </a:rPr>
              <a:t> the piano.  A </a:t>
            </a:r>
            <a:r>
              <a:rPr lang="it-IT" sz="2000" dirty="0" err="1" smtClean="0">
                <a:latin typeface="Harlow Solid Italic" pitchFamily="82" charset="0"/>
              </a:rPr>
              <a:t>is</a:t>
            </a:r>
            <a:r>
              <a:rPr lang="it-IT" sz="2000" dirty="0" smtClean="0">
                <a:latin typeface="Harlow Solid Italic" pitchFamily="82" charset="0"/>
              </a:rPr>
              <a:t> a </a:t>
            </a:r>
            <a:r>
              <a:rPr lang="it-IT" sz="2000" dirty="0" err="1" smtClean="0">
                <a:latin typeface="Harlow Solid Italic" pitchFamily="82" charset="0"/>
              </a:rPr>
              <a:t>stringed</a:t>
            </a:r>
            <a:r>
              <a:rPr lang="it-IT" sz="2000" dirty="0" smtClean="0">
                <a:latin typeface="Harlow Solid Italic" pitchFamily="82" charset="0"/>
              </a:rPr>
              <a:t> </a:t>
            </a:r>
            <a:r>
              <a:rPr lang="it-IT" sz="2000" dirty="0" err="1">
                <a:latin typeface="Harlow Solid Italic" pitchFamily="82" charset="0"/>
              </a:rPr>
              <a:t>instrument</a:t>
            </a:r>
            <a:r>
              <a:rPr lang="it-IT" sz="2000" dirty="0">
                <a:latin typeface="Harlow Solid Italic" pitchFamily="82" charset="0"/>
              </a:rPr>
              <a:t>  made up of 88 </a:t>
            </a:r>
            <a:r>
              <a:rPr lang="it-IT" sz="2000" dirty="0" err="1">
                <a:latin typeface="Harlow Solid Italic" pitchFamily="82" charset="0"/>
              </a:rPr>
              <a:t>keys</a:t>
            </a:r>
            <a:r>
              <a:rPr lang="it-IT" sz="2000" dirty="0">
                <a:latin typeface="Harlow Solid Italic" pitchFamily="82" charset="0"/>
              </a:rPr>
              <a:t>, 52 </a:t>
            </a:r>
            <a:r>
              <a:rPr lang="it-IT" sz="2000" dirty="0" err="1">
                <a:latin typeface="Harlow Solid Italic" pitchFamily="82" charset="0"/>
              </a:rPr>
              <a:t>white</a:t>
            </a:r>
            <a:r>
              <a:rPr lang="it-IT" sz="2000" dirty="0">
                <a:latin typeface="Harlow Solid Italic" pitchFamily="82" charset="0"/>
              </a:rPr>
              <a:t> and 36 </a:t>
            </a:r>
            <a:r>
              <a:rPr lang="it-IT" sz="2000" dirty="0" err="1">
                <a:latin typeface="Harlow Solid Italic" pitchFamily="82" charset="0"/>
              </a:rPr>
              <a:t>black</a:t>
            </a:r>
            <a:r>
              <a:rPr lang="it-IT" sz="2000" dirty="0">
                <a:latin typeface="Harlow Solid Italic" pitchFamily="82" charset="0"/>
              </a:rPr>
              <a:t>. Some </a:t>
            </a:r>
            <a:r>
              <a:rPr lang="it-IT" sz="2000" dirty="0" err="1">
                <a:latin typeface="Harlow Solid Italic" pitchFamily="82" charset="0"/>
              </a:rPr>
              <a:t>famous</a:t>
            </a:r>
            <a:r>
              <a:rPr lang="it-IT" sz="2000" dirty="0">
                <a:latin typeface="Harlow Solid Italic" pitchFamily="82" charset="0"/>
              </a:rPr>
              <a:t> </a:t>
            </a:r>
            <a:r>
              <a:rPr lang="it-IT" sz="2000" dirty="0" err="1">
                <a:latin typeface="Harlow Solid Italic" pitchFamily="82" charset="0"/>
              </a:rPr>
              <a:t>pianists</a:t>
            </a:r>
            <a:r>
              <a:rPr lang="it-IT" sz="2000" dirty="0">
                <a:latin typeface="Harlow Solid Italic" pitchFamily="82" charset="0"/>
              </a:rPr>
              <a:t> are Beethoven and Chopin</a:t>
            </a:r>
          </a:p>
        </p:txBody>
      </p:sp>
    </p:spTree>
  </p:cSld>
  <p:clrMapOvr>
    <a:masterClrMapping/>
  </p:clrMapOvr>
  <p:transition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latin typeface="Algerian" panose="04020705040A02060702" pitchFamily="82" charset="0"/>
              </a:rPr>
              <a:t>The </a:t>
            </a:r>
            <a:r>
              <a:rPr lang="it-IT" b="1" dirty="0" err="1">
                <a:latin typeface="Algerian" panose="04020705040A02060702" pitchFamily="82" charset="0"/>
              </a:rPr>
              <a:t>Italian</a:t>
            </a:r>
            <a:r>
              <a:rPr lang="it-IT" b="1" dirty="0">
                <a:latin typeface="Algerian" panose="04020705040A02060702" pitchFamily="82" charset="0"/>
              </a:rPr>
              <a:t> </a:t>
            </a:r>
            <a:r>
              <a:rPr lang="it-IT" b="1" dirty="0" err="1">
                <a:latin typeface="Algerian" panose="04020705040A02060702" pitchFamily="82" charset="0"/>
              </a:rPr>
              <a:t>Education</a:t>
            </a:r>
            <a:r>
              <a:rPr lang="it-IT" b="1" dirty="0">
                <a:latin typeface="Algerian" panose="04020705040A02060702" pitchFamily="82" charset="0"/>
              </a:rPr>
              <a:t> system 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454CE120-0BFF-401E-A6A7-7CF2D09F0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53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600" dirty="0">
                <a:latin typeface="Harlow Solid Italic" panose="04030604020F02020D02" pitchFamily="82" charset="0"/>
              </a:rPr>
              <a:t> </a:t>
            </a:r>
            <a:r>
              <a:rPr lang="it-IT" sz="2600" dirty="0" err="1">
                <a:latin typeface="Harlow Solid Italic" panose="04030604020F02020D02" pitchFamily="82" charset="0"/>
              </a:rPr>
              <a:t>It</a:t>
            </a:r>
            <a:r>
              <a:rPr lang="it-IT" sz="2600" dirty="0">
                <a:latin typeface="Harlow Solid Italic" panose="04030604020F02020D02" pitchFamily="82" charset="0"/>
              </a:rPr>
              <a:t> </a:t>
            </a:r>
            <a:r>
              <a:rPr lang="it-IT" sz="2600" dirty="0" err="1">
                <a:latin typeface="Harlow Solid Italic" panose="04030604020F02020D02" pitchFamily="82" charset="0"/>
              </a:rPr>
              <a:t>is</a:t>
            </a:r>
            <a:r>
              <a:rPr lang="it-IT" sz="2600" dirty="0">
                <a:latin typeface="Harlow Solid Italic" panose="04030604020F02020D02" pitchFamily="82" charset="0"/>
              </a:rPr>
              <a:t> </a:t>
            </a:r>
            <a:r>
              <a:rPr lang="it-IT" sz="2600" dirty="0" err="1">
                <a:latin typeface="Harlow Solid Italic" panose="04030604020F02020D02" pitchFamily="82" charset="0"/>
              </a:rPr>
              <a:t>divided</a:t>
            </a:r>
            <a:r>
              <a:rPr lang="it-IT" sz="2600" dirty="0">
                <a:latin typeface="Harlow Solid Italic" panose="04030604020F02020D02" pitchFamily="82" charset="0"/>
              </a:rPr>
              <a:t> </a:t>
            </a:r>
            <a:r>
              <a:rPr lang="it-IT" sz="2600" dirty="0" err="1">
                <a:latin typeface="Harlow Solid Italic" panose="04030604020F02020D02" pitchFamily="82" charset="0"/>
              </a:rPr>
              <a:t>into</a:t>
            </a:r>
            <a:r>
              <a:rPr lang="it-IT" sz="2600" dirty="0">
                <a:latin typeface="Harlow Solid Italic" panose="04030604020F02020D02" pitchFamily="82" charset="0"/>
              </a:rPr>
              <a:t> </a:t>
            </a:r>
            <a:r>
              <a:rPr lang="it-IT" sz="2600" dirty="0" err="1">
                <a:latin typeface="Harlow Solid Italic" panose="04030604020F02020D02" pitchFamily="82" charset="0"/>
              </a:rPr>
              <a:t>five</a:t>
            </a:r>
            <a:r>
              <a:rPr lang="it-IT" sz="2600" dirty="0">
                <a:latin typeface="Harlow Solid Italic" panose="04030604020F02020D02" pitchFamily="82" charset="0"/>
              </a:rPr>
              <a:t> stages: </a:t>
            </a:r>
          </a:p>
          <a:p>
            <a:pPr lvl="1"/>
            <a:r>
              <a:rPr lang="it-IT" sz="2600" dirty="0">
                <a:latin typeface="Harlow Solid Italic" panose="04030604020F02020D02" pitchFamily="82" charset="0"/>
              </a:rPr>
              <a:t>kindergarten (scuola dell'infanzia), f</a:t>
            </a:r>
            <a:r>
              <a:rPr lang="en-US" sz="2600" dirty="0">
                <a:latin typeface="Harlow Solid Italic" panose="04030604020F02020D02" pitchFamily="82" charset="0"/>
              </a:rPr>
              <a:t>rom 3 to 5/6 years</a:t>
            </a:r>
            <a:endParaRPr lang="it-IT" sz="2600" dirty="0">
              <a:latin typeface="Harlow Solid Italic" panose="04030604020F02020D02" pitchFamily="82" charset="0"/>
            </a:endParaRPr>
          </a:p>
          <a:p>
            <a:pPr lvl="1"/>
            <a:r>
              <a:rPr lang="it-IT" sz="2600" dirty="0" err="1">
                <a:latin typeface="Harlow Solid Italic" panose="04030604020F02020D02" pitchFamily="82" charset="0"/>
              </a:rPr>
              <a:t>primary</a:t>
            </a:r>
            <a:r>
              <a:rPr lang="it-IT" sz="2600" dirty="0">
                <a:latin typeface="Harlow Solid Italic" panose="04030604020F02020D02" pitchFamily="82" charset="0"/>
              </a:rPr>
              <a:t> school (scuola primaria or scuola elementare), </a:t>
            </a:r>
            <a:r>
              <a:rPr lang="it-IT" dirty="0">
                <a:latin typeface="Harlow Solid Italic" panose="04030604020F02020D02" pitchFamily="82" charset="0"/>
              </a:rPr>
              <a:t>f</a:t>
            </a:r>
            <a:r>
              <a:rPr lang="en-US" dirty="0">
                <a:latin typeface="Harlow Solid Italic" panose="04030604020F02020D02" pitchFamily="82" charset="0"/>
              </a:rPr>
              <a:t>rom 6 to 11 years</a:t>
            </a:r>
            <a:endParaRPr lang="it-IT" sz="2600" dirty="0">
              <a:latin typeface="Harlow Solid Italic" panose="04030604020F02020D02" pitchFamily="82" charset="0"/>
            </a:endParaRPr>
          </a:p>
          <a:p>
            <a:pPr lvl="1"/>
            <a:r>
              <a:rPr lang="it-IT" sz="2600" dirty="0" err="1">
                <a:latin typeface="Harlow Solid Italic" panose="04030604020F02020D02" pitchFamily="82" charset="0"/>
              </a:rPr>
              <a:t>lower</a:t>
            </a:r>
            <a:r>
              <a:rPr lang="it-IT" sz="2600" dirty="0">
                <a:latin typeface="Harlow Solid Italic" panose="04030604020F02020D02" pitchFamily="82" charset="0"/>
              </a:rPr>
              <a:t> </a:t>
            </a:r>
            <a:r>
              <a:rPr lang="it-IT" sz="2600" dirty="0" err="1">
                <a:latin typeface="Harlow Solid Italic" panose="04030604020F02020D02" pitchFamily="82" charset="0"/>
              </a:rPr>
              <a:t>secondary</a:t>
            </a:r>
            <a:r>
              <a:rPr lang="it-IT" sz="2600" dirty="0">
                <a:latin typeface="Harlow Solid Italic" panose="04030604020F02020D02" pitchFamily="82" charset="0"/>
              </a:rPr>
              <a:t> school – middle school (scuola secondaria di primo grado or scuola media inferiore), f</a:t>
            </a:r>
            <a:r>
              <a:rPr lang="en-US" sz="2600" dirty="0">
                <a:latin typeface="Harlow Solid Italic" panose="04030604020F02020D02" pitchFamily="82" charset="0"/>
              </a:rPr>
              <a:t>rom 11 to 14 years</a:t>
            </a:r>
            <a:endParaRPr lang="it-IT" sz="2600" dirty="0">
              <a:latin typeface="Harlow Solid Italic" panose="04030604020F02020D02" pitchFamily="82" charset="0"/>
            </a:endParaRPr>
          </a:p>
          <a:p>
            <a:pPr lvl="1"/>
            <a:r>
              <a:rPr lang="it-IT" sz="2600" dirty="0" err="1">
                <a:latin typeface="Harlow Solid Italic" panose="04030604020F02020D02" pitchFamily="82" charset="0"/>
              </a:rPr>
              <a:t>upper</a:t>
            </a:r>
            <a:r>
              <a:rPr lang="it-IT" sz="2600" dirty="0">
                <a:latin typeface="Harlow Solid Italic" panose="04030604020F02020D02" pitchFamily="82" charset="0"/>
              </a:rPr>
              <a:t> </a:t>
            </a:r>
            <a:r>
              <a:rPr lang="it-IT" sz="2600" dirty="0" err="1">
                <a:latin typeface="Harlow Solid Italic" panose="04030604020F02020D02" pitchFamily="82" charset="0"/>
              </a:rPr>
              <a:t>secondary</a:t>
            </a:r>
            <a:r>
              <a:rPr lang="it-IT" sz="2600" dirty="0">
                <a:latin typeface="Harlow Solid Italic" panose="04030604020F02020D02" pitchFamily="82" charset="0"/>
              </a:rPr>
              <a:t> school – high school (scuola secondaria di secondo grado or scuola media superiore), f</a:t>
            </a:r>
            <a:r>
              <a:rPr lang="en-US" sz="2600" dirty="0">
                <a:latin typeface="Harlow Solid Italic" panose="04030604020F02020D02" pitchFamily="82" charset="0"/>
              </a:rPr>
              <a:t>rom 14 to 19 years</a:t>
            </a:r>
            <a:endParaRPr lang="it-IT" sz="2600" dirty="0">
              <a:latin typeface="Harlow Solid Italic" panose="04030604020F02020D02" pitchFamily="82" charset="0"/>
            </a:endParaRPr>
          </a:p>
          <a:p>
            <a:pPr lvl="1"/>
            <a:r>
              <a:rPr lang="it-IT" sz="2600" dirty="0" err="1">
                <a:latin typeface="Harlow Solid Italic" panose="04030604020F02020D02" pitchFamily="82" charset="0"/>
              </a:rPr>
              <a:t>university</a:t>
            </a:r>
            <a:r>
              <a:rPr lang="it-IT" sz="2600" dirty="0">
                <a:latin typeface="Harlow Solid Italic" panose="04030604020F02020D02" pitchFamily="82" charset="0"/>
              </a:rPr>
              <a:t> (università)</a:t>
            </a:r>
          </a:p>
        </p:txBody>
      </p:sp>
    </p:spTree>
    <p:extLst>
      <p:ext uri="{BB962C8B-B14F-4D97-AF65-F5344CB8AC3E}">
        <p14:creationId xmlns:p14="http://schemas.microsoft.com/office/powerpoint/2010/main" val="161418379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  <a:latin typeface="Algerian" pitchFamily="82" charset="0"/>
              </a:rPr>
              <a:t>The </a:t>
            </a:r>
            <a:r>
              <a:rPr lang="it-IT">
                <a:solidFill>
                  <a:schemeClr val="bg1"/>
                </a:solidFill>
                <a:latin typeface="Algerian" pitchFamily="82" charset="0"/>
              </a:rPr>
              <a:t>Origins</a:t>
            </a:r>
            <a:endParaRPr lang="it-IT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9DFB8C5C-157D-4017-A407-42C750DB5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596208"/>
            <a:ext cx="5194920" cy="132474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Harlow Solid Italic" panose="04030604020F02020D02" pitchFamily="82" charset="0"/>
              </a:rPr>
              <a:t>Our school was founded in honor of Giovanni Camera</a:t>
            </a:r>
            <a:r>
              <a:rPr lang="en-US" dirty="0"/>
              <a:t>.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370F95AE-FBCC-4E5C-8591-BB2845B5708A}"/>
              </a:ext>
            </a:extLst>
          </p:cNvPr>
          <p:cNvSpPr/>
          <p:nvPr/>
        </p:nvSpPr>
        <p:spPr>
          <a:xfrm>
            <a:off x="254448" y="2703016"/>
            <a:ext cx="526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Harlow Solid Italic" panose="04030604020F02020D02" pitchFamily="82" charset="0"/>
              </a:rPr>
              <a:t>He </a:t>
            </a:r>
            <a:r>
              <a:rPr lang="it-IT" sz="2400" dirty="0" err="1" smtClean="0">
                <a:latin typeface="Harlow Solid Italic" panose="04030604020F02020D02" pitchFamily="82" charset="0"/>
              </a:rPr>
              <a:t>was</a:t>
            </a:r>
            <a:r>
              <a:rPr lang="it-IT" sz="2400" dirty="0" smtClean="0">
                <a:latin typeface="Harlow Solid Italic" panose="04030604020F02020D02" pitchFamily="82" charset="0"/>
              </a:rPr>
              <a:t> an </a:t>
            </a:r>
            <a:r>
              <a:rPr lang="it-IT" sz="2400" dirty="0" err="1">
                <a:latin typeface="Harlow Solid Italic" panose="04030604020F02020D02" pitchFamily="82" charset="0"/>
              </a:rPr>
              <a:t>Italian</a:t>
            </a:r>
            <a:r>
              <a:rPr lang="it-IT" sz="2400" dirty="0">
                <a:latin typeface="Harlow Solid Italic" panose="04030604020F02020D02" pitchFamily="82" charset="0"/>
              </a:rPr>
              <a:t> </a:t>
            </a:r>
            <a:r>
              <a:rPr lang="it-IT" sz="2400" dirty="0" err="1">
                <a:latin typeface="Harlow Solid Italic" panose="04030604020F02020D02" pitchFamily="82" charset="0"/>
              </a:rPr>
              <a:t>politician</a:t>
            </a:r>
            <a:r>
              <a:rPr lang="it-IT" sz="2400" dirty="0">
                <a:latin typeface="Harlow Solid Italic" panose="04030604020F02020D02" pitchFamily="82" charset="0"/>
              </a:rPr>
              <a:t> and </a:t>
            </a:r>
            <a:r>
              <a:rPr lang="it-IT" sz="2400" dirty="0" err="1" smtClean="0">
                <a:latin typeface="Harlow Solid Italic" panose="04030604020F02020D02" pitchFamily="82" charset="0"/>
              </a:rPr>
              <a:t>lawyer</a:t>
            </a:r>
            <a:r>
              <a:rPr lang="it-IT" sz="2400" dirty="0" smtClean="0">
                <a:latin typeface="Harlow Solid Italic" panose="04030604020F02020D02" pitchFamily="82" charset="0"/>
              </a:rPr>
              <a:t>. He </a:t>
            </a:r>
            <a:r>
              <a:rPr lang="it-IT" sz="2400" dirty="0" err="1">
                <a:latin typeface="Harlow Solid Italic" panose="04030604020F02020D02" pitchFamily="82" charset="0"/>
              </a:rPr>
              <a:t>turned</a:t>
            </a:r>
            <a:r>
              <a:rPr lang="it-IT" sz="2400" dirty="0">
                <a:latin typeface="Harlow Solid Italic" panose="04030604020F02020D02" pitchFamily="82" charset="0"/>
              </a:rPr>
              <a:t> </a:t>
            </a:r>
            <a:r>
              <a:rPr lang="it-IT" sz="2400" dirty="0" err="1">
                <a:latin typeface="Harlow Solid Italic" panose="04030604020F02020D02" pitchFamily="82" charset="0"/>
              </a:rPr>
              <a:t>his</a:t>
            </a:r>
            <a:r>
              <a:rPr lang="it-IT" sz="2400" dirty="0">
                <a:latin typeface="Harlow Solid Italic" panose="04030604020F02020D02" pitchFamily="82" charset="0"/>
              </a:rPr>
              <a:t> </a:t>
            </a:r>
            <a:r>
              <a:rPr lang="it-IT" sz="2400" dirty="0" err="1">
                <a:latin typeface="Harlow Solid Italic" panose="04030604020F02020D02" pitchFamily="82" charset="0"/>
              </a:rPr>
              <a:t>efforts</a:t>
            </a:r>
            <a:r>
              <a:rPr lang="it-IT" sz="2400" dirty="0">
                <a:latin typeface="Harlow Solid Italic" panose="04030604020F02020D02" pitchFamily="82" charset="0"/>
              </a:rPr>
              <a:t> </a:t>
            </a:r>
            <a:r>
              <a:rPr lang="it-IT" sz="2400" dirty="0" err="1" smtClean="0">
                <a:latin typeface="Harlow Solid Italic" panose="04030604020F02020D02" pitchFamily="82" charset="0"/>
              </a:rPr>
              <a:t>towards</a:t>
            </a:r>
            <a:r>
              <a:rPr lang="it-IT" sz="2400" dirty="0" smtClean="0">
                <a:latin typeface="Harlow Solid Italic" panose="04030604020F02020D02" pitchFamily="82" charset="0"/>
              </a:rPr>
              <a:t> </a:t>
            </a:r>
            <a:r>
              <a:rPr lang="it-IT" sz="2400" dirty="0">
                <a:latin typeface="Harlow Solid Italic" panose="04030604020F02020D02" pitchFamily="82" charset="0"/>
              </a:rPr>
              <a:t>the </a:t>
            </a:r>
            <a:r>
              <a:rPr lang="it-IT" sz="2400" dirty="0" err="1">
                <a:latin typeface="Harlow Solid Italic" panose="04030604020F02020D02" pitchFamily="82" charset="0"/>
              </a:rPr>
              <a:t>education</a:t>
            </a:r>
            <a:r>
              <a:rPr lang="it-IT" sz="2400" dirty="0">
                <a:latin typeface="Harlow Solid Italic" panose="04030604020F02020D02" pitchFamily="82" charset="0"/>
              </a:rPr>
              <a:t> of </a:t>
            </a:r>
            <a:r>
              <a:rPr lang="it-IT" sz="2400" dirty="0" err="1">
                <a:latin typeface="Harlow Solid Italic" panose="04030604020F02020D02" pitchFamily="82" charset="0"/>
              </a:rPr>
              <a:t>his</a:t>
            </a:r>
            <a:r>
              <a:rPr lang="it-IT" sz="2400" dirty="0">
                <a:latin typeface="Harlow Solid Italic" panose="04030604020F02020D02" pitchFamily="82" charset="0"/>
              </a:rPr>
              <a:t> </a:t>
            </a:r>
            <a:r>
              <a:rPr lang="it-IT" sz="2400" dirty="0" err="1" smtClean="0">
                <a:latin typeface="Harlow Solid Italic" panose="04030604020F02020D02" pitchFamily="82" charset="0"/>
              </a:rPr>
              <a:t>people</a:t>
            </a:r>
            <a:r>
              <a:rPr lang="it-IT" sz="2400" dirty="0" smtClean="0">
                <a:latin typeface="Harlow Solid Italic" panose="04030604020F02020D02" pitchFamily="82" charset="0"/>
              </a:rPr>
              <a:t>.</a:t>
            </a:r>
            <a:endParaRPr lang="it-IT" sz="2400" dirty="0">
              <a:latin typeface="Harlow Solid Italic" panose="04030604020F02020D02" pitchFamily="82" charset="0"/>
            </a:endParaRPr>
          </a:p>
        </p:txBody>
      </p:sp>
      <p:pic>
        <p:nvPicPr>
          <p:cNvPr id="11" name="Immagine 10" descr="Immagine che contiene persona, guardando, fotografia&#10;&#10;Descrizione generata automaticamente">
            <a:extLst>
              <a:ext uri="{FF2B5EF4-FFF2-40B4-BE49-F238E27FC236}">
                <a16:creationId xmlns="" xmlns:a16="http://schemas.microsoft.com/office/drawing/2014/main" id="{6877D3E3-5883-4DE2-93E0-998C1856C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528" y="1600201"/>
            <a:ext cx="354330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49345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  <a:latin typeface="Algerian" pitchFamily="82" charset="0"/>
              </a:rPr>
              <a:t>Library</a:t>
            </a:r>
            <a:endParaRPr lang="it-IT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IMG_20190214_153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817923">
            <a:off x="237568" y="1747574"/>
            <a:ext cx="5034162" cy="2681756"/>
          </a:xfrm>
        </p:spPr>
      </p:pic>
      <p:pic>
        <p:nvPicPr>
          <p:cNvPr id="5" name="Immagine 4" descr="IMG_20190214_153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429132"/>
            <a:ext cx="3869511" cy="225374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509297" y="180318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This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is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our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library</a:t>
            </a:r>
            <a:endParaRPr lang="it-IT" sz="2800" dirty="0">
              <a:solidFill>
                <a:schemeClr val="bg1"/>
              </a:solidFill>
              <a:latin typeface="Harlow Solid Italic" pitchFamily="82" charset="0"/>
            </a:endParaRPr>
          </a:p>
          <a:p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It’s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 open to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everybody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85786" y="5572140"/>
            <a:ext cx="34290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tx2"/>
                </a:solidFill>
                <a:latin typeface="Harlow Solid Italic" pitchFamily="82" charset="0"/>
              </a:rPr>
              <a:t>These</a:t>
            </a:r>
            <a:r>
              <a:rPr lang="it-IT" sz="2800" dirty="0">
                <a:solidFill>
                  <a:schemeClr val="tx2"/>
                </a:solidFill>
                <a:latin typeface="Harlow Solid Italic" pitchFamily="82" charset="0"/>
              </a:rPr>
              <a:t> are some new books  -----&gt;</a:t>
            </a:r>
          </a:p>
        </p:txBody>
      </p:sp>
    </p:spTree>
    <p:extLst>
      <p:ext uri="{BB962C8B-B14F-4D97-AF65-F5344CB8AC3E}">
        <p14:creationId xmlns:p14="http://schemas.microsoft.com/office/powerpoint/2010/main" val="2931685416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  <a:latin typeface="Algerian" pitchFamily="82" charset="0"/>
              </a:rPr>
              <a:t>Theater</a:t>
            </a:r>
            <a:endParaRPr lang="it-IT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IMG-20190207-WA00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878006">
            <a:off x="258577" y="3927520"/>
            <a:ext cx="4317379" cy="2498994"/>
          </a:xfrm>
        </p:spPr>
      </p:pic>
      <p:pic>
        <p:nvPicPr>
          <p:cNvPr id="5" name="Immagine 4" descr="IMG_20190207_1535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1802">
            <a:off x="4745975" y="1800645"/>
            <a:ext cx="4023324" cy="277206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42910" y="1142984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This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is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our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theater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. Here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we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do some  performances and </a:t>
            </a:r>
            <a:r>
              <a:rPr lang="it-IT" sz="2800" dirty="0" err="1" smtClean="0">
                <a:solidFill>
                  <a:schemeClr val="bg1"/>
                </a:solidFill>
                <a:latin typeface="Harlow Solid Italic" pitchFamily="82" charset="0"/>
              </a:rPr>
              <a:t>drama</a:t>
            </a:r>
            <a:r>
              <a:rPr lang="it-IT" sz="2800" dirty="0" smtClean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Harlow Solid Italic" pitchFamily="82" charset="0"/>
              </a:rPr>
              <a:t>lab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s</a:t>
            </a:r>
            <a:endParaRPr lang="it-IT" sz="28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29256" y="4643446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&lt;-----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These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 are </a:t>
            </a:r>
            <a:r>
              <a:rPr lang="it-IT" sz="2800" dirty="0" smtClean="0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some </a:t>
            </a:r>
            <a:r>
              <a:rPr lang="it-IT" sz="2800" dirty="0" err="1" smtClean="0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objects</a:t>
            </a:r>
            <a:r>
              <a:rPr lang="it-IT" sz="2800" dirty="0" smtClean="0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we</a:t>
            </a:r>
            <a:r>
              <a:rPr lang="it-IT" sz="2800" dirty="0" smtClean="0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use for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our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  <a:sym typeface="Wingdings" pitchFamily="2" charset="2"/>
              </a:rPr>
              <a:t> performances</a:t>
            </a:r>
            <a:endParaRPr lang="it-IT" sz="28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lgerian" pitchFamily="82" charset="0"/>
              </a:rPr>
              <a:t>This</a:t>
            </a:r>
            <a:r>
              <a:rPr lang="it-IT" dirty="0">
                <a:latin typeface="Algerian" pitchFamily="82" charset="0"/>
              </a:rPr>
              <a:t> </a:t>
            </a:r>
            <a:r>
              <a:rPr lang="it-IT" dirty="0" err="1">
                <a:latin typeface="Algerian" pitchFamily="82" charset="0"/>
              </a:rPr>
              <a:t>is</a:t>
            </a:r>
            <a:r>
              <a:rPr lang="it-IT" dirty="0">
                <a:latin typeface="Algerian" pitchFamily="82" charset="0"/>
              </a:rPr>
              <a:t> the science </a:t>
            </a:r>
            <a:r>
              <a:rPr lang="it-IT" dirty="0" err="1">
                <a:latin typeface="Algerian" pitchFamily="82" charset="0"/>
              </a:rPr>
              <a:t>lab</a:t>
            </a:r>
            <a:endParaRPr lang="it-IT" dirty="0">
              <a:latin typeface="Algerian" pitchFamily="82" charset="0"/>
            </a:endParaRPr>
          </a:p>
        </p:txBody>
      </p:sp>
      <p:pic>
        <p:nvPicPr>
          <p:cNvPr id="6" name="Segnaposto contenuto 5" descr="IMG-20190207-WA003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4810" y="1571612"/>
            <a:ext cx="4237072" cy="2172500"/>
          </a:xfrm>
        </p:spPr>
      </p:pic>
      <p:pic>
        <p:nvPicPr>
          <p:cNvPr id="7" name="Immagine 6" descr="IMG_20190207_1538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6673" flipH="1">
            <a:off x="637679" y="4199933"/>
            <a:ext cx="3786213" cy="2250284"/>
          </a:xfrm>
          <a:prstGeom prst="rect">
            <a:avLst/>
          </a:prstGeom>
        </p:spPr>
      </p:pic>
      <p:pic>
        <p:nvPicPr>
          <p:cNvPr id="8" name="Immagine 7" descr="IMG-20190207-WA004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3677">
            <a:off x="4880070" y="4196078"/>
            <a:ext cx="4100200" cy="234299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14348" y="1428736"/>
            <a:ext cx="27860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Harlow Solid Italic" pitchFamily="82" charset="0"/>
              </a:rPr>
              <a:t>This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is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our</a:t>
            </a:r>
            <a:r>
              <a:rPr lang="it-IT" sz="2800" dirty="0">
                <a:latin typeface="Harlow Solid Italic" pitchFamily="82" charset="0"/>
              </a:rPr>
              <a:t> science </a:t>
            </a:r>
            <a:r>
              <a:rPr lang="it-IT" sz="2800" dirty="0" err="1">
                <a:latin typeface="Harlow Solid Italic" pitchFamily="82" charset="0"/>
              </a:rPr>
              <a:t>lab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where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we</a:t>
            </a:r>
            <a:r>
              <a:rPr lang="it-IT" sz="2800" dirty="0">
                <a:latin typeface="Harlow Solid Italic" pitchFamily="82" charset="0"/>
              </a:rPr>
              <a:t> work </a:t>
            </a:r>
            <a:r>
              <a:rPr lang="it-IT" sz="2800" dirty="0" err="1">
                <a:latin typeface="Harlow Solid Italic" pitchFamily="82" charset="0"/>
              </a:rPr>
              <a:t>to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make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various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experiments</a:t>
            </a:r>
            <a:endParaRPr lang="it-IT" sz="2800" dirty="0">
              <a:latin typeface="Harlow Solid Italic" pitchFamily="82" charset="0"/>
            </a:endParaRPr>
          </a:p>
        </p:txBody>
      </p:sp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Art </a:t>
            </a:r>
            <a:r>
              <a:rPr lang="it-IT" dirty="0" err="1">
                <a:solidFill>
                  <a:schemeClr val="tx2">
                    <a:lumMod val="75000"/>
                  </a:schemeClr>
                </a:solidFill>
                <a:latin typeface="Algerian" pitchFamily="82" charset="0"/>
              </a:rPr>
              <a:t>lab</a:t>
            </a:r>
            <a:endParaRPr lang="it-IT" dirty="0">
              <a:solidFill>
                <a:schemeClr val="tx2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IMG_20190214_1622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392617">
            <a:off x="932012" y="1769430"/>
            <a:ext cx="3709557" cy="2392034"/>
          </a:xfrm>
        </p:spPr>
      </p:pic>
      <p:pic>
        <p:nvPicPr>
          <p:cNvPr id="5" name="Immagine 4" descr="IMG_20190214_1622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06807">
            <a:off x="4959194" y="4270381"/>
            <a:ext cx="3749749" cy="224984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5500694" y="2143116"/>
            <a:ext cx="3000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Harlow Solid Italic" pitchFamily="82" charset="0"/>
              </a:rPr>
              <a:t>This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is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our</a:t>
            </a:r>
            <a:r>
              <a:rPr lang="it-IT" sz="2800" dirty="0">
                <a:latin typeface="Harlow Solid Italic" pitchFamily="82" charset="0"/>
              </a:rPr>
              <a:t> art lab, </a:t>
            </a:r>
            <a:r>
              <a:rPr lang="it-IT" sz="2800" dirty="0" err="1">
                <a:latin typeface="Harlow Solid Italic" pitchFamily="82" charset="0"/>
              </a:rPr>
              <a:t>where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we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draw</a:t>
            </a:r>
            <a:r>
              <a:rPr lang="it-IT" sz="2800" dirty="0">
                <a:latin typeface="Harlow Solid Italic" pitchFamily="82" charset="0"/>
              </a:rPr>
              <a:t> and create </a:t>
            </a:r>
            <a:r>
              <a:rPr lang="it-IT" sz="2800" dirty="0" err="1">
                <a:latin typeface="Harlow Solid Italic" pitchFamily="82" charset="0"/>
              </a:rPr>
              <a:t>different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 smtClean="0">
                <a:latin typeface="Harlow Solid Italic" pitchFamily="82" charset="0"/>
              </a:rPr>
              <a:t>artworks</a:t>
            </a:r>
            <a:endParaRPr lang="it-IT" sz="2800" dirty="0">
              <a:latin typeface="Harlow Solid Italic" pitchFamily="8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28728" y="5214950"/>
            <a:ext cx="26432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Harlow Solid Italic" pitchFamily="82" charset="0"/>
              </a:rPr>
              <a:t>These</a:t>
            </a:r>
            <a:r>
              <a:rPr lang="it-IT" sz="2800" dirty="0">
                <a:latin typeface="Harlow Solid Italic" pitchFamily="82" charset="0"/>
              </a:rPr>
              <a:t> are some </a:t>
            </a:r>
            <a:r>
              <a:rPr lang="it-IT" sz="2800" dirty="0" err="1">
                <a:latin typeface="Harlow Solid Italic" pitchFamily="82" charset="0"/>
              </a:rPr>
              <a:t>works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that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we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have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 err="1">
                <a:latin typeface="Harlow Solid Italic" pitchFamily="82" charset="0"/>
              </a:rPr>
              <a:t>done</a:t>
            </a:r>
            <a:r>
              <a:rPr lang="it-IT" sz="2800" dirty="0">
                <a:latin typeface="Harlow Solid Italic" pitchFamily="82" charset="0"/>
              </a:rPr>
              <a:t> </a:t>
            </a:r>
            <a:r>
              <a:rPr lang="it-IT" sz="2800" dirty="0">
                <a:latin typeface="Harlow Solid Italic" pitchFamily="82" charset="0"/>
                <a:sym typeface="Wingdings" pitchFamily="2" charset="2"/>
              </a:rPr>
              <a:t></a:t>
            </a:r>
            <a:endParaRPr lang="it-IT" sz="2800" dirty="0">
              <a:latin typeface="Harlow Solid Italic" pitchFamily="82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accent6">
                <a:lumMod val="75000"/>
              </a:schemeClr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solidFill>
                  <a:schemeClr val="bg1"/>
                </a:solidFill>
                <a:latin typeface="Algerian" pitchFamily="82" charset="0"/>
              </a:rPr>
              <a:t>Music</a:t>
            </a:r>
            <a:r>
              <a:rPr lang="it-IT" dirty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it-IT" dirty="0" err="1">
                <a:solidFill>
                  <a:schemeClr val="bg1"/>
                </a:solidFill>
                <a:latin typeface="Algerian" pitchFamily="82" charset="0"/>
              </a:rPr>
              <a:t>lab</a:t>
            </a:r>
            <a:endParaRPr lang="it-IT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" name="Segnaposto contenuto 3" descr="IMG_20190214_1541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641381">
            <a:off x="250476" y="1825004"/>
            <a:ext cx="4256712" cy="2417355"/>
          </a:xfrm>
        </p:spPr>
      </p:pic>
      <p:pic>
        <p:nvPicPr>
          <p:cNvPr id="5" name="Immagine 4" descr="IMG_20190214_154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9362">
            <a:off x="5002768" y="1263171"/>
            <a:ext cx="3847154" cy="2430501"/>
          </a:xfrm>
          <a:prstGeom prst="rect">
            <a:avLst/>
          </a:prstGeom>
        </p:spPr>
      </p:pic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28353">
            <a:off x="2397371" y="5380111"/>
            <a:ext cx="1757938" cy="1319806"/>
          </a:xfrm>
          <a:prstGeom prst="rect">
            <a:avLst/>
          </a:prstGeom>
          <a:noFill/>
        </p:spPr>
      </p:pic>
      <p:pic>
        <p:nvPicPr>
          <p:cNvPr id="1028" name="Picture 4" descr="Risultati immagini per Bon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2532">
            <a:off x="144501" y="5204484"/>
            <a:ext cx="1748545" cy="1131394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4929190" y="4143380"/>
            <a:ext cx="30003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Here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we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study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music and play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different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instruments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such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as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 smtClean="0">
                <a:solidFill>
                  <a:schemeClr val="bg1"/>
                </a:solidFill>
                <a:latin typeface="Harlow Solid Italic" pitchFamily="82" charset="0"/>
              </a:rPr>
              <a:t>tambourine</a:t>
            </a:r>
            <a:r>
              <a:rPr lang="it-IT" sz="2800" dirty="0" smtClean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endParaRPr lang="it-IT" sz="2800" dirty="0">
              <a:solidFill>
                <a:schemeClr val="bg1"/>
              </a:solidFill>
              <a:latin typeface="Harlow Solid Italic" pitchFamily="82" charset="0"/>
            </a:endParaRPr>
          </a:p>
        </p:txBody>
      </p:sp>
    </p:spTree>
  </p:cSld>
  <p:clrMapOvr>
    <a:masterClrMapping/>
  </p:clrMapOvr>
  <p:transition>
    <p:cover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latin typeface="Algerian" pitchFamily="82" charset="0"/>
              </a:rPr>
              <a:t>This</a:t>
            </a:r>
            <a:r>
              <a:rPr lang="it-IT" dirty="0">
                <a:latin typeface="Algerian" pitchFamily="82" charset="0"/>
              </a:rPr>
              <a:t> </a:t>
            </a:r>
            <a:r>
              <a:rPr lang="it-IT" dirty="0" err="1">
                <a:latin typeface="Algerian" pitchFamily="82" charset="0"/>
              </a:rPr>
              <a:t>is</a:t>
            </a:r>
            <a:r>
              <a:rPr lang="it-IT" dirty="0">
                <a:latin typeface="Algerian" pitchFamily="82" charset="0"/>
              </a:rPr>
              <a:t> </a:t>
            </a:r>
            <a:r>
              <a:rPr lang="it-IT" dirty="0" err="1">
                <a:latin typeface="Algerian" pitchFamily="82" charset="0"/>
              </a:rPr>
              <a:t>our</a:t>
            </a:r>
            <a:r>
              <a:rPr lang="it-IT" dirty="0">
                <a:latin typeface="Algerian" pitchFamily="82" charset="0"/>
              </a:rPr>
              <a:t> </a:t>
            </a:r>
            <a:r>
              <a:rPr lang="it-IT" dirty="0" err="1">
                <a:latin typeface="Algerian" pitchFamily="82" charset="0"/>
              </a:rPr>
              <a:t>gym</a:t>
            </a:r>
            <a:r>
              <a:rPr lang="it-IT" dirty="0">
                <a:solidFill>
                  <a:srgbClr val="92D050"/>
                </a:solidFill>
                <a:latin typeface="Algerian" pitchFamily="82" charset="0"/>
              </a:rPr>
              <a:t> </a:t>
            </a:r>
          </a:p>
        </p:txBody>
      </p:sp>
      <p:pic>
        <p:nvPicPr>
          <p:cNvPr id="13" name="Segnaposto contenuto 12" descr="IMG-20190207-WA00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313231">
            <a:off x="309958" y="1392318"/>
            <a:ext cx="401446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magine 14" descr="IMG-20190207-WA00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81490">
            <a:off x="5898401" y="2896813"/>
            <a:ext cx="2696767" cy="35956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CasellaDiTesto 15"/>
          <p:cNvSpPr txBox="1"/>
          <p:nvPr/>
        </p:nvSpPr>
        <p:spPr>
          <a:xfrm>
            <a:off x="642910" y="4643446"/>
            <a:ext cx="3857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This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is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our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gym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and in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this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place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we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play volleyball, basketball, football and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we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</a:t>
            </a:r>
            <a:r>
              <a:rPr lang="it-IT" sz="2800" dirty="0" err="1">
                <a:solidFill>
                  <a:schemeClr val="bg1"/>
                </a:solidFill>
                <a:latin typeface="Harlow Solid Italic" pitchFamily="82" charset="0"/>
              </a:rPr>
              <a:t>practice</a:t>
            </a:r>
            <a:r>
              <a:rPr lang="it-IT" sz="2800" dirty="0">
                <a:solidFill>
                  <a:schemeClr val="bg1"/>
                </a:solidFill>
                <a:latin typeface="Harlow Solid Italic" pitchFamily="82" charset="0"/>
              </a:rPr>
              <a:t> P.E.</a:t>
            </a:r>
          </a:p>
        </p:txBody>
      </p:sp>
    </p:spTree>
  </p:cSld>
  <p:clrMapOvr>
    <a:masterClrMapping/>
  </p:clrMapOvr>
  <p:transition>
    <p:push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lgerian" pitchFamily="82" charset="0"/>
              </a:rPr>
              <a:t>afternoon</a:t>
            </a:r>
            <a:r>
              <a:rPr lang="it-IT" dirty="0">
                <a:latin typeface="Algerian" pitchFamily="82" charset="0"/>
              </a:rPr>
              <a:t> </a:t>
            </a:r>
            <a:r>
              <a:rPr lang="it-IT" dirty="0" err="1">
                <a:latin typeface="Algerian" pitchFamily="82" charset="0"/>
              </a:rPr>
              <a:t>activities</a:t>
            </a:r>
            <a:endParaRPr lang="it-IT" dirty="0">
              <a:latin typeface="Algerian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77559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dirty="0">
                <a:latin typeface="Harlow Solid Italic" pitchFamily="82" charset="0"/>
              </a:rPr>
              <a:t>In the </a:t>
            </a:r>
            <a:r>
              <a:rPr lang="it-IT" dirty="0" err="1">
                <a:latin typeface="Harlow Solid Italic" pitchFamily="82" charset="0"/>
              </a:rPr>
              <a:t>afternoon</a:t>
            </a:r>
            <a:r>
              <a:rPr lang="it-IT" dirty="0">
                <a:latin typeface="Harlow Solid Italic" pitchFamily="82" charset="0"/>
              </a:rPr>
              <a:t>, </a:t>
            </a:r>
            <a:r>
              <a:rPr lang="it-IT" dirty="0" err="1">
                <a:latin typeface="Harlow Solid Italic" pitchFamily="82" charset="0"/>
              </a:rPr>
              <a:t>we</a:t>
            </a:r>
            <a:r>
              <a:rPr lang="it-IT" dirty="0">
                <a:latin typeface="Harlow Solid Italic" pitchFamily="82" charset="0"/>
              </a:rPr>
              <a:t> do some </a:t>
            </a:r>
            <a:r>
              <a:rPr lang="it-IT" dirty="0" err="1">
                <a:latin typeface="Harlow Solid Italic" pitchFamily="82" charset="0"/>
              </a:rPr>
              <a:t>activities</a:t>
            </a:r>
            <a:r>
              <a:rPr lang="it-IT" dirty="0">
                <a:latin typeface="Harlow Solid Italic" pitchFamily="82" charset="0"/>
              </a:rPr>
              <a:t> </a:t>
            </a:r>
            <a:r>
              <a:rPr lang="it-IT" dirty="0" smtClean="0">
                <a:latin typeface="Harlow Solid Italic" pitchFamily="82" charset="0"/>
              </a:rPr>
              <a:t>just </a:t>
            </a:r>
            <a:r>
              <a:rPr lang="it-IT" dirty="0" err="1" smtClean="0">
                <a:latin typeface="Harlow Solid Italic" pitchFamily="82" charset="0"/>
              </a:rPr>
              <a:t>like</a:t>
            </a:r>
            <a:r>
              <a:rPr lang="it-IT" dirty="0" smtClean="0">
                <a:latin typeface="Harlow Solid Italic" pitchFamily="82" charset="0"/>
              </a:rPr>
              <a:t> </a:t>
            </a:r>
            <a:r>
              <a:rPr lang="it-IT" dirty="0" err="1" smtClean="0">
                <a:latin typeface="Harlow Solid Italic" pitchFamily="82" charset="0"/>
              </a:rPr>
              <a:t>playing</a:t>
            </a:r>
            <a:r>
              <a:rPr lang="it-IT" dirty="0" smtClean="0">
                <a:latin typeface="Harlow Solid Italic" pitchFamily="82" charset="0"/>
              </a:rPr>
              <a:t> </a:t>
            </a:r>
            <a:r>
              <a:rPr lang="it-IT" dirty="0">
                <a:latin typeface="Harlow Solid Italic" pitchFamily="82" charset="0"/>
              </a:rPr>
              <a:t>some  </a:t>
            </a:r>
            <a:r>
              <a:rPr lang="it-IT" dirty="0" err="1">
                <a:latin typeface="Harlow Solid Italic" pitchFamily="82" charset="0"/>
              </a:rPr>
              <a:t>instruments</a:t>
            </a:r>
            <a:r>
              <a:rPr lang="it-IT" dirty="0">
                <a:latin typeface="Harlow Solid Italic" pitchFamily="82" charset="0"/>
              </a:rPr>
              <a:t> and </a:t>
            </a:r>
            <a:r>
              <a:rPr lang="it-IT" dirty="0" err="1">
                <a:latin typeface="Harlow Solid Italic" pitchFamily="82" charset="0"/>
              </a:rPr>
              <a:t>we</a:t>
            </a:r>
            <a:r>
              <a:rPr lang="it-IT" dirty="0">
                <a:latin typeface="Harlow Solid Italic" pitchFamily="82" charset="0"/>
              </a:rPr>
              <a:t> do some  </a:t>
            </a:r>
            <a:r>
              <a:rPr lang="it-IT" dirty="0" err="1">
                <a:latin typeface="Harlow Solid Italic" pitchFamily="82" charset="0"/>
              </a:rPr>
              <a:t>courses</a:t>
            </a:r>
            <a:r>
              <a:rPr lang="it-IT" dirty="0">
                <a:latin typeface="Harlow Solid Italic" pitchFamily="82" charset="0"/>
              </a:rPr>
              <a:t> to </a:t>
            </a:r>
            <a:r>
              <a:rPr lang="it-IT" dirty="0" err="1">
                <a:latin typeface="Harlow Solid Italic" pitchFamily="82" charset="0"/>
              </a:rPr>
              <a:t>increase</a:t>
            </a:r>
            <a:r>
              <a:rPr lang="it-IT" dirty="0">
                <a:latin typeface="Harlow Solid Italic" pitchFamily="82" charset="0"/>
              </a:rPr>
              <a:t> </a:t>
            </a:r>
            <a:r>
              <a:rPr lang="it-IT" dirty="0" err="1">
                <a:latin typeface="Harlow Solid Italic" pitchFamily="82" charset="0"/>
              </a:rPr>
              <a:t>our</a:t>
            </a:r>
            <a:r>
              <a:rPr lang="it-IT" dirty="0">
                <a:latin typeface="Harlow Solid Italic" pitchFamily="82" charset="0"/>
              </a:rPr>
              <a:t> </a:t>
            </a:r>
            <a:r>
              <a:rPr lang="it-IT" dirty="0" err="1">
                <a:latin typeface="Harlow Solid Italic" pitchFamily="82" charset="0"/>
              </a:rPr>
              <a:t>competences</a:t>
            </a:r>
            <a:r>
              <a:rPr lang="it-IT" dirty="0">
                <a:latin typeface="Harlow Solid Italic" pitchFamily="82" charset="0"/>
              </a:rPr>
              <a:t>.</a:t>
            </a:r>
          </a:p>
          <a:p>
            <a:pPr>
              <a:buNone/>
            </a:pPr>
            <a:r>
              <a:rPr lang="en-US" dirty="0">
                <a:latin typeface="Harlow Solid Italic" pitchFamily="82" charset="0"/>
              </a:rPr>
              <a:t>These are some activities that we do in the afternoon.  For example: playing the violin, </a:t>
            </a:r>
            <a:r>
              <a:rPr lang="en-US" dirty="0" smtClean="0">
                <a:latin typeface="Harlow Solid Italic" pitchFamily="82" charset="0"/>
              </a:rPr>
              <a:t>the saxophone</a:t>
            </a:r>
            <a:r>
              <a:rPr lang="en-US" dirty="0">
                <a:latin typeface="Harlow Solid Italic" pitchFamily="82" charset="0"/>
              </a:rPr>
              <a:t>, </a:t>
            </a:r>
            <a:r>
              <a:rPr lang="en-US" dirty="0" smtClean="0">
                <a:latin typeface="Harlow Solid Italic" pitchFamily="82" charset="0"/>
              </a:rPr>
              <a:t>the piano </a:t>
            </a:r>
            <a:r>
              <a:rPr lang="en-US" dirty="0">
                <a:latin typeface="Harlow Solid Italic" pitchFamily="82" charset="0"/>
              </a:rPr>
              <a:t>and the guitar.</a:t>
            </a:r>
            <a:endParaRPr lang="it-IT" dirty="0">
              <a:latin typeface="Harlow Solid Italic" pitchFamily="82" charset="0"/>
            </a:endParaRPr>
          </a:p>
          <a:p>
            <a:pPr>
              <a:buNone/>
            </a:pPr>
            <a:endParaRPr lang="it-IT" dirty="0"/>
          </a:p>
        </p:txBody>
      </p:sp>
      <p:pic>
        <p:nvPicPr>
          <p:cNvPr id="9" name="Immagine 8" descr="IMG-20190207-WA00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205" y="2018264"/>
            <a:ext cx="2143140" cy="2428868"/>
          </a:xfrm>
          <a:prstGeom prst="rect">
            <a:avLst/>
          </a:prstGeom>
        </p:spPr>
      </p:pic>
      <p:pic>
        <p:nvPicPr>
          <p:cNvPr id="10" name="Immagine 9" descr="IMG-20190207-WA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487" y="4517898"/>
            <a:ext cx="1714513" cy="2286016"/>
          </a:xfrm>
          <a:prstGeom prst="rect">
            <a:avLst/>
          </a:prstGeom>
        </p:spPr>
      </p:pic>
      <p:pic>
        <p:nvPicPr>
          <p:cNvPr id="11" name="Immagine 10" descr="IMG-20190207-WA0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69557" y="2879949"/>
            <a:ext cx="2167369" cy="1625527"/>
          </a:xfrm>
          <a:prstGeom prst="rect">
            <a:avLst/>
          </a:prstGeom>
        </p:spPr>
      </p:pic>
      <p:pic>
        <p:nvPicPr>
          <p:cNvPr id="12" name="Immagine 11" descr="IMG-20190207-WA003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993" y="4517898"/>
            <a:ext cx="1714494" cy="228599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401</Words>
  <Application>Microsoft Office PowerPoint</Application>
  <PresentationFormat>Presentazione su schermo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Algerian</vt:lpstr>
      <vt:lpstr>Arial</vt:lpstr>
      <vt:lpstr>Calibri</vt:lpstr>
      <vt:lpstr>Cooper Black</vt:lpstr>
      <vt:lpstr>Harlow Solid Italic</vt:lpstr>
      <vt:lpstr>Wingdings</vt:lpstr>
      <vt:lpstr>Tema di Office</vt:lpstr>
      <vt:lpstr>Istituto Comprensivo GIOVANNI CAMERA</vt:lpstr>
      <vt:lpstr>The Origins</vt:lpstr>
      <vt:lpstr>Library</vt:lpstr>
      <vt:lpstr>Theater</vt:lpstr>
      <vt:lpstr>This is the science lab</vt:lpstr>
      <vt:lpstr>Art lab</vt:lpstr>
      <vt:lpstr>Music lab</vt:lpstr>
      <vt:lpstr>This is our gym </vt:lpstr>
      <vt:lpstr>afternoon activities</vt:lpstr>
      <vt:lpstr>Saxophone</vt:lpstr>
      <vt:lpstr>Violin</vt:lpstr>
      <vt:lpstr>Guitar</vt:lpstr>
      <vt:lpstr>Piano</vt:lpstr>
      <vt:lpstr>The Italian Education system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Comprehensive school GIOVANNI CAMERA</dc:title>
  <dc:creator>Alunno 6</dc:creator>
  <cp:lastModifiedBy>Utente Windows</cp:lastModifiedBy>
  <cp:revision>49</cp:revision>
  <dcterms:created xsi:type="dcterms:W3CDTF">2019-02-07T13:51:43Z</dcterms:created>
  <dcterms:modified xsi:type="dcterms:W3CDTF">2020-01-09T15:51:33Z</dcterms:modified>
</cp:coreProperties>
</file>