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  <p:sldId id="262" r:id="rId5"/>
    <p:sldId id="266" r:id="rId6"/>
    <p:sldId id="267" r:id="rId7"/>
    <p:sldId id="268" r:id="rId8"/>
    <p:sldId id="271" r:id="rId9"/>
    <p:sldId id="269" r:id="rId10"/>
    <p:sldId id="263" r:id="rId11"/>
    <p:sldId id="272" r:id="rId12"/>
    <p:sldId id="274" r:id="rId13"/>
    <p:sldId id="273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0" autoAdjust="0"/>
  </p:normalViewPr>
  <p:slideViewPr>
    <p:cSldViewPr>
      <p:cViewPr varScale="1">
        <p:scale>
          <a:sx n="79" d="100"/>
          <a:sy n="79" d="100"/>
        </p:scale>
        <p:origin x="108" y="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784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492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986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065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4959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47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5507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072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436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331640" y="44624"/>
            <a:ext cx="7416824" cy="1080120"/>
          </a:xfrm>
        </p:spPr>
        <p:txBody>
          <a:bodyPr/>
          <a:lstStyle/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1268760"/>
            <a:ext cx="7892404" cy="5040560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6381330"/>
            <a:ext cx="2057400" cy="365125"/>
          </a:xfrm>
        </p:spPr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6381329"/>
            <a:ext cx="4679482" cy="365125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6381328"/>
            <a:ext cx="578317" cy="365125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660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85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359673" cy="1008112"/>
          </a:xfrm>
        </p:spPr>
        <p:txBody>
          <a:bodyPr/>
          <a:lstStyle/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68760"/>
            <a:ext cx="3905834" cy="5040560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268760"/>
            <a:ext cx="3903289" cy="5040560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480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8504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4684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404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886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421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564" y="116632"/>
            <a:ext cx="6887995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730375"/>
            <a:ext cx="7429499" cy="4060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64371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24. 11. 2019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6437162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6448251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9448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mbFJq2jADY?t=177" TargetMode="External"/><Relationship Id="rId2" Type="http://schemas.openxmlformats.org/officeDocument/2006/relationships/hyperlink" Target="https://www.youtube.com/watch?time_continue=1&amp;v=Da5TOXCwLSg&amp;feature=emb_title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yourkidscode.com/what-is-computational-thinking/" TargetMode="External"/><Relationship Id="rId2" Type="http://schemas.openxmlformats.org/officeDocument/2006/relationships/hyperlink" Target="http://ikt-projekti.uni-lj.si/RacunalniskoRazmisljanj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lgorith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time_continue=1&amp;v=mUXo-S7gzds&amp;feature=emb_title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00238" y="1122362"/>
            <a:ext cx="6593681" cy="3458765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COMPUTATIONAL THINKING</a:t>
            </a:r>
            <a:br>
              <a:rPr lang="sl-SI" dirty="0" smtClean="0"/>
            </a:br>
            <a:r>
              <a:rPr lang="sl-SI" dirty="0" smtClean="0"/>
              <a:t>AND</a:t>
            </a:r>
            <a:br>
              <a:rPr lang="sl-SI" dirty="0" smtClean="0"/>
            </a:br>
            <a:r>
              <a:rPr lang="sl-SI" dirty="0" smtClean="0"/>
              <a:t>ALGORITHMS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00238" y="4797574"/>
            <a:ext cx="6593681" cy="1655762"/>
          </a:xfrm>
        </p:spPr>
        <p:txBody>
          <a:bodyPr>
            <a:normAutofit/>
          </a:bodyPr>
          <a:lstStyle/>
          <a:p>
            <a:r>
              <a:rPr lang="sl-SI" cap="none" dirty="0" err="1" smtClean="0"/>
              <a:t>Slovenia</a:t>
            </a:r>
            <a:r>
              <a:rPr lang="sl-SI" cap="none" dirty="0" smtClean="0"/>
              <a:t>, 2019</a:t>
            </a:r>
          </a:p>
          <a:p>
            <a:r>
              <a:rPr lang="sl-SI" sz="1600" cap="none" dirty="0" err="1" smtClean="0"/>
              <a:t>This</a:t>
            </a:r>
            <a:r>
              <a:rPr lang="sl-SI" sz="1600" cap="none" dirty="0" smtClean="0"/>
              <a:t> material </a:t>
            </a:r>
            <a:r>
              <a:rPr lang="sl-SI" sz="1600" cap="none" dirty="0" err="1" smtClean="0"/>
              <a:t>was</a:t>
            </a:r>
            <a:r>
              <a:rPr lang="sl-SI" sz="1600" cap="none" dirty="0" smtClean="0"/>
              <a:t> </a:t>
            </a:r>
            <a:r>
              <a:rPr lang="sl-SI" sz="1600" cap="none" dirty="0" err="1" smtClean="0"/>
              <a:t>made</a:t>
            </a:r>
            <a:r>
              <a:rPr lang="sl-SI" sz="1600" cap="none" dirty="0" smtClean="0"/>
              <a:t> </a:t>
            </a:r>
            <a:r>
              <a:rPr lang="sl-SI" sz="1600" cap="none" dirty="0" err="1" smtClean="0"/>
              <a:t>for</a:t>
            </a:r>
            <a:r>
              <a:rPr lang="sl-SI" sz="1600" cap="none" dirty="0" smtClean="0"/>
              <a:t/>
            </a:r>
            <a:br>
              <a:rPr lang="sl-SI" sz="1600" cap="none" dirty="0" smtClean="0"/>
            </a:br>
            <a:r>
              <a:rPr lang="sl-SI" sz="1600" i="1" cap="none" dirty="0" err="1" smtClean="0"/>
              <a:t>Erasmus</a:t>
            </a:r>
            <a:r>
              <a:rPr lang="sl-SI" sz="1600" i="1" cap="none" dirty="0" smtClean="0"/>
              <a:t>+: OPEN YOUR DOORS TO DIGITAL AGE </a:t>
            </a:r>
            <a:r>
              <a:rPr lang="sl-SI" sz="1600" i="1" cap="none" dirty="0" err="1" smtClean="0"/>
              <a:t>project</a:t>
            </a:r>
            <a:endParaRPr lang="sl-SI" sz="1600" i="1" cap="none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1" b="36000"/>
          <a:stretch/>
        </p:blipFill>
        <p:spPr>
          <a:xfrm>
            <a:off x="6300192" y="150043"/>
            <a:ext cx="2676293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PART 2: ALGORITHM</a:t>
            </a:r>
            <a:endParaRPr lang="en-GB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l-SI" dirty="0" smtClean="0"/>
              <a:t>HOW TO BRUSH YOUR TEETH?</a:t>
            </a:r>
          </a:p>
          <a:p>
            <a:pPr algn="ctr"/>
            <a:r>
              <a:rPr lang="sl-SI" dirty="0" smtClean="0"/>
              <a:t>HOW TO SOLVE A RUBIK‘S CUBE?</a:t>
            </a:r>
          </a:p>
        </p:txBody>
      </p:sp>
    </p:spTree>
    <p:extLst>
      <p:ext uri="{BB962C8B-B14F-4D97-AF65-F5344CB8AC3E}">
        <p14:creationId xmlns:p14="http://schemas.microsoft.com/office/powerpoint/2010/main" val="13751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 ALTORITHM</a:t>
            </a:r>
            <a:endParaRPr lang="en-GB" dirty="0"/>
          </a:p>
        </p:txBody>
      </p:sp>
      <p:sp>
        <p:nvSpPr>
          <p:cNvPr id="7" name="Označba mesta vsebin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 </a:t>
            </a:r>
            <a:r>
              <a:rPr lang="en-GB" b="1" dirty="0" smtClean="0"/>
              <a:t>algorithm</a:t>
            </a:r>
            <a:r>
              <a:rPr lang="en-GB" dirty="0" smtClean="0"/>
              <a:t> is a list of </a:t>
            </a:r>
            <a:r>
              <a:rPr lang="sl-SI" dirty="0" err="1" smtClean="0"/>
              <a:t>steps</a:t>
            </a:r>
            <a:r>
              <a:rPr lang="en-GB" dirty="0" smtClean="0"/>
              <a:t> </a:t>
            </a:r>
            <a:r>
              <a:rPr lang="en-GB" dirty="0" smtClean="0"/>
              <a:t>to follow in order to solve a problem.</a:t>
            </a:r>
          </a:p>
          <a:p>
            <a:r>
              <a:rPr lang="en-GB" dirty="0" smtClean="0"/>
              <a:t>How detailed the steps are depends on who is going to follow the algorithm.</a:t>
            </a:r>
          </a:p>
          <a:p>
            <a:r>
              <a:rPr lang="en-GB" dirty="0" smtClean="0"/>
              <a:t>If the algorithm is for a computer, then we are making it for a </a:t>
            </a:r>
            <a:r>
              <a:rPr lang="en-GB" b="1" dirty="0" smtClean="0"/>
              <a:t>computer program</a:t>
            </a:r>
            <a:r>
              <a:rPr lang="en-GB" dirty="0" smtClean="0"/>
              <a:t>.</a:t>
            </a:r>
            <a:endParaRPr lang="sl-SI" dirty="0" smtClean="0"/>
          </a:p>
          <a:p>
            <a:r>
              <a:rPr lang="sl-SI" dirty="0" err="1" smtClean="0"/>
              <a:t>Algorithms</a:t>
            </a:r>
            <a:r>
              <a:rPr lang="sl-SI" dirty="0" smtClean="0"/>
              <a:t> </a:t>
            </a:r>
            <a:r>
              <a:rPr lang="sl-SI" dirty="0" err="1" smtClean="0"/>
              <a:t>need</a:t>
            </a:r>
            <a:r>
              <a:rPr lang="sl-SI" dirty="0" smtClean="0"/>
              <a:t> to 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their</a:t>
            </a:r>
            <a:r>
              <a:rPr lang="sl-SI" dirty="0" smtClean="0"/>
              <a:t> </a:t>
            </a:r>
            <a:r>
              <a:rPr lang="sl-SI" dirty="0" err="1" smtClean="0"/>
              <a:t>steps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b="1" dirty="0" err="1" smtClean="0"/>
              <a:t>right</a:t>
            </a:r>
            <a:r>
              <a:rPr lang="sl-SI" b="1" dirty="0" smtClean="0"/>
              <a:t> </a:t>
            </a:r>
            <a:r>
              <a:rPr lang="sl-SI" b="1" dirty="0" err="1" smtClean="0"/>
              <a:t>order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Usually</a:t>
            </a:r>
            <a:r>
              <a:rPr lang="sl-SI" dirty="0" smtClean="0"/>
              <a:t> </a:t>
            </a:r>
            <a:r>
              <a:rPr lang="sl-SI" dirty="0" err="1"/>
              <a:t>t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dirty="0" err="1" smtClean="0"/>
              <a:t>computer</a:t>
            </a:r>
            <a:r>
              <a:rPr lang="sl-SI" dirty="0" smtClean="0"/>
              <a:t> </a:t>
            </a:r>
            <a:r>
              <a:rPr lang="sl-SI" dirty="0" err="1" smtClean="0"/>
              <a:t>reads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steps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top to </a:t>
            </a:r>
            <a:r>
              <a:rPr lang="sl-SI" dirty="0" err="1" smtClean="0"/>
              <a:t>bottom</a:t>
            </a:r>
            <a:r>
              <a:rPr lang="sl-SI" dirty="0" smtClean="0"/>
              <a:t>. </a:t>
            </a:r>
            <a:r>
              <a:rPr lang="sl-SI" dirty="0" err="1" smtClean="0"/>
              <a:t>Sometimes</a:t>
            </a:r>
            <a:r>
              <a:rPr lang="sl-SI" dirty="0" smtClean="0"/>
              <a:t> it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repeat</a:t>
            </a:r>
            <a:r>
              <a:rPr lang="sl-SI" dirty="0" smtClean="0"/>
              <a:t> </a:t>
            </a:r>
            <a:r>
              <a:rPr lang="sl-SI" dirty="0" err="1" smtClean="0"/>
              <a:t>them</a:t>
            </a:r>
            <a:r>
              <a:rPr lang="sl-SI" dirty="0" smtClean="0"/>
              <a:t> </a:t>
            </a:r>
            <a:r>
              <a:rPr lang="sl-SI" dirty="0" err="1" smtClean="0"/>
              <a:t>many</a:t>
            </a:r>
            <a:r>
              <a:rPr lang="sl-SI" dirty="0" smtClean="0"/>
              <a:t> </a:t>
            </a:r>
            <a:r>
              <a:rPr lang="sl-SI" dirty="0" err="1" smtClean="0"/>
              <a:t>times</a:t>
            </a:r>
            <a:r>
              <a:rPr lang="sl-SI" dirty="0" smtClean="0"/>
              <a:t>. </a:t>
            </a:r>
            <a:r>
              <a:rPr lang="sl-SI" dirty="0" err="1" smtClean="0"/>
              <a:t>Sometimes</a:t>
            </a:r>
            <a:r>
              <a:rPr lang="sl-SI" dirty="0" smtClean="0"/>
              <a:t> it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follow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steps</a:t>
            </a:r>
            <a:r>
              <a:rPr lang="sl-SI" dirty="0" smtClean="0"/>
              <a:t> </a:t>
            </a:r>
            <a:r>
              <a:rPr lang="sl-SI" dirty="0" err="1" smtClean="0"/>
              <a:t>only</a:t>
            </a:r>
            <a:r>
              <a:rPr lang="sl-SI" dirty="0" smtClean="0"/>
              <a:t> </a:t>
            </a:r>
            <a:r>
              <a:rPr lang="sl-SI" dirty="0" err="1" smtClean="0"/>
              <a:t>if</a:t>
            </a:r>
            <a:r>
              <a:rPr lang="sl-SI" dirty="0" smtClean="0"/>
              <a:t> </a:t>
            </a:r>
            <a:r>
              <a:rPr lang="sl-SI" dirty="0" err="1" smtClean="0"/>
              <a:t>there</a:t>
            </a:r>
            <a:r>
              <a:rPr lang="sl-SI" dirty="0" smtClean="0"/>
              <a:t> is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right</a:t>
            </a:r>
            <a:r>
              <a:rPr lang="sl-SI" dirty="0" smtClean="0"/>
              <a:t> </a:t>
            </a:r>
            <a:r>
              <a:rPr lang="sl-SI" dirty="0" err="1" smtClean="0"/>
              <a:t>condition</a:t>
            </a:r>
            <a:r>
              <a:rPr lang="sl-SI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93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FLOWCHARTS</a:t>
            </a:r>
            <a:endParaRPr lang="en-GB" dirty="0"/>
          </a:p>
        </p:txBody>
      </p:sp>
      <p:sp>
        <p:nvSpPr>
          <p:cNvPr id="11" name="Označba mesta vsebine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 smtClean="0"/>
              <a:t>A </a:t>
            </a:r>
            <a:r>
              <a:rPr lang="sl-SI" dirty="0" err="1" smtClean="0"/>
              <a:t>flowchart</a:t>
            </a:r>
            <a:r>
              <a:rPr lang="sl-SI" dirty="0" smtClean="0"/>
              <a:t> is a diagram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dirty="0" err="1" smtClean="0"/>
              <a:t>graphically</a:t>
            </a:r>
            <a:r>
              <a:rPr lang="sl-SI" dirty="0" smtClean="0"/>
              <a:t> </a:t>
            </a:r>
            <a:r>
              <a:rPr lang="sl-SI" dirty="0" err="1" smtClean="0"/>
              <a:t>shows</a:t>
            </a:r>
            <a:r>
              <a:rPr lang="sl-SI" dirty="0" smtClean="0"/>
              <a:t> how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algorithm</a:t>
            </a:r>
            <a:r>
              <a:rPr lang="sl-SI" dirty="0" smtClean="0"/>
              <a:t> </a:t>
            </a:r>
            <a:r>
              <a:rPr lang="sl-SI" dirty="0" err="1" smtClean="0"/>
              <a:t>works</a:t>
            </a:r>
            <a:r>
              <a:rPr lang="sl-SI" dirty="0" smtClean="0"/>
              <a:t>, step-</a:t>
            </a:r>
            <a:r>
              <a:rPr lang="sl-SI" dirty="0" err="1" smtClean="0"/>
              <a:t>by</a:t>
            </a:r>
            <a:r>
              <a:rPr lang="sl-SI" dirty="0" smtClean="0"/>
              <a:t>-step.</a:t>
            </a:r>
          </a:p>
          <a:p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use</a:t>
            </a:r>
            <a:r>
              <a:rPr lang="sl-SI" dirty="0" smtClean="0"/>
              <a:t> </a:t>
            </a:r>
            <a:r>
              <a:rPr lang="sl-SI" dirty="0" err="1" smtClean="0"/>
              <a:t>different</a:t>
            </a:r>
            <a:r>
              <a:rPr lang="sl-SI" dirty="0" smtClean="0"/>
              <a:t> </a:t>
            </a:r>
            <a:r>
              <a:rPr lang="sl-SI" dirty="0" err="1" smtClean="0"/>
              <a:t>boxes</a:t>
            </a:r>
            <a:r>
              <a:rPr lang="sl-SI" dirty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arrows</a:t>
            </a:r>
            <a:r>
              <a:rPr lang="sl-SI" dirty="0" smtClean="0"/>
              <a:t>.</a:t>
            </a:r>
            <a:endParaRPr lang="en-GB" dirty="0"/>
          </a:p>
        </p:txBody>
      </p:sp>
      <p:pic>
        <p:nvPicPr>
          <p:cNvPr id="13" name="Označba mesta vsebine 1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773" y="1268413"/>
            <a:ext cx="3694791" cy="5040312"/>
          </a:xfrm>
        </p:spPr>
      </p:pic>
    </p:spTree>
    <p:extLst>
      <p:ext uri="{BB962C8B-B14F-4D97-AF65-F5344CB8AC3E}">
        <p14:creationId xmlns:p14="http://schemas.microsoft.com/office/powerpoint/2010/main" val="24760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6058" y="2808511"/>
            <a:ext cx="7429500" cy="2852737"/>
          </a:xfrm>
        </p:spPr>
        <p:txBody>
          <a:bodyPr/>
          <a:lstStyle/>
          <a:p>
            <a:r>
              <a:rPr lang="sl-SI" dirty="0" smtClean="0">
                <a:hlinkClick r:id="rId2"/>
              </a:rPr>
              <a:t>VIDEO ABOUT ALGORITHMS</a:t>
            </a:r>
            <a:r>
              <a:rPr lang="sl-SI" dirty="0" smtClean="0"/>
              <a:t> </a:t>
            </a:r>
            <a:r>
              <a:rPr lang="sl-SI" dirty="0"/>
              <a:t>1</a:t>
            </a:r>
            <a:br>
              <a:rPr lang="sl-SI" dirty="0"/>
            </a:br>
            <a:r>
              <a:rPr lang="sl-SI" dirty="0" smtClean="0">
                <a:hlinkClick r:id="rId3"/>
              </a:rPr>
              <a:t>VIDEO ABOUT ALGORITHMS </a:t>
            </a:r>
            <a:r>
              <a:rPr lang="sl-SI" dirty="0" smtClean="0"/>
              <a:t>2</a:t>
            </a:r>
            <a:endParaRPr lang="en-GB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383" y="260648"/>
            <a:ext cx="45148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SOURCES</a:t>
            </a:r>
            <a:endParaRPr lang="en-GB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Computational</a:t>
            </a:r>
            <a:r>
              <a:rPr lang="sl-SI" dirty="0" smtClean="0"/>
              <a:t> </a:t>
            </a:r>
            <a:r>
              <a:rPr lang="sl-SI" dirty="0" err="1" smtClean="0"/>
              <a:t>thinking</a:t>
            </a:r>
            <a:r>
              <a:rPr lang="sl-SI" dirty="0" smtClean="0"/>
              <a:t>, </a:t>
            </a:r>
            <a:r>
              <a:rPr lang="sl-SI" dirty="0" smtClean="0">
                <a:hlinkClick r:id="rId2"/>
              </a:rPr>
              <a:t>http://ikt-projekti.uni-lj.si/RacunalniskoRazmisljanje.html</a:t>
            </a:r>
            <a:endParaRPr lang="sl-SI" dirty="0" smtClean="0"/>
          </a:p>
          <a:p>
            <a:r>
              <a:rPr lang="sl-SI" dirty="0" err="1" smtClean="0"/>
              <a:t>Computational</a:t>
            </a:r>
            <a:r>
              <a:rPr lang="sl-SI" dirty="0" smtClean="0"/>
              <a:t> </a:t>
            </a:r>
            <a:r>
              <a:rPr lang="sl-SI" dirty="0" err="1" smtClean="0"/>
              <a:t>thinking</a:t>
            </a:r>
            <a:r>
              <a:rPr lang="sl-SI" dirty="0" smtClean="0"/>
              <a:t>, </a:t>
            </a:r>
            <a:r>
              <a:rPr lang="sl-SI" dirty="0" smtClean="0">
                <a:hlinkClick r:id="rId3"/>
              </a:rPr>
              <a:t>https</a:t>
            </a:r>
            <a:r>
              <a:rPr lang="sl-SI" dirty="0">
                <a:hlinkClick r:id="rId3"/>
              </a:rPr>
              <a:t>://teachyourkidscode.com/what-is-computational-thinking</a:t>
            </a:r>
            <a:r>
              <a:rPr lang="sl-SI" dirty="0" smtClean="0">
                <a:hlinkClick r:id="rId3"/>
              </a:rPr>
              <a:t>/</a:t>
            </a:r>
            <a:endParaRPr lang="sl-SI" dirty="0" smtClean="0"/>
          </a:p>
          <a:p>
            <a:r>
              <a:rPr lang="sl-SI" dirty="0" err="1" smtClean="0"/>
              <a:t>Algorithm</a:t>
            </a:r>
            <a:r>
              <a:rPr lang="sl-SI" dirty="0" smtClean="0"/>
              <a:t>, </a:t>
            </a:r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en.wikipedia.org/wiki/Algorithm</a:t>
            </a:r>
            <a:endParaRPr lang="sl-SI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0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WARMUP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err="1" smtClean="0"/>
              <a:t>What</a:t>
            </a:r>
            <a:r>
              <a:rPr lang="sl-SI" dirty="0" smtClean="0"/>
              <a:t> is </a:t>
            </a:r>
            <a:r>
              <a:rPr lang="sl-SI" dirty="0" err="1" smtClean="0"/>
              <a:t>computational</a:t>
            </a:r>
            <a:r>
              <a:rPr lang="sl-SI" dirty="0" smtClean="0"/>
              <a:t> </a:t>
            </a:r>
            <a:r>
              <a:rPr lang="sl-SI" dirty="0" err="1" smtClean="0"/>
              <a:t>thinking</a:t>
            </a:r>
            <a:r>
              <a:rPr lang="sl-SI" dirty="0" smtClean="0"/>
              <a:t>?</a:t>
            </a:r>
          </a:p>
          <a:p>
            <a:r>
              <a:rPr lang="sl-SI" dirty="0" err="1" smtClean="0"/>
              <a:t>What</a:t>
            </a:r>
            <a:r>
              <a:rPr lang="sl-SI" dirty="0" smtClean="0"/>
              <a:t> is </a:t>
            </a:r>
            <a:r>
              <a:rPr lang="sl-SI" dirty="0" err="1" smtClean="0"/>
              <a:t>an</a:t>
            </a:r>
            <a:r>
              <a:rPr lang="sl-SI" dirty="0" smtClean="0"/>
              <a:t> </a:t>
            </a:r>
            <a:r>
              <a:rPr lang="sl-SI" dirty="0" err="1" smtClean="0"/>
              <a:t>algorithm</a:t>
            </a:r>
            <a:r>
              <a:rPr lang="sl-SI" dirty="0" smtClean="0"/>
              <a:t>?</a:t>
            </a:r>
          </a:p>
          <a:p>
            <a:r>
              <a:rPr lang="sl-SI" dirty="0" err="1" smtClean="0"/>
              <a:t>What</a:t>
            </a:r>
            <a:r>
              <a:rPr lang="sl-SI" dirty="0" smtClean="0"/>
              <a:t> is a program?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23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PART 1: COMPUTATIONAL THINKING</a:t>
            </a:r>
            <a:endParaRPr lang="en-GB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INTRODUCTION (FOR TEACHERS)</a:t>
            </a:r>
            <a:endParaRPr lang="en-GB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856060" y="1268760"/>
            <a:ext cx="7429499" cy="5328592"/>
          </a:xfrm>
        </p:spPr>
        <p:txBody>
          <a:bodyPr>
            <a:normAutofit fontScale="77500" lnSpcReduction="20000"/>
          </a:bodyPr>
          <a:lstStyle/>
          <a:p>
            <a:r>
              <a:rPr lang="sl-SI" dirty="0" err="1" smtClean="0"/>
              <a:t>While</a:t>
            </a:r>
            <a:r>
              <a:rPr lang="sl-SI" dirty="0" smtClean="0"/>
              <a:t> </a:t>
            </a:r>
            <a:r>
              <a:rPr lang="sl-SI" dirty="0" err="1" smtClean="0"/>
              <a:t>studying</a:t>
            </a:r>
            <a:r>
              <a:rPr lang="sl-SI" dirty="0" smtClean="0"/>
              <a:t> </a:t>
            </a:r>
            <a:r>
              <a:rPr lang="en-GB" dirty="0" smtClean="0"/>
              <a:t>chemistry, we acquire and expand the knowledge and understanding of certain scientific methods over time.</a:t>
            </a:r>
            <a:endParaRPr lang="sl-SI" dirty="0" smtClean="0"/>
          </a:p>
          <a:p>
            <a:r>
              <a:rPr lang="sl-SI" dirty="0" err="1" smtClean="0"/>
              <a:t>While</a:t>
            </a:r>
            <a:r>
              <a:rPr lang="sl-SI" dirty="0" smtClean="0"/>
              <a:t> </a:t>
            </a:r>
            <a:r>
              <a:rPr lang="sl-SI" dirty="0" err="1" smtClean="0"/>
              <a:t>studying</a:t>
            </a:r>
            <a:r>
              <a:rPr lang="sl-SI" dirty="0" smtClean="0"/>
              <a:t> </a:t>
            </a:r>
            <a:r>
              <a:rPr lang="en-GB" dirty="0" smtClean="0"/>
              <a:t>music, we improve our rhythm performance and sense of </a:t>
            </a:r>
            <a:r>
              <a:rPr lang="sl-SI" dirty="0" err="1" smtClean="0"/>
              <a:t>relations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en-GB" dirty="0" smtClean="0"/>
              <a:t>sounds and tones.</a:t>
            </a:r>
            <a:endParaRPr lang="sl-SI" dirty="0" smtClean="0"/>
          </a:p>
          <a:p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studying</a:t>
            </a:r>
            <a:r>
              <a:rPr lang="sl-SI" dirty="0" smtClean="0"/>
              <a:t> </a:t>
            </a:r>
            <a:r>
              <a:rPr lang="en-GB" dirty="0" smtClean="0"/>
              <a:t>computer science, however, </a:t>
            </a:r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en-GB" dirty="0" smtClean="0"/>
              <a:t>learn</a:t>
            </a:r>
            <a:r>
              <a:rPr lang="sl-SI" dirty="0" err="1" smtClean="0"/>
              <a:t>ing</a:t>
            </a:r>
            <a:r>
              <a:rPr lang="en-GB" dirty="0" smtClean="0"/>
              <a:t> </a:t>
            </a:r>
            <a:r>
              <a:rPr lang="sl-SI" dirty="0" err="1" smtClean="0"/>
              <a:t>about</a:t>
            </a:r>
            <a:r>
              <a:rPr lang="sl-SI" dirty="0" smtClean="0"/>
              <a:t> </a:t>
            </a:r>
            <a:r>
              <a:rPr lang="en-GB" dirty="0" smtClean="0"/>
              <a:t>its basic principles and computer language, we acquire a multitude of specific problem-solving skills (The Open University, 2015).</a:t>
            </a:r>
            <a:endParaRPr lang="sl-SI" dirty="0" smtClean="0"/>
          </a:p>
          <a:p>
            <a:r>
              <a:rPr lang="sl-SI" dirty="0" smtClean="0"/>
              <a:t>U</a:t>
            </a:r>
            <a:r>
              <a:rPr lang="en-GB" dirty="0" smtClean="0"/>
              <a:t>s</a:t>
            </a:r>
            <a:r>
              <a:rPr lang="sl-SI" dirty="0" err="1" smtClean="0"/>
              <a:t>ing</a:t>
            </a:r>
            <a:r>
              <a:rPr lang="en-GB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en-GB" dirty="0" smtClean="0"/>
              <a:t>technology is only a small </a:t>
            </a:r>
            <a:r>
              <a:rPr lang="sl-SI" dirty="0" smtClean="0"/>
              <a:t>part </a:t>
            </a:r>
            <a:r>
              <a:rPr lang="en-GB" dirty="0" smtClean="0"/>
              <a:t>of the skills we need in a world where technology is found in virtually every area of ​​life.</a:t>
            </a:r>
            <a:endParaRPr lang="sl-SI" dirty="0" smtClean="0"/>
          </a:p>
          <a:p>
            <a:r>
              <a:rPr lang="sl-SI" dirty="0" err="1" smtClean="0"/>
              <a:t>We</a:t>
            </a:r>
            <a:r>
              <a:rPr lang="sl-SI" dirty="0" smtClean="0"/>
              <a:t> </a:t>
            </a:r>
            <a:r>
              <a:rPr lang="sl-SI" dirty="0" err="1" smtClean="0"/>
              <a:t>will</a:t>
            </a:r>
            <a:r>
              <a:rPr lang="sl-SI" dirty="0" smtClean="0"/>
              <a:t> </a:t>
            </a:r>
            <a:r>
              <a:rPr lang="sl-SI" dirty="0" err="1" smtClean="0"/>
              <a:t>achieve</a:t>
            </a:r>
            <a:r>
              <a:rPr lang="sl-SI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no </a:t>
            </a:r>
            <a:r>
              <a:rPr lang="sl-SI" dirty="0" err="1" smtClean="0"/>
              <a:t>only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sl-SI" dirty="0" err="1" smtClean="0"/>
              <a:t>knowing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answers</a:t>
            </a:r>
            <a:r>
              <a:rPr lang="sl-SI" dirty="0" smtClean="0"/>
              <a:t> to how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what</a:t>
            </a:r>
            <a:r>
              <a:rPr lang="sl-SI" dirty="0" smtClean="0"/>
              <a:t>, </a:t>
            </a:r>
            <a:r>
              <a:rPr lang="sl-SI" dirty="0" err="1" smtClean="0"/>
              <a:t>but</a:t>
            </a:r>
            <a:r>
              <a:rPr lang="sl-SI" dirty="0" smtClean="0"/>
              <a:t> </a:t>
            </a:r>
            <a:r>
              <a:rPr lang="sl-SI" dirty="0" err="1" smtClean="0"/>
              <a:t>also</a:t>
            </a:r>
            <a:r>
              <a:rPr lang="sl-SI" dirty="0" smtClean="0"/>
              <a:t> WHY. </a:t>
            </a:r>
            <a:r>
              <a:rPr lang="en-GB" dirty="0" smtClean="0"/>
              <a:t>Computational thinking supports this kind of </a:t>
            </a:r>
            <a:r>
              <a:rPr lang="sl-SI" dirty="0" err="1" smtClean="0"/>
              <a:t>learning</a:t>
            </a:r>
            <a:r>
              <a:rPr lang="en-GB" dirty="0" smtClean="0"/>
              <a:t>.</a:t>
            </a:r>
            <a:endParaRPr lang="sl-SI" dirty="0" smtClean="0"/>
          </a:p>
          <a:p>
            <a:r>
              <a:rPr lang="sl-SI" dirty="0" smtClean="0"/>
              <a:t>In l</a:t>
            </a:r>
            <a:r>
              <a:rPr lang="en-GB" dirty="0" err="1" smtClean="0"/>
              <a:t>arge</a:t>
            </a:r>
            <a:r>
              <a:rPr lang="en-GB" dirty="0" smtClean="0"/>
              <a:t> companies such as Google and Microsoft Research </a:t>
            </a:r>
            <a:r>
              <a:rPr lang="sl-SI" b="1" dirty="0" err="1" smtClean="0"/>
              <a:t>computational</a:t>
            </a:r>
            <a:r>
              <a:rPr lang="sl-SI" b="1" dirty="0" smtClean="0"/>
              <a:t> </a:t>
            </a:r>
            <a:r>
              <a:rPr lang="en-GB" b="1" dirty="0" smtClean="0"/>
              <a:t>thinking </a:t>
            </a:r>
            <a:r>
              <a:rPr lang="sl-SI" b="1" dirty="0" smtClean="0"/>
              <a:t>is </a:t>
            </a:r>
            <a:r>
              <a:rPr lang="sl-SI" b="1" dirty="0" err="1" smtClean="0"/>
              <a:t>an</a:t>
            </a:r>
            <a:r>
              <a:rPr lang="sl-SI" b="1" dirty="0" smtClean="0"/>
              <a:t> </a:t>
            </a:r>
            <a:r>
              <a:rPr lang="en-GB" dirty="0" smtClean="0"/>
              <a:t>essential skill and technique for software </a:t>
            </a:r>
            <a:r>
              <a:rPr lang="en-GB" dirty="0" err="1" smtClean="0"/>
              <a:t>developmen</a:t>
            </a:r>
            <a:r>
              <a:rPr lang="sl-SI" dirty="0" smtClean="0"/>
              <a:t>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WHAT IT ISN‘T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56060" y="1268760"/>
            <a:ext cx="7892404" cy="504056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Computational thinking isn‘t „thinking like a computer“</a:t>
            </a:r>
          </a:p>
          <a:p>
            <a:r>
              <a:rPr lang="en-GB" dirty="0" smtClean="0"/>
              <a:t>Computational thinking isn‘t necessarily coding/programming.</a:t>
            </a:r>
          </a:p>
          <a:p>
            <a:r>
              <a:rPr lang="en-GB" dirty="0" smtClean="0"/>
              <a:t>Computational thinking doesn‘t always require the use of computers.</a:t>
            </a:r>
          </a:p>
          <a:p>
            <a:r>
              <a:rPr lang="en-GB" dirty="0" smtClean="0"/>
              <a:t>Technological literacy (ability to use and understand technology, e.g. computers, phones…) is</a:t>
            </a:r>
            <a:r>
              <a:rPr lang="sl-SI" dirty="0" smtClean="0"/>
              <a:t>n</a:t>
            </a:r>
            <a:r>
              <a:rPr lang="en-GB" dirty="0" smtClean="0"/>
              <a:t>‘t required for computational thinking.</a:t>
            </a:r>
          </a:p>
          <a:p>
            <a:r>
              <a:rPr lang="en-GB" dirty="0" smtClean="0"/>
              <a:t>Computational thinking isn‘t just coding a program, but thinking on multiple levels of abstraction.</a:t>
            </a:r>
          </a:p>
          <a:p>
            <a:r>
              <a:rPr lang="en-GB" dirty="0"/>
              <a:t>Computational thinking is used also by psychologists, </a:t>
            </a:r>
            <a:r>
              <a:rPr lang="sl-SI" dirty="0" err="1"/>
              <a:t>doctors</a:t>
            </a:r>
            <a:r>
              <a:rPr lang="sl-SI" dirty="0"/>
              <a:t>, </a:t>
            </a:r>
            <a:r>
              <a:rPr lang="sl-SI" dirty="0" err="1"/>
              <a:t>mechanics</a:t>
            </a:r>
            <a:r>
              <a:rPr lang="sl-SI" dirty="0"/>
              <a:t>, </a:t>
            </a:r>
            <a:r>
              <a:rPr lang="sl-SI" dirty="0" err="1"/>
              <a:t>teachers</a:t>
            </a:r>
            <a:r>
              <a:rPr lang="en-GB" dirty="0"/>
              <a:t>…</a:t>
            </a:r>
          </a:p>
          <a:p>
            <a:r>
              <a:rPr lang="en-GB" dirty="0" smtClean="0"/>
              <a:t>Computational thinking isn‘t just for computer science scientists – everyone should learn it.</a:t>
            </a:r>
            <a:r>
              <a:rPr lang="sl-SI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0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WHAT IT IS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Computational thinking </a:t>
            </a:r>
            <a:r>
              <a:rPr lang="en-GB" dirty="0" smtClean="0"/>
              <a:t>can </a:t>
            </a:r>
            <a:r>
              <a:rPr lang="en-GB" dirty="0"/>
              <a:t>be done with or without computers.</a:t>
            </a:r>
          </a:p>
          <a:p>
            <a:r>
              <a:rPr lang="en-GB" dirty="0" smtClean="0"/>
              <a:t>Computational thinking isn‘t only programming – but also problem solving.</a:t>
            </a:r>
          </a:p>
          <a:p>
            <a:r>
              <a:rPr lang="en-GB" dirty="0" smtClean="0"/>
              <a:t>Developing computer thinking:</a:t>
            </a:r>
          </a:p>
          <a:p>
            <a:pPr lvl="1"/>
            <a:r>
              <a:rPr lang="en-GB" dirty="0"/>
              <a:t>provides a deeper </a:t>
            </a:r>
            <a:r>
              <a:rPr lang="en-GB" b="1" dirty="0"/>
              <a:t>understanding </a:t>
            </a:r>
            <a:r>
              <a:rPr lang="en-GB" dirty="0"/>
              <a:t>of problems and their solutions</a:t>
            </a:r>
            <a:endParaRPr lang="sl-SI" dirty="0" smtClean="0"/>
          </a:p>
          <a:p>
            <a:pPr lvl="1"/>
            <a:r>
              <a:rPr lang="en-GB" dirty="0" smtClean="0"/>
              <a:t>presents </a:t>
            </a:r>
            <a:r>
              <a:rPr lang="en-GB" dirty="0"/>
              <a:t>endless possibilities for creative problem </a:t>
            </a:r>
            <a:r>
              <a:rPr lang="en-GB" dirty="0" smtClean="0"/>
              <a:t>solving</a:t>
            </a:r>
            <a:r>
              <a:rPr lang="sl-SI" dirty="0" smtClean="0"/>
              <a:t>,</a:t>
            </a:r>
            <a:endParaRPr lang="en-GB" dirty="0"/>
          </a:p>
          <a:p>
            <a:pPr lvl="1"/>
            <a:r>
              <a:rPr lang="en-GB" dirty="0" smtClean="0"/>
              <a:t>develops the ability to work with others for a common goal or solution</a:t>
            </a:r>
            <a:r>
              <a:rPr lang="sl-SI" dirty="0" smtClean="0"/>
              <a:t>,</a:t>
            </a:r>
            <a:endParaRPr lang="en-GB" dirty="0" smtClean="0"/>
          </a:p>
          <a:p>
            <a:pPr lvl="1"/>
            <a:r>
              <a:rPr lang="en-GB" dirty="0" smtClean="0"/>
              <a:t>enhances already known problem solving techniques.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8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STEPS OF COMPUTATIONAL THINKING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Decomposition</a:t>
            </a:r>
            <a:r>
              <a:rPr lang="en-GB" dirty="0"/>
              <a:t>: breaking the main problem into many smaller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easier</a:t>
            </a:r>
            <a:r>
              <a:rPr lang="sl-SI" dirty="0"/>
              <a:t> </a:t>
            </a:r>
            <a:r>
              <a:rPr lang="en-GB" dirty="0"/>
              <a:t>problems.</a:t>
            </a:r>
          </a:p>
          <a:p>
            <a:pPr marL="457200" indent="-457200">
              <a:buFont typeface="+mj-lt"/>
              <a:buAutoNum type="arabicPeriod"/>
            </a:pPr>
            <a:r>
              <a:rPr lang="sl-SI" b="1" dirty="0" err="1" smtClean="0"/>
              <a:t>Finding</a:t>
            </a:r>
            <a:r>
              <a:rPr lang="sl-SI" b="1" dirty="0" smtClean="0"/>
              <a:t> </a:t>
            </a:r>
            <a:r>
              <a:rPr lang="sl-SI" b="1" dirty="0" err="1" smtClean="0"/>
              <a:t>patterns</a:t>
            </a:r>
            <a:r>
              <a:rPr lang="sl-SI" b="1" dirty="0" smtClean="0"/>
              <a:t>: </a:t>
            </a:r>
            <a:r>
              <a:rPr lang="en-GB" dirty="0"/>
              <a:t>Finding similarities between the main problem and similar problems for which we already know the solutions.</a:t>
            </a:r>
            <a:endParaRPr lang="sl-SI" b="1" dirty="0" smtClean="0"/>
          </a:p>
          <a:p>
            <a:pPr marL="457200" indent="-457200">
              <a:buFont typeface="+mj-lt"/>
              <a:buAutoNum type="arabicPeriod"/>
            </a:pPr>
            <a:r>
              <a:rPr lang="en-GB" b="1" dirty="0"/>
              <a:t>Abstraction</a:t>
            </a:r>
            <a:r>
              <a:rPr lang="en-GB" dirty="0"/>
              <a:t>: finding the most important parts and </a:t>
            </a:r>
            <a:r>
              <a:rPr lang="sl-SI" dirty="0" err="1" smtClean="0"/>
              <a:t>ignoring</a:t>
            </a:r>
            <a:r>
              <a:rPr lang="en-GB" dirty="0" smtClean="0"/>
              <a:t> </a:t>
            </a:r>
            <a:r>
              <a:rPr lang="en-GB" dirty="0"/>
              <a:t>unnecessary parts (ordering the steps, sorting into categories, simplifying a complex idea).</a:t>
            </a:r>
          </a:p>
          <a:p>
            <a:pPr marL="457200" indent="-457200">
              <a:buFont typeface="+mj-lt"/>
              <a:buAutoNum type="arabicPeriod"/>
            </a:pPr>
            <a:r>
              <a:rPr lang="sl-SI" b="1" dirty="0" err="1" smtClean="0"/>
              <a:t>Algorithmic</a:t>
            </a:r>
            <a:r>
              <a:rPr lang="sl-SI" b="1" dirty="0" smtClean="0"/>
              <a:t> </a:t>
            </a:r>
            <a:r>
              <a:rPr lang="sl-SI" b="1" dirty="0" err="1" smtClean="0"/>
              <a:t>thinking</a:t>
            </a:r>
            <a:r>
              <a:rPr lang="sl-SI" b="1" dirty="0" smtClean="0"/>
              <a:t> (</a:t>
            </a:r>
            <a:r>
              <a:rPr lang="sl-SI" b="1" dirty="0" err="1" smtClean="0"/>
              <a:t>developing</a:t>
            </a:r>
            <a:r>
              <a:rPr lang="sl-SI" b="1" dirty="0" smtClean="0"/>
              <a:t> </a:t>
            </a:r>
            <a:r>
              <a:rPr lang="sl-SI" b="1" dirty="0" err="1" smtClean="0"/>
              <a:t>an</a:t>
            </a:r>
            <a:r>
              <a:rPr lang="sl-SI" b="1" dirty="0" smtClean="0"/>
              <a:t> </a:t>
            </a:r>
            <a:r>
              <a:rPr lang="sl-SI" b="1" dirty="0" err="1" smtClean="0"/>
              <a:t>algorithm</a:t>
            </a:r>
            <a:r>
              <a:rPr lang="sl-SI" b="1" dirty="0" smtClean="0"/>
              <a:t>)</a:t>
            </a:r>
            <a:endParaRPr lang="en-GB" b="1" dirty="0" smtClean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Evaluation</a:t>
            </a:r>
            <a:r>
              <a:rPr lang="en-GB" dirty="0" smtClean="0"/>
              <a:t>: Deciding if the </a:t>
            </a:r>
            <a:r>
              <a:rPr lang="sl-SI" dirty="0" err="1" smtClean="0"/>
              <a:t>steps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en-GB" dirty="0" smtClean="0"/>
              <a:t>solution </a:t>
            </a:r>
            <a:r>
              <a:rPr lang="sl-SI" dirty="0" smtClean="0"/>
              <a:t>are </a:t>
            </a:r>
            <a:r>
              <a:rPr lang="en-GB" dirty="0" smtClean="0"/>
              <a:t>correct and most appropriate. We evaluate speed, cost-effectiveness in terms of resources, ease of use.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hlinkClick r:id="rId2"/>
              </a:rPr>
              <a:t>Video</a:t>
            </a:r>
            <a:br>
              <a:rPr lang="sl-SI" dirty="0" smtClean="0">
                <a:hlinkClick r:id="rId2"/>
              </a:rPr>
            </a:br>
            <a:r>
              <a:rPr lang="sl-SI" dirty="0" err="1" smtClean="0">
                <a:hlinkClick r:id="rId2"/>
              </a:rPr>
              <a:t>about</a:t>
            </a:r>
            <a:r>
              <a:rPr lang="sl-SI" dirty="0" smtClean="0">
                <a:hlinkClick r:id="rId2"/>
              </a:rPr>
              <a:t> </a:t>
            </a:r>
            <a:r>
              <a:rPr lang="sl-SI" dirty="0" err="1" smtClean="0">
                <a:hlinkClick r:id="rId2"/>
              </a:rPr>
              <a:t>computational</a:t>
            </a:r>
            <a:r>
              <a:rPr lang="sl-SI" dirty="0" smtClean="0">
                <a:hlinkClick r:id="rId2"/>
              </a:rPr>
              <a:t> </a:t>
            </a:r>
            <a:r>
              <a:rPr lang="sl-SI" dirty="0" err="1" smtClean="0">
                <a:hlinkClick r:id="rId2"/>
              </a:rPr>
              <a:t>thinking</a:t>
            </a:r>
            <a:endParaRPr lang="en-GB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4664"/>
            <a:ext cx="355674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WE ARE BECOMING COMPUTATIONAL THINKERS</a:t>
            </a:r>
            <a:endParaRPr lang="en-GB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7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Rdeče-oranžn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zj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288</TotalTime>
  <Words>518</Words>
  <Application>Microsoft Office PowerPoint</Application>
  <PresentationFormat>Diaprojekcija na zaslonu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9" baseType="lpstr">
      <vt:lpstr>Arial</vt:lpstr>
      <vt:lpstr>Calibri Light</vt:lpstr>
      <vt:lpstr>Constantia</vt:lpstr>
      <vt:lpstr>Trebuchet MS</vt:lpstr>
      <vt:lpstr>Vezje</vt:lpstr>
      <vt:lpstr>COMPUTATIONAL THINKING AND ALGORITHMS</vt:lpstr>
      <vt:lpstr>WARMUP</vt:lpstr>
      <vt:lpstr>PART 1: COMPUTATIONAL THINKING</vt:lpstr>
      <vt:lpstr>INTRODUCTION (FOR TEACHERS)</vt:lpstr>
      <vt:lpstr>WHAT IT ISN‘T</vt:lpstr>
      <vt:lpstr>WHAT IT IS</vt:lpstr>
      <vt:lpstr>STEPS OF COMPUTATIONAL THINKING</vt:lpstr>
      <vt:lpstr>Video about computational thinking</vt:lpstr>
      <vt:lpstr>WE ARE BECOMING COMPUTATIONAL THINKERS</vt:lpstr>
      <vt:lpstr>PART 2: ALGORITHM</vt:lpstr>
      <vt:lpstr>AN ALTORITHM</vt:lpstr>
      <vt:lpstr>FLOWCHARTS</vt:lpstr>
      <vt:lpstr>VIDEO ABOUT ALGORITHMS 1 VIDEO ABOUT ALGORITHMS 2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Algoritmi</dc:title>
  <dc:creator>Ucitelj</dc:creator>
  <cp:lastModifiedBy>Simon Hauko</cp:lastModifiedBy>
  <cp:revision>63</cp:revision>
  <dcterms:created xsi:type="dcterms:W3CDTF">2016-10-10T06:26:02Z</dcterms:created>
  <dcterms:modified xsi:type="dcterms:W3CDTF">2019-11-24T17:04:39Z</dcterms:modified>
</cp:coreProperties>
</file>