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63399d7ec4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63399d7ec4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63399d7ec4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63399d7ec4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63399d7ec4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63399d7ec4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63399d7ec4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63399d7ec4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63399d7ec4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63399d7ec4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63399d7ec4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63399d7ec4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63399d7ec4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63399d7ec4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63399d7ec4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63399d7ec4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63399d7ec4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63399d7ec4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63399d7ec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63399d7ec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63399d7ec4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63399d7ec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63399d7ec4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63399d7ec4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63399d7ec4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63399d7ec4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63399d7ec4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63399d7ec4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63399d7ec4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63399d7ec4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63399d7ec4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63399d7ec4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63399d7ec4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63399d7ec4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FC5E8"/>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437575"/>
            <a:ext cx="8520600" cy="1712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Příbram GPS Treasure Hunt</a:t>
            </a:r>
            <a:endParaRPr>
              <a:latin typeface="Calibri"/>
              <a:ea typeface="Calibri"/>
              <a:cs typeface="Calibri"/>
              <a:sym typeface="Calibri"/>
            </a:endParaRPr>
          </a:p>
          <a:p>
            <a:pPr indent="0" lvl="0" marL="0" rtl="0" algn="ctr">
              <a:spcBef>
                <a:spcPts val="0"/>
              </a:spcBef>
              <a:spcAft>
                <a:spcPts val="0"/>
              </a:spcAft>
              <a:buNone/>
            </a:pPr>
            <a:r>
              <a:rPr lang="en" sz="2400">
                <a:latin typeface="Calibri"/>
                <a:ea typeface="Calibri"/>
                <a:cs typeface="Calibri"/>
                <a:sym typeface="Calibri"/>
              </a:rPr>
              <a:t>Created by students of Gymnázium pod Svatou Horou in Příbram within the Erasmus+ project “Neighbours, yet Different”</a:t>
            </a:r>
            <a:endParaRPr sz="2400">
              <a:latin typeface="Calibri"/>
              <a:ea typeface="Calibri"/>
              <a:cs typeface="Calibri"/>
              <a:sym typeface="Calibri"/>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pic>
        <p:nvPicPr>
          <p:cNvPr id="56" name="Google Shape;56;p13"/>
          <p:cNvPicPr preferRelativeResize="0"/>
          <p:nvPr/>
        </p:nvPicPr>
        <p:blipFill>
          <a:blip r:embed="rId3">
            <a:alphaModFix/>
          </a:blip>
          <a:stretch>
            <a:fillRect/>
          </a:stretch>
        </p:blipFill>
        <p:spPr>
          <a:xfrm>
            <a:off x="400387" y="3188501"/>
            <a:ext cx="8343225" cy="17128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A4C2F4"/>
        </a:solidFill>
      </p:bgPr>
    </p:bg>
    <p:spTree>
      <p:nvGrpSpPr>
        <p:cNvPr id="108" name="Shape 108"/>
        <p:cNvGrpSpPr/>
        <p:nvPr/>
      </p:nvGrpSpPr>
      <p:grpSpPr>
        <a:xfrm>
          <a:off x="0" y="0"/>
          <a:ext cx="0" cy="0"/>
          <a:chOff x="0" y="0"/>
          <a:chExt cx="0" cy="0"/>
        </a:xfrm>
      </p:grpSpPr>
      <p:sp>
        <p:nvSpPr>
          <p:cNvPr id="109" name="Google Shape;109;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000">
                <a:latin typeface="Calibri"/>
                <a:ea typeface="Calibri"/>
                <a:cs typeface="Calibri"/>
                <a:sym typeface="Calibri"/>
              </a:rPr>
              <a:t>8 	Studna (well)</a:t>
            </a:r>
            <a:endParaRPr sz="3000">
              <a:solidFill>
                <a:srgbClr val="000000"/>
              </a:solidFill>
              <a:latin typeface="Calibri"/>
              <a:ea typeface="Calibri"/>
              <a:cs typeface="Calibri"/>
              <a:sym typeface="Calibri"/>
            </a:endParaRPr>
          </a:p>
        </p:txBody>
      </p:sp>
      <p:sp>
        <p:nvSpPr>
          <p:cNvPr id="110" name="Google Shape;110;p22"/>
          <p:cNvSpPr txBox="1"/>
          <p:nvPr>
            <p:ph idx="1" type="body"/>
          </p:nvPr>
        </p:nvSpPr>
        <p:spPr>
          <a:xfrm>
            <a:off x="311700" y="1152475"/>
            <a:ext cx="8520600" cy="38766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sz="12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a:solidFill>
                  <a:srgbClr val="000000"/>
                </a:solidFill>
                <a:latin typeface="Calibri"/>
                <a:ea typeface="Calibri"/>
                <a:cs typeface="Calibri"/>
                <a:sym typeface="Calibri"/>
              </a:rPr>
              <a:t>N 49°40.986´</a:t>
            </a:r>
            <a:endParaRPr>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a:solidFill>
                  <a:srgbClr val="000000"/>
                </a:solidFill>
                <a:latin typeface="Calibri"/>
                <a:ea typeface="Calibri"/>
                <a:cs typeface="Calibri"/>
                <a:sym typeface="Calibri"/>
              </a:rPr>
              <a:t>E014°01.068´</a:t>
            </a:r>
            <a:endParaRPr>
              <a:solidFill>
                <a:srgbClr val="000000"/>
              </a:solidFill>
              <a:latin typeface="Calibri"/>
              <a:ea typeface="Calibri"/>
              <a:cs typeface="Calibri"/>
              <a:sym typeface="Calibri"/>
            </a:endParaRPr>
          </a:p>
          <a:p>
            <a:pPr indent="0" lvl="0" marL="0" rtl="0" algn="l">
              <a:lnSpc>
                <a:spcPct val="100000"/>
              </a:lnSpc>
              <a:spcBef>
                <a:spcPts val="0"/>
              </a:spcBef>
              <a:spcAft>
                <a:spcPts val="0"/>
              </a:spcAft>
              <a:buNone/>
            </a:pPr>
            <a:r>
              <a:rPr b="1" lang="en">
                <a:solidFill>
                  <a:srgbClr val="000000"/>
                </a:solidFill>
                <a:latin typeface="Calibri"/>
                <a:ea typeface="Calibri"/>
                <a:cs typeface="Calibri"/>
                <a:sym typeface="Calibri"/>
              </a:rPr>
              <a:t>Mary’s well</a:t>
            </a:r>
            <a:r>
              <a:rPr lang="en">
                <a:solidFill>
                  <a:srgbClr val="000000"/>
                </a:solidFill>
                <a:latin typeface="Calibri"/>
                <a:ea typeface="Calibri"/>
                <a:cs typeface="Calibri"/>
                <a:sym typeface="Calibri"/>
              </a:rPr>
              <a:t> (stands on the place of original, not deep, was dug out in 1634 by a man who got miraculously treated his blindness with that water. The well is 78m </a:t>
            </a:r>
            <a:r>
              <a:rPr lang="en">
                <a:solidFill>
                  <a:schemeClr val="dk1"/>
                </a:solidFill>
                <a:latin typeface="Calibri"/>
                <a:ea typeface="Calibri"/>
                <a:cs typeface="Calibri"/>
                <a:sym typeface="Calibri"/>
              </a:rPr>
              <a:t>deep a</a:t>
            </a:r>
            <a:r>
              <a:rPr lang="en">
                <a:solidFill>
                  <a:srgbClr val="000000"/>
                </a:solidFill>
                <a:latin typeface="Calibri"/>
                <a:ea typeface="Calibri"/>
                <a:cs typeface="Calibri"/>
                <a:sym typeface="Calibri"/>
              </a:rPr>
              <a:t>nd the chapel was built in 1973.</a:t>
            </a:r>
            <a:endParaRPr>
              <a:solidFill>
                <a:srgbClr val="000000"/>
              </a:solidFill>
              <a:latin typeface="Calibri"/>
              <a:ea typeface="Calibri"/>
              <a:cs typeface="Calibri"/>
              <a:sym typeface="Calibri"/>
            </a:endParaRPr>
          </a:p>
          <a:p>
            <a:pPr indent="0" lvl="0" marL="0" rtl="0" algn="l">
              <a:lnSpc>
                <a:spcPct val="100000"/>
              </a:lnSpc>
              <a:spcBef>
                <a:spcPts val="0"/>
              </a:spcBef>
              <a:spcAft>
                <a:spcPts val="0"/>
              </a:spcAft>
              <a:buNone/>
            </a:pPr>
            <a:r>
              <a:rPr b="1" lang="en">
                <a:solidFill>
                  <a:srgbClr val="000000"/>
                </a:solidFill>
                <a:latin typeface="Calibri"/>
                <a:ea typeface="Calibri"/>
                <a:cs typeface="Calibri"/>
                <a:sym typeface="Calibri"/>
              </a:rPr>
              <a:t>Stations of cross</a:t>
            </a:r>
            <a:r>
              <a:rPr lang="en">
                <a:solidFill>
                  <a:srgbClr val="000000"/>
                </a:solidFill>
                <a:latin typeface="Calibri"/>
                <a:ea typeface="Calibri"/>
                <a:cs typeface="Calibri"/>
                <a:sym typeface="Calibri"/>
              </a:rPr>
              <a:t> - Stations of cross was built by pattern of other world pilgrimage sites. There are 14 crosses, they were sanctified on Green Thursday. The first stop is behind the bell tower, further continue along wide path direct and it ends with the last 4 stops on the raised terrace near the well. The 12th stop (cross) is decorated with a large painting on the sheet of metal. </a:t>
            </a:r>
            <a:endParaRPr>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t/>
            </a:r>
            <a:endParaRPr>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a:solidFill>
                  <a:srgbClr val="000000"/>
                </a:solidFill>
                <a:latin typeface="Calibri"/>
                <a:ea typeface="Calibri"/>
                <a:cs typeface="Calibri"/>
                <a:sym typeface="Calibri"/>
              </a:rPr>
              <a:t>Go north-west approx 120m.</a:t>
            </a:r>
            <a:endParaRPr>
              <a:solidFill>
                <a:srgbClr val="000000"/>
              </a:solidFill>
              <a:latin typeface="Calibri"/>
              <a:ea typeface="Calibri"/>
              <a:cs typeface="Calibri"/>
              <a:sym typeface="Calibri"/>
            </a:endParaRPr>
          </a:p>
          <a:p>
            <a:pPr indent="0" lvl="0" marL="0" rtl="0" algn="l">
              <a:spcBef>
                <a:spcPts val="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A4C2F4"/>
        </a:solidFill>
      </p:bgPr>
    </p:bg>
    <p:spTree>
      <p:nvGrpSpPr>
        <p:cNvPr id="114" name="Shape 114"/>
        <p:cNvGrpSpPr/>
        <p:nvPr/>
      </p:nvGrpSpPr>
      <p:grpSpPr>
        <a:xfrm>
          <a:off x="0" y="0"/>
          <a:ext cx="0" cy="0"/>
          <a:chOff x="0" y="0"/>
          <a:chExt cx="0" cy="0"/>
        </a:xfrm>
      </p:grpSpPr>
      <p:sp>
        <p:nvSpPr>
          <p:cNvPr id="115" name="Google Shape;115;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000">
                <a:latin typeface="Calibri"/>
                <a:ea typeface="Calibri"/>
                <a:cs typeface="Calibri"/>
                <a:sym typeface="Calibri"/>
              </a:rPr>
              <a:t>9	Svatá Hora náměstí (square)</a:t>
            </a:r>
            <a:endParaRPr sz="3000"/>
          </a:p>
        </p:txBody>
      </p:sp>
      <p:sp>
        <p:nvSpPr>
          <p:cNvPr id="116" name="Google Shape;116;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sz="12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N 49०41.103</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E 014०01.107</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This is the central place of the pilgrimage site of Svata Hora (Holy Mountain)</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Turn your back to Svatá Hora and go down hill. Keep slightly left as far as when you see a huge oak tree.</a:t>
            </a:r>
            <a:endParaRPr sz="2400">
              <a:solidFill>
                <a:srgbClr val="000000"/>
              </a:solidFill>
              <a:latin typeface="Calibri"/>
              <a:ea typeface="Calibri"/>
              <a:cs typeface="Calibri"/>
              <a:sym typeface="Calibri"/>
            </a:endParaRPr>
          </a:p>
          <a:p>
            <a:pPr indent="0" lvl="0" marL="0" rtl="0" algn="l">
              <a:spcBef>
                <a:spcPts val="0"/>
              </a:spcBef>
              <a:spcAft>
                <a:spcPts val="1600"/>
              </a:spcAft>
              <a:buNone/>
            </a:pPr>
            <a:r>
              <a:t/>
            </a:r>
            <a:endParaRPr sz="2400">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A4C2F4"/>
        </a:solidFill>
      </p:bgPr>
    </p:bg>
    <p:spTree>
      <p:nvGrpSpPr>
        <p:cNvPr id="120" name="Shape 120"/>
        <p:cNvGrpSpPr/>
        <p:nvPr/>
      </p:nvGrpSpPr>
      <p:grpSpPr>
        <a:xfrm>
          <a:off x="0" y="0"/>
          <a:ext cx="0" cy="0"/>
          <a:chOff x="0" y="0"/>
          <a:chExt cx="0" cy="0"/>
        </a:xfrm>
      </p:grpSpPr>
      <p:sp>
        <p:nvSpPr>
          <p:cNvPr id="121" name="Google Shape;121;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000">
                <a:latin typeface="Calibri"/>
                <a:ea typeface="Calibri"/>
                <a:cs typeface="Calibri"/>
                <a:sym typeface="Calibri"/>
              </a:rPr>
              <a:t>10		St. Vaclav’s oak tree</a:t>
            </a:r>
            <a:endParaRPr sz="3000">
              <a:solidFill>
                <a:srgbClr val="000000"/>
              </a:solidFill>
              <a:latin typeface="Calibri"/>
              <a:ea typeface="Calibri"/>
              <a:cs typeface="Calibri"/>
              <a:sym typeface="Calibri"/>
            </a:endParaRPr>
          </a:p>
        </p:txBody>
      </p:sp>
      <p:sp>
        <p:nvSpPr>
          <p:cNvPr id="122" name="Google Shape;122;p24"/>
          <p:cNvSpPr txBox="1"/>
          <p:nvPr>
            <p:ph idx="1" type="body"/>
          </p:nvPr>
        </p:nvSpPr>
        <p:spPr>
          <a:xfrm>
            <a:off x="311700" y="1152475"/>
            <a:ext cx="8520600" cy="37842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sz="12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N 49० 41.131</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E 014० 01.202</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One of the most important memorial trees in the Czech Republic. The tree is about 410 years old.</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Keep going downhill and across the parking lot. Go downhill and try to find the place where we spend ⅓ of our lives. We love it there! Which place is it?</a:t>
            </a:r>
            <a:endParaRPr sz="2400">
              <a:solidFill>
                <a:srgbClr val="000000"/>
              </a:solidFill>
              <a:latin typeface="Calibri"/>
              <a:ea typeface="Calibri"/>
              <a:cs typeface="Calibri"/>
              <a:sym typeface="Calibri"/>
            </a:endParaRPr>
          </a:p>
          <a:p>
            <a:pPr indent="0" lvl="0" marL="0" rtl="0" algn="l">
              <a:spcBef>
                <a:spcPts val="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A4C2F4"/>
        </a:solidFill>
      </p:bgPr>
    </p:bg>
    <p:spTree>
      <p:nvGrpSpPr>
        <p:cNvPr id="126" name="Shape 126"/>
        <p:cNvGrpSpPr/>
        <p:nvPr/>
      </p:nvGrpSpPr>
      <p:grpSpPr>
        <a:xfrm>
          <a:off x="0" y="0"/>
          <a:ext cx="0" cy="0"/>
          <a:chOff x="0" y="0"/>
          <a:chExt cx="0" cy="0"/>
        </a:xfrm>
      </p:grpSpPr>
      <p:sp>
        <p:nvSpPr>
          <p:cNvPr id="127" name="Google Shape;127;p25"/>
          <p:cNvSpPr txBox="1"/>
          <p:nvPr>
            <p:ph type="title"/>
          </p:nvPr>
        </p:nvSpPr>
        <p:spPr>
          <a:xfrm>
            <a:off x="311700" y="2602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000">
                <a:latin typeface="Calibri"/>
                <a:ea typeface="Calibri"/>
                <a:cs typeface="Calibri"/>
                <a:sym typeface="Calibri"/>
              </a:rPr>
              <a:t>This is the place!!!!!</a:t>
            </a:r>
            <a:endParaRPr sz="3000"/>
          </a:p>
        </p:txBody>
      </p:sp>
      <p:sp>
        <p:nvSpPr>
          <p:cNvPr id="128" name="Google Shape;128;p25"/>
          <p:cNvSpPr txBox="1"/>
          <p:nvPr>
            <p:ph idx="1" type="body"/>
          </p:nvPr>
        </p:nvSpPr>
        <p:spPr>
          <a:xfrm>
            <a:off x="5651700" y="1051875"/>
            <a:ext cx="3180600" cy="385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solidFill>
                  <a:srgbClr val="000000"/>
                </a:solidFill>
              </a:rPr>
              <a:t>Well done! You made it! </a:t>
            </a:r>
            <a:endParaRPr i="1">
              <a:solidFill>
                <a:srgbClr val="000000"/>
              </a:solidFill>
            </a:endParaRPr>
          </a:p>
          <a:p>
            <a:pPr indent="0" lvl="0" marL="0" rtl="0" algn="l">
              <a:spcBef>
                <a:spcPts val="1600"/>
              </a:spcBef>
              <a:spcAft>
                <a:spcPts val="0"/>
              </a:spcAft>
              <a:buNone/>
            </a:pPr>
            <a:r>
              <a:rPr i="1" lang="en">
                <a:solidFill>
                  <a:srgbClr val="000000"/>
                </a:solidFill>
              </a:rPr>
              <a:t>Now you can continue, we have an extension for you in another part of our town. So keep going and hunting.</a:t>
            </a:r>
            <a:endParaRPr i="1">
              <a:solidFill>
                <a:srgbClr val="000000"/>
              </a:solidFill>
            </a:endParaRPr>
          </a:p>
          <a:p>
            <a:pPr indent="0" lvl="0" marL="0" rtl="0" algn="l">
              <a:lnSpc>
                <a:spcPct val="100000"/>
              </a:lnSpc>
              <a:spcBef>
                <a:spcPts val="1600"/>
              </a:spcBef>
              <a:spcAft>
                <a:spcPts val="0"/>
              </a:spcAft>
              <a:buNone/>
            </a:pPr>
            <a:r>
              <a:rPr lang="en">
                <a:solidFill>
                  <a:srgbClr val="000000"/>
                </a:solidFill>
              </a:rPr>
              <a:t>Go to </a:t>
            </a:r>
            <a:endParaRPr>
              <a:solidFill>
                <a:srgbClr val="000000"/>
              </a:solidFill>
            </a:endParaRPr>
          </a:p>
          <a:p>
            <a:pPr indent="0" lvl="0" marL="0" rtl="0" algn="l">
              <a:spcBef>
                <a:spcPts val="0"/>
              </a:spcBef>
              <a:spcAft>
                <a:spcPts val="0"/>
              </a:spcAft>
              <a:buNone/>
            </a:pPr>
            <a:r>
              <a:rPr lang="en">
                <a:solidFill>
                  <a:schemeClr val="dk1"/>
                </a:solidFill>
                <a:latin typeface="Calibri"/>
                <a:ea typeface="Calibri"/>
                <a:cs typeface="Calibri"/>
                <a:sym typeface="Calibri"/>
              </a:rPr>
              <a:t>N 49०40.867’ E 014०00.070’ </a:t>
            </a:r>
            <a:endParaRPr>
              <a:solidFill>
                <a:schemeClr val="dk1"/>
              </a:solidFill>
              <a:latin typeface="Calibri"/>
              <a:ea typeface="Calibri"/>
              <a:cs typeface="Calibri"/>
              <a:sym typeface="Calibri"/>
            </a:endParaRPr>
          </a:p>
          <a:p>
            <a:pPr indent="0" lvl="0" marL="0" rtl="0" algn="l">
              <a:spcBef>
                <a:spcPts val="1600"/>
              </a:spcBef>
              <a:spcAft>
                <a:spcPts val="1600"/>
              </a:spcAft>
              <a:buNone/>
            </a:pPr>
            <a:r>
              <a:rPr lang="en">
                <a:solidFill>
                  <a:schemeClr val="dk1"/>
                </a:solidFill>
                <a:latin typeface="Calibri"/>
                <a:ea typeface="Calibri"/>
                <a:cs typeface="Calibri"/>
                <a:sym typeface="Calibri"/>
              </a:rPr>
              <a:t>You are going to find a big beautiful building.</a:t>
            </a:r>
            <a:endParaRPr>
              <a:solidFill>
                <a:schemeClr val="dk1"/>
              </a:solidFill>
              <a:latin typeface="Calibri"/>
              <a:ea typeface="Calibri"/>
              <a:cs typeface="Calibri"/>
              <a:sym typeface="Calibri"/>
            </a:endParaRPr>
          </a:p>
        </p:txBody>
      </p:sp>
      <p:pic>
        <p:nvPicPr>
          <p:cNvPr id="129" name="Google Shape;129;p25"/>
          <p:cNvPicPr preferRelativeResize="0"/>
          <p:nvPr/>
        </p:nvPicPr>
        <p:blipFill>
          <a:blip r:embed="rId3">
            <a:alphaModFix/>
          </a:blip>
          <a:stretch>
            <a:fillRect/>
          </a:stretch>
        </p:blipFill>
        <p:spPr>
          <a:xfrm>
            <a:off x="311700" y="1051875"/>
            <a:ext cx="5102500" cy="36176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A4C2F4"/>
        </a:solidFill>
      </p:bgPr>
    </p:bg>
    <p:spTree>
      <p:nvGrpSpPr>
        <p:cNvPr id="133" name="Shape 133"/>
        <p:cNvGrpSpPr/>
        <p:nvPr/>
      </p:nvGrpSpPr>
      <p:grpSpPr>
        <a:xfrm>
          <a:off x="0" y="0"/>
          <a:ext cx="0" cy="0"/>
          <a:chOff x="0" y="0"/>
          <a:chExt cx="0" cy="0"/>
        </a:xfrm>
      </p:grpSpPr>
      <p:sp>
        <p:nvSpPr>
          <p:cNvPr id="134" name="Google Shape;134;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000">
                <a:latin typeface="Calibri"/>
                <a:ea typeface="Calibri"/>
                <a:cs typeface="Calibri"/>
                <a:sym typeface="Calibri"/>
              </a:rPr>
              <a:t>Divadlo A. Dvořáka (theatre)</a:t>
            </a:r>
            <a:endParaRPr sz="3000"/>
          </a:p>
        </p:txBody>
      </p:sp>
      <p:sp>
        <p:nvSpPr>
          <p:cNvPr id="135" name="Google Shape;135;p26"/>
          <p:cNvSpPr txBox="1"/>
          <p:nvPr>
            <p:ph idx="1" type="body"/>
          </p:nvPr>
        </p:nvSpPr>
        <p:spPr>
          <a:xfrm>
            <a:off x="311700" y="1152475"/>
            <a:ext cx="8520600" cy="37686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solidFill>
                  <a:srgbClr val="000000"/>
                </a:solidFill>
                <a:latin typeface="Calibri"/>
                <a:ea typeface="Calibri"/>
                <a:cs typeface="Calibri"/>
                <a:sym typeface="Calibri"/>
              </a:rPr>
              <a:t>N 49०40.867’ E 014०00.070’</a:t>
            </a:r>
            <a:endParaRPr>
              <a:solidFill>
                <a:srgbClr val="000000"/>
              </a:solidFill>
              <a:latin typeface="Calibri"/>
              <a:ea typeface="Calibri"/>
              <a:cs typeface="Calibri"/>
              <a:sym typeface="Calibri"/>
            </a:endParaRPr>
          </a:p>
          <a:p>
            <a:pPr indent="0" lvl="0" marL="0" rtl="0" algn="l">
              <a:lnSpc>
                <a:spcPct val="100000"/>
              </a:lnSpc>
              <a:spcBef>
                <a:spcPts val="0"/>
              </a:spcBef>
              <a:spcAft>
                <a:spcPts val="0"/>
              </a:spcAft>
              <a:buNone/>
            </a:pPr>
            <a:r>
              <a:rPr lang="en">
                <a:solidFill>
                  <a:srgbClr val="000000"/>
                </a:solidFill>
                <a:latin typeface="Calibri"/>
                <a:ea typeface="Calibri"/>
                <a:cs typeface="Calibri"/>
                <a:sym typeface="Calibri"/>
              </a:rPr>
              <a:t>The theatre opened on 12/9/1959. The theatre was built for two years.</a:t>
            </a:r>
            <a:endParaRPr>
              <a:solidFill>
                <a:srgbClr val="000000"/>
              </a:solidFill>
              <a:latin typeface="Calibri"/>
              <a:ea typeface="Calibri"/>
              <a:cs typeface="Calibri"/>
              <a:sym typeface="Calibri"/>
            </a:endParaRPr>
          </a:p>
          <a:p>
            <a:pPr indent="0" lvl="0" marL="0" rtl="0" algn="l">
              <a:lnSpc>
                <a:spcPct val="100000"/>
              </a:lnSpc>
              <a:spcBef>
                <a:spcPts val="0"/>
              </a:spcBef>
              <a:spcAft>
                <a:spcPts val="0"/>
              </a:spcAft>
              <a:buNone/>
            </a:pPr>
            <a:r>
              <a:rPr lang="en">
                <a:solidFill>
                  <a:srgbClr val="000000"/>
                </a:solidFill>
                <a:latin typeface="Calibri"/>
                <a:ea typeface="Calibri"/>
                <a:cs typeface="Calibri"/>
                <a:sym typeface="Calibri"/>
              </a:rPr>
              <a:t>The first director of the theatre was Antonín Dvořák.</a:t>
            </a:r>
            <a:endParaRPr>
              <a:solidFill>
                <a:srgbClr val="000000"/>
              </a:solidFill>
              <a:latin typeface="Calibri"/>
              <a:ea typeface="Calibri"/>
              <a:cs typeface="Calibri"/>
              <a:sym typeface="Calibri"/>
            </a:endParaRPr>
          </a:p>
          <a:p>
            <a:pPr indent="0" lvl="0" marL="0" rtl="0" algn="l">
              <a:lnSpc>
                <a:spcPct val="100000"/>
              </a:lnSpc>
              <a:spcBef>
                <a:spcPts val="0"/>
              </a:spcBef>
              <a:spcAft>
                <a:spcPts val="0"/>
              </a:spcAft>
              <a:buNone/>
            </a:pPr>
            <a:r>
              <a:rPr lang="en">
                <a:solidFill>
                  <a:srgbClr val="000000"/>
                </a:solidFill>
                <a:latin typeface="Calibri"/>
                <a:ea typeface="Calibri"/>
                <a:cs typeface="Calibri"/>
                <a:sym typeface="Calibri"/>
              </a:rPr>
              <a:t>Antonín Dvořák was a famous composer of romanticism. There is a cinema next to the theatre and a big hall on the other side. In that hall, big cultural events are held, for example our school prom of the final year students. Next to the hall, there is the only real hotel in Pribram.</a:t>
            </a:r>
            <a:endParaRPr>
              <a:solidFill>
                <a:srgbClr val="000000"/>
              </a:solidFill>
              <a:latin typeface="Calibri"/>
              <a:ea typeface="Calibri"/>
              <a:cs typeface="Calibri"/>
              <a:sym typeface="Calibri"/>
            </a:endParaRPr>
          </a:p>
          <a:p>
            <a:pPr indent="0" lvl="0" marL="0" rtl="0" algn="l">
              <a:lnSpc>
                <a:spcPct val="100000"/>
              </a:lnSpc>
              <a:spcBef>
                <a:spcPts val="0"/>
              </a:spcBef>
              <a:spcAft>
                <a:spcPts val="0"/>
              </a:spcAft>
              <a:buNone/>
            </a:pPr>
            <a:r>
              <a:t/>
            </a:r>
            <a:endParaRPr>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a:solidFill>
                  <a:srgbClr val="212121"/>
                </a:solidFill>
                <a:latin typeface="Calibri"/>
                <a:ea typeface="Calibri"/>
                <a:cs typeface="Calibri"/>
                <a:sym typeface="Calibri"/>
              </a:rPr>
              <a:t>Go around the theatre to the back of the building, here go southwest along the street of Politických vězňů (political prisoners’ street - during communism some people were imprisoned because of their political believes). Walk apx. 250m.</a:t>
            </a:r>
            <a:endParaRPr>
              <a:solidFill>
                <a:srgbClr val="212121"/>
              </a:solidFill>
              <a:latin typeface="Calibri"/>
              <a:ea typeface="Calibri"/>
              <a:cs typeface="Calibri"/>
              <a:sym typeface="Calibri"/>
            </a:endParaRPr>
          </a:p>
          <a:p>
            <a:pPr indent="0" lvl="0" marL="0" rtl="0" algn="ctr">
              <a:lnSpc>
                <a:spcPct val="100000"/>
              </a:lnSpc>
              <a:spcBef>
                <a:spcPts val="0"/>
              </a:spcBef>
              <a:spcAft>
                <a:spcPts val="0"/>
              </a:spcAft>
              <a:buNone/>
            </a:pPr>
            <a:r>
              <a:t/>
            </a:r>
            <a:endParaRPr>
              <a:solidFill>
                <a:srgbClr val="000000"/>
              </a:solidFill>
              <a:latin typeface="Calibri"/>
              <a:ea typeface="Calibri"/>
              <a:cs typeface="Calibri"/>
              <a:sym typeface="Calibri"/>
            </a:endParaRPr>
          </a:p>
          <a:p>
            <a:pPr indent="0" lvl="0" marL="0" rtl="0" algn="l">
              <a:spcBef>
                <a:spcPts val="0"/>
              </a:spcBef>
              <a:spcAft>
                <a:spcPts val="1600"/>
              </a:spcAft>
              <a:buNone/>
            </a:pPr>
            <a:r>
              <a:t/>
            </a:r>
            <a:endParaRPr>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A4C2F4"/>
        </a:solidFill>
      </p:bgPr>
    </p:bg>
    <p:spTree>
      <p:nvGrpSpPr>
        <p:cNvPr id="139" name="Shape 139"/>
        <p:cNvGrpSpPr/>
        <p:nvPr/>
      </p:nvGrpSpPr>
      <p:grpSpPr>
        <a:xfrm>
          <a:off x="0" y="0"/>
          <a:ext cx="0" cy="0"/>
          <a:chOff x="0" y="0"/>
          <a:chExt cx="0" cy="0"/>
        </a:xfrm>
      </p:grpSpPr>
      <p:sp>
        <p:nvSpPr>
          <p:cNvPr id="140" name="Google Shape;140;p27"/>
          <p:cNvSpPr txBox="1"/>
          <p:nvPr>
            <p:ph type="title"/>
          </p:nvPr>
        </p:nvSpPr>
        <p:spPr>
          <a:xfrm>
            <a:off x="311700" y="169400"/>
            <a:ext cx="8520600" cy="1155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000">
                <a:latin typeface="Calibri"/>
                <a:ea typeface="Calibri"/>
                <a:cs typeface="Calibri"/>
                <a:sym typeface="Calibri"/>
              </a:rPr>
              <a:t>Náměstí 17. Listopadu</a:t>
            </a:r>
            <a:endParaRPr sz="3000">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rPr lang="en" sz="1800">
                <a:latin typeface="Calibri"/>
                <a:ea typeface="Calibri"/>
                <a:cs typeface="Calibri"/>
                <a:sym typeface="Calibri"/>
              </a:rPr>
              <a:t>Square of 17th November (on 17th November in 1989 communist regime collapsed and democracy was started)</a:t>
            </a:r>
            <a:endParaRPr sz="1800"/>
          </a:p>
        </p:txBody>
      </p:sp>
      <p:sp>
        <p:nvSpPr>
          <p:cNvPr id="141" name="Google Shape;141;p27"/>
          <p:cNvSpPr txBox="1"/>
          <p:nvPr>
            <p:ph idx="1" type="body"/>
          </p:nvPr>
        </p:nvSpPr>
        <p:spPr>
          <a:xfrm>
            <a:off x="311700" y="1152475"/>
            <a:ext cx="8604600" cy="38766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sz="12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N 49०40.705´ E 013०59.707´</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It is the largest place in this new part of town. On the this place there is big a fountain, regular markets and cultural events.</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222222"/>
                </a:solidFill>
                <a:latin typeface="Calibri"/>
                <a:ea typeface="Calibri"/>
                <a:cs typeface="Calibri"/>
                <a:sym typeface="Calibri"/>
              </a:rPr>
              <a:t>Go east over the square, turn to K. H. Máchy 110 m.</a:t>
            </a:r>
            <a:endParaRPr sz="2400">
              <a:solidFill>
                <a:srgbClr val="222222"/>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222222"/>
                </a:solidFill>
                <a:latin typeface="Calibri"/>
                <a:ea typeface="Calibri"/>
                <a:cs typeface="Calibri"/>
                <a:sym typeface="Calibri"/>
              </a:rPr>
              <a:t>Continue along tř. Osvobození 100 m. Turn right to E. Beneše 270 m.</a:t>
            </a:r>
            <a:endParaRPr sz="2400">
              <a:solidFill>
                <a:srgbClr val="222222"/>
              </a:solidFill>
              <a:latin typeface="Calibri"/>
              <a:ea typeface="Calibri"/>
              <a:cs typeface="Calibri"/>
              <a:sym typeface="Calibri"/>
            </a:endParaRPr>
          </a:p>
          <a:p>
            <a:pPr indent="0" lvl="0" marL="0" rtl="0" algn="ctr">
              <a:lnSpc>
                <a:spcPct val="100000"/>
              </a:lnSpc>
              <a:spcBef>
                <a:spcPts val="0"/>
              </a:spcBef>
              <a:spcAft>
                <a:spcPts val="0"/>
              </a:spcAft>
              <a:buNone/>
            </a:pPr>
            <a:r>
              <a:t/>
            </a:r>
            <a:endParaRPr sz="2400">
              <a:solidFill>
                <a:srgbClr val="222222"/>
              </a:solidFill>
              <a:latin typeface="Calibri"/>
              <a:ea typeface="Calibri"/>
              <a:cs typeface="Calibri"/>
              <a:sym typeface="Calibri"/>
            </a:endParaRPr>
          </a:p>
          <a:p>
            <a:pPr indent="0" lvl="0" marL="0" rtl="0" algn="ctr">
              <a:lnSpc>
                <a:spcPct val="100000"/>
              </a:lnSpc>
              <a:spcBef>
                <a:spcPts val="0"/>
              </a:spcBef>
              <a:spcAft>
                <a:spcPts val="0"/>
              </a:spcAft>
              <a:buNone/>
            </a:pPr>
            <a:r>
              <a:t/>
            </a:r>
            <a:endParaRPr sz="2400">
              <a:solidFill>
                <a:srgbClr val="222222"/>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222222"/>
                </a:solidFill>
                <a:latin typeface="Calibri"/>
                <a:ea typeface="Calibri"/>
                <a:cs typeface="Calibri"/>
                <a:sym typeface="Calibri"/>
              </a:rPr>
              <a:t>From the roundabout take the first exit to Školní street 120 m.</a:t>
            </a:r>
            <a:endParaRPr sz="2400">
              <a:solidFill>
                <a:srgbClr val="222222"/>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222222"/>
                </a:solidFill>
                <a:latin typeface="Calibri"/>
                <a:ea typeface="Calibri"/>
                <a:cs typeface="Calibri"/>
                <a:sym typeface="Calibri"/>
              </a:rPr>
              <a:t>Turn right after 100 m. Turn left after 31 m. Turn right. It will be on the left.</a:t>
            </a:r>
            <a:endParaRPr sz="2400">
              <a:solidFill>
                <a:srgbClr val="222222"/>
              </a:solidFill>
              <a:latin typeface="Calibri"/>
              <a:ea typeface="Calibri"/>
              <a:cs typeface="Calibri"/>
              <a:sym typeface="Calibri"/>
            </a:endParaRPr>
          </a:p>
          <a:p>
            <a:pPr indent="0" lvl="0" marL="0" rtl="0" algn="l">
              <a:spcBef>
                <a:spcPts val="0"/>
              </a:spcBef>
              <a:spcAft>
                <a:spcPts val="1600"/>
              </a:spcAft>
              <a:buNone/>
            </a:pPr>
            <a:r>
              <a:t/>
            </a:r>
            <a:endParaRPr sz="2400">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A4C2F4"/>
        </a:solidFill>
      </p:bgPr>
    </p:bg>
    <p:spTree>
      <p:nvGrpSpPr>
        <p:cNvPr id="145" name="Shape 145"/>
        <p:cNvGrpSpPr/>
        <p:nvPr/>
      </p:nvGrpSpPr>
      <p:grpSpPr>
        <a:xfrm>
          <a:off x="0" y="0"/>
          <a:ext cx="0" cy="0"/>
          <a:chOff x="0" y="0"/>
          <a:chExt cx="0" cy="0"/>
        </a:xfrm>
      </p:grpSpPr>
      <p:sp>
        <p:nvSpPr>
          <p:cNvPr id="146" name="Google Shape;146;p28"/>
          <p:cNvSpPr txBox="1"/>
          <p:nvPr>
            <p:ph type="title"/>
          </p:nvPr>
        </p:nvSpPr>
        <p:spPr>
          <a:xfrm>
            <a:off x="311700" y="169400"/>
            <a:ext cx="8520600" cy="1093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000">
                <a:latin typeface="Calibri"/>
                <a:ea typeface="Calibri"/>
                <a:cs typeface="Calibri"/>
                <a:sym typeface="Calibri"/>
              </a:rPr>
              <a:t>Areál Nového rybníka</a:t>
            </a:r>
            <a:endParaRPr sz="3000">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rPr lang="en" sz="3000">
                <a:latin typeface="Calibri"/>
                <a:ea typeface="Calibri"/>
                <a:cs typeface="Calibri"/>
                <a:sym typeface="Calibri"/>
              </a:rPr>
              <a:t>Leisure Area of the New Lake</a:t>
            </a:r>
            <a:endParaRPr sz="3000">
              <a:solidFill>
                <a:srgbClr val="000000"/>
              </a:solidFill>
              <a:latin typeface="Calibri"/>
              <a:ea typeface="Calibri"/>
              <a:cs typeface="Calibri"/>
              <a:sym typeface="Calibri"/>
            </a:endParaRPr>
          </a:p>
        </p:txBody>
      </p:sp>
      <p:sp>
        <p:nvSpPr>
          <p:cNvPr id="147" name="Google Shape;147;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N 49०40.505´ E 014०00.206´</a:t>
            </a:r>
            <a:endParaRPr sz="2400">
              <a:solidFill>
                <a:srgbClr val="000000"/>
              </a:solidFill>
              <a:latin typeface="Calibri"/>
              <a:ea typeface="Calibri"/>
              <a:cs typeface="Calibri"/>
              <a:sym typeface="Calibri"/>
            </a:endParaRPr>
          </a:p>
          <a:p>
            <a:pPr indent="0" lvl="0" marL="0" rtl="0" algn="l">
              <a:lnSpc>
                <a:spcPct val="100000"/>
              </a:lnSpc>
              <a:spcBef>
                <a:spcPts val="0"/>
              </a:spcBef>
              <a:spcAft>
                <a:spcPts val="0"/>
              </a:spcAft>
              <a:buNone/>
            </a:pPr>
            <a:r>
              <a:rPr lang="en" sz="2400">
                <a:solidFill>
                  <a:srgbClr val="000000"/>
                </a:solidFill>
                <a:latin typeface="Calibri"/>
                <a:ea typeface="Calibri"/>
                <a:cs typeface="Calibri"/>
                <a:sym typeface="Calibri"/>
              </a:rPr>
              <a:t>There you will find beautiful pond environment and broad space for relaxation as well as slides. Now it is undergoing reconstruction. The first stage of the reconstruction was completed. For example, an island with a gazebo has been adapted to the bridge.</a:t>
            </a:r>
            <a:endParaRPr sz="2400">
              <a:solidFill>
                <a:srgbClr val="000000"/>
              </a:solidFill>
              <a:latin typeface="Calibri"/>
              <a:ea typeface="Calibri"/>
              <a:cs typeface="Calibri"/>
              <a:sym typeface="Calibri"/>
            </a:endParaRPr>
          </a:p>
          <a:p>
            <a:pPr indent="0" lvl="0" marL="0" rtl="0" algn="l">
              <a:lnSpc>
                <a:spcPct val="100000"/>
              </a:lnSpc>
              <a:spcBef>
                <a:spcPts val="0"/>
              </a:spcBef>
              <a:spcAft>
                <a:spcPts val="0"/>
              </a:spcAft>
              <a:buNone/>
            </a:pPr>
            <a:r>
              <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222222"/>
                </a:solidFill>
                <a:latin typeface="Calibri"/>
                <a:ea typeface="Calibri"/>
                <a:cs typeface="Calibri"/>
                <a:sym typeface="Calibri"/>
              </a:rPr>
              <a:t>Go back to the entrance and go along the Příbram Creek. At the Čekalíkovský Pond, cross the bridge. Go along the course. An open green area appears.</a:t>
            </a:r>
            <a:endParaRPr sz="2400">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A4C2F4"/>
        </a:solidFill>
      </p:bgPr>
    </p:bg>
    <p:spTree>
      <p:nvGrpSpPr>
        <p:cNvPr id="151" name="Shape 151"/>
        <p:cNvGrpSpPr/>
        <p:nvPr/>
      </p:nvGrpSpPr>
      <p:grpSpPr>
        <a:xfrm>
          <a:off x="0" y="0"/>
          <a:ext cx="0" cy="0"/>
          <a:chOff x="0" y="0"/>
          <a:chExt cx="0" cy="0"/>
        </a:xfrm>
      </p:grpSpPr>
      <p:sp>
        <p:nvSpPr>
          <p:cNvPr id="152" name="Google Shape;152;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000">
                <a:latin typeface="Calibri"/>
                <a:ea typeface="Calibri"/>
                <a:cs typeface="Calibri"/>
                <a:sym typeface="Calibri"/>
              </a:rPr>
              <a:t>Q klub hřiště (playground)</a:t>
            </a:r>
            <a:endParaRPr sz="3000"/>
          </a:p>
        </p:txBody>
      </p:sp>
      <p:sp>
        <p:nvSpPr>
          <p:cNvPr id="153" name="Google Shape;153;p29"/>
          <p:cNvSpPr txBox="1"/>
          <p:nvPr>
            <p:ph idx="1" type="body"/>
          </p:nvPr>
        </p:nvSpPr>
        <p:spPr>
          <a:xfrm>
            <a:off x="311700" y="1152475"/>
            <a:ext cx="8520600" cy="38304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N 49०40.981   E 014०00.521</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Ryneček is a frequented place. Newly built project worth almost 11 million.</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  Quiet Zone Ryneček has many game elements and climbers.</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Now walk along the stream. </a:t>
            </a:r>
            <a:r>
              <a:rPr lang="en" sz="2400">
                <a:solidFill>
                  <a:srgbClr val="222222"/>
                </a:solidFill>
                <a:latin typeface="Calibri"/>
                <a:ea typeface="Calibri"/>
                <a:cs typeface="Calibri"/>
                <a:sym typeface="Calibri"/>
              </a:rPr>
              <a:t>Take the first stairs on the right, turn left, and follow the Průběžná Street. Go around OC Skalka, at the traffic light, go to Mílinská street. Go straight along Milínská Street and after 339 meters you will reach T. G. Masaryk Square.</a:t>
            </a:r>
            <a:endParaRPr sz="2400">
              <a:solidFill>
                <a:srgbClr val="222222"/>
              </a:solidFill>
              <a:latin typeface="Calibri"/>
              <a:ea typeface="Calibri"/>
              <a:cs typeface="Calibri"/>
              <a:sym typeface="Calibri"/>
            </a:endParaRPr>
          </a:p>
          <a:p>
            <a:pPr indent="0" lvl="0" marL="0" rtl="0" algn="ctr">
              <a:lnSpc>
                <a:spcPct val="100000"/>
              </a:lnSpc>
              <a:spcBef>
                <a:spcPts val="0"/>
              </a:spcBef>
              <a:spcAft>
                <a:spcPts val="0"/>
              </a:spcAft>
              <a:buNone/>
            </a:pPr>
            <a:r>
              <a:t/>
            </a:r>
            <a:endParaRPr sz="2400">
              <a:solidFill>
                <a:srgbClr val="000000"/>
              </a:solidFill>
              <a:latin typeface="Calibri"/>
              <a:ea typeface="Calibri"/>
              <a:cs typeface="Calibri"/>
              <a:sym typeface="Calibri"/>
            </a:endParaRPr>
          </a:p>
          <a:p>
            <a:pPr indent="0" lvl="0" marL="0" rtl="0" algn="l">
              <a:spcBef>
                <a:spcPts val="0"/>
              </a:spcBef>
              <a:spcAft>
                <a:spcPts val="1600"/>
              </a:spcAft>
              <a:buNone/>
            </a:pPr>
            <a:r>
              <a:t/>
            </a:r>
            <a:endParaRPr sz="2400">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A4C2F4"/>
        </a:solidFill>
      </p:bgPr>
    </p:bg>
    <p:spTree>
      <p:nvGrpSpPr>
        <p:cNvPr id="157" name="Shape 157"/>
        <p:cNvGrpSpPr/>
        <p:nvPr/>
      </p:nvGrpSpPr>
      <p:grpSpPr>
        <a:xfrm>
          <a:off x="0" y="0"/>
          <a:ext cx="0" cy="0"/>
          <a:chOff x="0" y="0"/>
          <a:chExt cx="0" cy="0"/>
        </a:xfrm>
      </p:grpSpPr>
      <p:sp>
        <p:nvSpPr>
          <p:cNvPr id="158" name="Google Shape;158;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Náměstí T. G. Masaryka (T.G.Masaryk Square)</a:t>
            </a:r>
            <a:endParaRPr>
              <a:latin typeface="Calibri"/>
              <a:ea typeface="Calibri"/>
              <a:cs typeface="Calibri"/>
              <a:sym typeface="Calibri"/>
            </a:endParaRPr>
          </a:p>
        </p:txBody>
      </p:sp>
      <p:sp>
        <p:nvSpPr>
          <p:cNvPr id="159" name="Google Shape;159;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sz="2400">
                <a:solidFill>
                  <a:srgbClr val="000000"/>
                </a:solidFill>
                <a:latin typeface="Calibri"/>
                <a:ea typeface="Calibri"/>
                <a:cs typeface="Calibri"/>
                <a:sym typeface="Calibri"/>
              </a:rPr>
              <a:t>Congratulations! Here you are again at the very heart of our town. Now you know where to go - whether you want to eat something, buy something or just relax. Enjoy!</a:t>
            </a:r>
            <a:endParaRPr i="1" sz="2400">
              <a:solidFill>
                <a:srgbClr val="000000"/>
              </a:solidFill>
              <a:latin typeface="Calibri"/>
              <a:ea typeface="Calibri"/>
              <a:cs typeface="Calibri"/>
              <a:sym typeface="Calibri"/>
            </a:endParaRPr>
          </a:p>
          <a:p>
            <a:pPr indent="0" lvl="0" marL="0" rtl="0" algn="l">
              <a:spcBef>
                <a:spcPts val="1600"/>
              </a:spcBef>
              <a:spcAft>
                <a:spcPts val="0"/>
              </a:spcAft>
              <a:buNone/>
            </a:pPr>
            <a:r>
              <a:t/>
            </a:r>
            <a:endParaRPr i="1" sz="2400">
              <a:solidFill>
                <a:srgbClr val="000000"/>
              </a:solidFill>
              <a:latin typeface="Calibri"/>
              <a:ea typeface="Calibri"/>
              <a:cs typeface="Calibri"/>
              <a:sym typeface="Calibri"/>
            </a:endParaRPr>
          </a:p>
          <a:p>
            <a:pPr indent="0" lvl="0" marL="0" rtl="0" algn="l">
              <a:spcBef>
                <a:spcPts val="1600"/>
              </a:spcBef>
              <a:spcAft>
                <a:spcPts val="1600"/>
              </a:spcAft>
              <a:buNone/>
            </a:pPr>
            <a:r>
              <a:rPr i="1" lang="en" sz="2400">
                <a:solidFill>
                  <a:srgbClr val="000000"/>
                </a:solidFill>
                <a:latin typeface="Calibri"/>
                <a:ea typeface="Calibri"/>
                <a:cs typeface="Calibri"/>
                <a:sym typeface="Calibri"/>
              </a:rPr>
              <a:t>Thank you for taking part! We hope you had fun :-) </a:t>
            </a:r>
            <a:endParaRPr i="1" sz="2400">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FC5E8"/>
        </a:solidFill>
      </p:bgPr>
    </p:bg>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000">
                <a:latin typeface="Calibri"/>
                <a:ea typeface="Calibri"/>
                <a:cs typeface="Calibri"/>
                <a:sym typeface="Calibri"/>
              </a:rPr>
              <a:t>Instructions</a:t>
            </a:r>
            <a:endParaRPr sz="3000">
              <a:latin typeface="Calibri"/>
              <a:ea typeface="Calibri"/>
              <a:cs typeface="Calibri"/>
              <a:sym typeface="Calibri"/>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sz="2400">
                <a:solidFill>
                  <a:srgbClr val="000000"/>
                </a:solidFill>
                <a:latin typeface="Calibri"/>
                <a:ea typeface="Calibri"/>
                <a:cs typeface="Calibri"/>
                <a:sym typeface="Calibri"/>
              </a:rPr>
              <a:t>Move on to the next slide once you reach the next place.  Do not cheat by looking at what the next place is supposed to be. That would spoil the fun!</a:t>
            </a:r>
            <a:endParaRPr i="1" sz="2400">
              <a:solidFill>
                <a:srgbClr val="000000"/>
              </a:solidFill>
              <a:latin typeface="Calibri"/>
              <a:ea typeface="Calibri"/>
              <a:cs typeface="Calibri"/>
              <a:sym typeface="Calibri"/>
            </a:endParaRPr>
          </a:p>
          <a:p>
            <a:pPr indent="0" lvl="0" marL="0" rtl="0" algn="l">
              <a:spcBef>
                <a:spcPts val="1600"/>
              </a:spcBef>
              <a:spcAft>
                <a:spcPts val="1600"/>
              </a:spcAft>
              <a:buNone/>
            </a:pPr>
            <a:r>
              <a:rPr i="1" lang="en" sz="2400">
                <a:solidFill>
                  <a:srgbClr val="000000"/>
                </a:solidFill>
                <a:latin typeface="Calibri"/>
                <a:ea typeface="Calibri"/>
                <a:cs typeface="Calibri"/>
                <a:sym typeface="Calibri"/>
              </a:rPr>
              <a:t>Enjoy the tour in our beautiful town!</a:t>
            </a:r>
            <a:endParaRPr i="1" sz="2400">
              <a:solidFill>
                <a:srgbClr val="00000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A4C2F4"/>
        </a:solidFill>
      </p:bgPr>
    </p:bg>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000">
                <a:latin typeface="Calibri"/>
                <a:ea typeface="Calibri"/>
                <a:cs typeface="Calibri"/>
                <a:sym typeface="Calibri"/>
              </a:rPr>
              <a:t>1 			Ernestinum (starting point)</a:t>
            </a:r>
            <a:endParaRPr sz="3000">
              <a:latin typeface="Calibri"/>
              <a:ea typeface="Calibri"/>
              <a:cs typeface="Calibri"/>
              <a:sym typeface="Calibri"/>
            </a:endParaRPr>
          </a:p>
          <a:p>
            <a:pPr indent="0" lvl="0" marL="0" rtl="0" algn="l">
              <a:spcBef>
                <a:spcPts val="0"/>
              </a:spcBef>
              <a:spcAft>
                <a:spcPts val="0"/>
              </a:spcAft>
              <a:buNone/>
            </a:pPr>
            <a:r>
              <a:t/>
            </a:r>
            <a:endParaRPr sz="1200">
              <a:solidFill>
                <a:srgbClr val="000000"/>
              </a:solidFill>
              <a:latin typeface="Calibri"/>
              <a:ea typeface="Calibri"/>
              <a:cs typeface="Calibri"/>
              <a:sym typeface="Calibri"/>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N 49°41.383´</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E014°00.632´</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Ernestinum is a castle. In Ernestinum there is the city information centre and Gallery of František Drtikol  (famous painter originally from Pribram).</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The next stop is apx. 250 m to the west (you must go around the castle and downhill)</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t/>
            </a:r>
            <a:endParaRPr sz="1200">
              <a:solidFill>
                <a:srgbClr val="000000"/>
              </a:solidFill>
              <a:latin typeface="Calibri"/>
              <a:ea typeface="Calibri"/>
              <a:cs typeface="Calibri"/>
              <a:sym typeface="Calibri"/>
            </a:endParaRPr>
          </a:p>
          <a:p>
            <a:pPr indent="0" lvl="0" marL="0" rtl="0" algn="l">
              <a:spcBef>
                <a:spcPts val="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A4C2F4"/>
        </a:solidFill>
      </p:bgPr>
    </p:bg>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000">
                <a:latin typeface="Calibri"/>
                <a:ea typeface="Calibri"/>
                <a:cs typeface="Calibri"/>
                <a:sym typeface="Calibri"/>
              </a:rPr>
              <a:t>2			Horní Obora (lake)</a:t>
            </a:r>
            <a:endParaRPr sz="3000">
              <a:solidFill>
                <a:srgbClr val="000000"/>
              </a:solidFill>
              <a:latin typeface="Calibri"/>
              <a:ea typeface="Calibri"/>
              <a:cs typeface="Calibri"/>
              <a:sym typeface="Calibri"/>
            </a:endParaRPr>
          </a:p>
        </p:txBody>
      </p:sp>
      <p:sp>
        <p:nvSpPr>
          <p:cNvPr id="74" name="Google Shape;74;p16"/>
          <p:cNvSpPr txBox="1"/>
          <p:nvPr>
            <p:ph idx="1" type="body"/>
          </p:nvPr>
        </p:nvSpPr>
        <p:spPr>
          <a:xfrm>
            <a:off x="311700" y="1152475"/>
            <a:ext cx="8520600" cy="37842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sz="12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This is a place where people go to relax a bit. You can inline skate here, ride a bike, feed the ducks or just sit and relax. There are regular markets with farm food on Saturdays. Across the lake there is the railway station.</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Go to</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N 49°65.788</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E014°42.666</a:t>
            </a:r>
            <a:endParaRPr sz="2400">
              <a:solidFill>
                <a:srgbClr val="000000"/>
              </a:solidFill>
              <a:latin typeface="Calibri"/>
              <a:ea typeface="Calibri"/>
              <a:cs typeface="Calibri"/>
              <a:sym typeface="Calibri"/>
            </a:endParaRPr>
          </a:p>
          <a:p>
            <a:pPr indent="0" lvl="0" marL="0" rtl="0" algn="l">
              <a:spcBef>
                <a:spcPts val="0"/>
              </a:spcBef>
              <a:spcAft>
                <a:spcPts val="1600"/>
              </a:spcAft>
              <a:buNone/>
            </a:pPr>
            <a:r>
              <a:t/>
            </a:r>
            <a:endParaRPr sz="24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A4C2F4"/>
        </a:solidFill>
      </p:bgPr>
    </p:bg>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000">
                <a:latin typeface="Calibri"/>
                <a:ea typeface="Calibri"/>
                <a:cs typeface="Calibri"/>
                <a:sym typeface="Calibri"/>
              </a:rPr>
              <a:t>3			Nám. T.G.Masaryka (T.G.Masaryk Square)</a:t>
            </a:r>
            <a:endParaRPr sz="3000"/>
          </a:p>
        </p:txBody>
      </p:sp>
      <p:sp>
        <p:nvSpPr>
          <p:cNvPr id="80" name="Google Shape;80;p17"/>
          <p:cNvSpPr txBox="1"/>
          <p:nvPr>
            <p:ph idx="1" type="body"/>
          </p:nvPr>
        </p:nvSpPr>
        <p:spPr>
          <a:xfrm>
            <a:off x="311700" y="1152475"/>
            <a:ext cx="8520600" cy="37995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sz="12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a:solidFill>
                  <a:srgbClr val="000000"/>
                </a:solidFill>
                <a:latin typeface="Calibri"/>
                <a:ea typeface="Calibri"/>
                <a:cs typeface="Calibri"/>
                <a:sym typeface="Calibri"/>
              </a:rPr>
              <a:t>N 49°65.788     E014°42.666</a:t>
            </a:r>
            <a:endParaRPr>
              <a:solidFill>
                <a:srgbClr val="000000"/>
              </a:solidFill>
              <a:latin typeface="Calibri"/>
              <a:ea typeface="Calibri"/>
              <a:cs typeface="Calibri"/>
              <a:sym typeface="Calibri"/>
            </a:endParaRPr>
          </a:p>
          <a:p>
            <a:pPr indent="0" lvl="0" marL="0" rtl="0" algn="l">
              <a:lnSpc>
                <a:spcPct val="100000"/>
              </a:lnSpc>
              <a:spcBef>
                <a:spcPts val="0"/>
              </a:spcBef>
              <a:spcAft>
                <a:spcPts val="0"/>
              </a:spcAft>
              <a:buNone/>
            </a:pPr>
            <a:r>
              <a:rPr lang="en">
                <a:solidFill>
                  <a:srgbClr val="000000"/>
                </a:solidFill>
                <a:latin typeface="Calibri"/>
                <a:ea typeface="Calibri"/>
                <a:cs typeface="Calibri"/>
                <a:sym typeface="Calibri"/>
              </a:rPr>
              <a:t>This is the main square in Pribram. If there are city events, mostly they take place here. There is a library. It was opened in 1900. </a:t>
            </a:r>
            <a:r>
              <a:rPr lang="en">
                <a:solidFill>
                  <a:srgbClr val="212121"/>
                </a:solidFill>
                <a:latin typeface="Calibri"/>
                <a:ea typeface="Calibri"/>
                <a:cs typeface="Calibri"/>
                <a:sym typeface="Calibri"/>
              </a:rPr>
              <a:t>The church of St. Jakub was built in the second half of the 13th century. There is Czechoslovak national Bank.</a:t>
            </a:r>
            <a:endParaRPr>
              <a:solidFill>
                <a:srgbClr val="212121"/>
              </a:solidFill>
              <a:latin typeface="Calibri"/>
              <a:ea typeface="Calibri"/>
              <a:cs typeface="Calibri"/>
              <a:sym typeface="Calibri"/>
            </a:endParaRPr>
          </a:p>
          <a:p>
            <a:pPr indent="0" lvl="0" marL="0" rtl="0" algn="l">
              <a:lnSpc>
                <a:spcPct val="100000"/>
              </a:lnSpc>
              <a:spcBef>
                <a:spcPts val="0"/>
              </a:spcBef>
              <a:spcAft>
                <a:spcPts val="0"/>
              </a:spcAft>
              <a:buNone/>
            </a:pPr>
            <a:r>
              <a:rPr lang="en">
                <a:solidFill>
                  <a:srgbClr val="212121"/>
                </a:solidFill>
                <a:latin typeface="Calibri"/>
                <a:ea typeface="Calibri"/>
                <a:cs typeface="Calibri"/>
                <a:sym typeface="Calibri"/>
              </a:rPr>
              <a:t>The fountain is quite new. The huge ball in the middle is a monolith (one piece) and it was transported from China. </a:t>
            </a:r>
            <a:endParaRPr>
              <a:solidFill>
                <a:srgbClr val="212121"/>
              </a:solidFill>
              <a:latin typeface="Calibri"/>
              <a:ea typeface="Calibri"/>
              <a:cs typeface="Calibri"/>
              <a:sym typeface="Calibri"/>
            </a:endParaRPr>
          </a:p>
          <a:p>
            <a:pPr indent="0" lvl="0" marL="0" rtl="0" algn="l">
              <a:lnSpc>
                <a:spcPct val="100000"/>
              </a:lnSpc>
              <a:spcBef>
                <a:spcPts val="0"/>
              </a:spcBef>
              <a:spcAft>
                <a:spcPts val="0"/>
              </a:spcAft>
              <a:buNone/>
            </a:pPr>
            <a:r>
              <a:t/>
            </a:r>
            <a:endParaRPr>
              <a:solidFill>
                <a:srgbClr val="000000"/>
              </a:solidFill>
              <a:latin typeface="Calibri"/>
              <a:ea typeface="Calibri"/>
              <a:cs typeface="Calibri"/>
              <a:sym typeface="Calibri"/>
            </a:endParaRPr>
          </a:p>
          <a:p>
            <a:pPr indent="0" lvl="0" marL="0" rtl="0" algn="l">
              <a:lnSpc>
                <a:spcPct val="100000"/>
              </a:lnSpc>
              <a:spcBef>
                <a:spcPts val="0"/>
              </a:spcBef>
              <a:spcAft>
                <a:spcPts val="0"/>
              </a:spcAft>
              <a:buNone/>
            </a:pPr>
            <a:r>
              <a:rPr lang="en">
                <a:solidFill>
                  <a:srgbClr val="000000"/>
                </a:solidFill>
                <a:latin typeface="Calibri"/>
                <a:ea typeface="Calibri"/>
                <a:cs typeface="Calibri"/>
                <a:sym typeface="Calibri"/>
              </a:rPr>
              <a:t>Go downhill to the square and turn left.</a:t>
            </a:r>
            <a:endParaRPr>
              <a:solidFill>
                <a:srgbClr val="000000"/>
              </a:solidFill>
              <a:latin typeface="Calibri"/>
              <a:ea typeface="Calibri"/>
              <a:cs typeface="Calibri"/>
              <a:sym typeface="Calibri"/>
            </a:endParaRPr>
          </a:p>
          <a:p>
            <a:pPr indent="0" lvl="0" marL="0" rtl="0" algn="l">
              <a:lnSpc>
                <a:spcPct val="100000"/>
              </a:lnSpc>
              <a:spcBef>
                <a:spcPts val="0"/>
              </a:spcBef>
              <a:spcAft>
                <a:spcPts val="0"/>
              </a:spcAft>
              <a:buNone/>
            </a:pPr>
            <a:r>
              <a:rPr lang="en">
                <a:solidFill>
                  <a:srgbClr val="000000"/>
                </a:solidFill>
                <a:latin typeface="Calibri"/>
                <a:ea typeface="Calibri"/>
                <a:cs typeface="Calibri"/>
                <a:sym typeface="Calibri"/>
              </a:rPr>
              <a:t>Go straight to the street and when you see the cafe shop on the corner turn right. This cafe makes the best coffee in town and the bookshop opposite closely cooperates with our school - our students and teachers read aloud for people. </a:t>
            </a:r>
            <a:endParaRPr>
              <a:solidFill>
                <a:srgbClr val="000000"/>
              </a:solidFill>
              <a:latin typeface="Calibri"/>
              <a:ea typeface="Calibri"/>
              <a:cs typeface="Calibri"/>
              <a:sym typeface="Calibri"/>
            </a:endParaRPr>
          </a:p>
          <a:p>
            <a:pPr indent="0" lvl="0" marL="0" rtl="0" algn="l">
              <a:lnSpc>
                <a:spcPct val="100000"/>
              </a:lnSpc>
              <a:spcBef>
                <a:spcPts val="0"/>
              </a:spcBef>
              <a:spcAft>
                <a:spcPts val="0"/>
              </a:spcAft>
              <a:buNone/>
            </a:pPr>
            <a:r>
              <a:t/>
            </a:r>
            <a:endParaRPr>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t/>
            </a:r>
            <a:endParaRPr sz="1200">
              <a:solidFill>
                <a:srgbClr val="000000"/>
              </a:solidFill>
              <a:latin typeface="Calibri"/>
              <a:ea typeface="Calibri"/>
              <a:cs typeface="Calibri"/>
              <a:sym typeface="Calibri"/>
            </a:endParaRPr>
          </a:p>
          <a:p>
            <a:pPr indent="0" lvl="0" marL="0" rtl="0" algn="l">
              <a:spcBef>
                <a:spcPts val="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A4C2F4"/>
        </a:solidFill>
      </p:bgPr>
    </p:bg>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000">
                <a:latin typeface="Calibri"/>
                <a:ea typeface="Calibri"/>
                <a:cs typeface="Calibri"/>
                <a:sym typeface="Calibri"/>
              </a:rPr>
              <a:t>4		V Brance</a:t>
            </a:r>
            <a:endParaRPr sz="3000">
              <a:solidFill>
                <a:srgbClr val="000000"/>
              </a:solidFill>
              <a:latin typeface="Calibri"/>
              <a:ea typeface="Calibri"/>
              <a:cs typeface="Calibri"/>
              <a:sym typeface="Calibri"/>
            </a:endParaRPr>
          </a:p>
        </p:txBody>
      </p:sp>
      <p:sp>
        <p:nvSpPr>
          <p:cNvPr id="86" name="Google Shape;86;p18"/>
          <p:cNvSpPr txBox="1"/>
          <p:nvPr>
            <p:ph idx="1" type="body"/>
          </p:nvPr>
        </p:nvSpPr>
        <p:spPr>
          <a:xfrm>
            <a:off x="311700" y="1152475"/>
            <a:ext cx="8520600" cy="39228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sz="1200">
              <a:solidFill>
                <a:srgbClr val="000000"/>
              </a:solidFill>
              <a:latin typeface="Calibri"/>
              <a:ea typeface="Calibri"/>
              <a:cs typeface="Calibri"/>
              <a:sym typeface="Calibri"/>
            </a:endParaRPr>
          </a:p>
          <a:p>
            <a:pPr indent="0" lvl="0" marL="0" rtl="0" algn="l">
              <a:lnSpc>
                <a:spcPct val="100000"/>
              </a:lnSpc>
              <a:spcBef>
                <a:spcPts val="0"/>
              </a:spcBef>
              <a:spcAft>
                <a:spcPts val="0"/>
              </a:spcAft>
              <a:buNone/>
            </a:pPr>
            <a:r>
              <a:rPr lang="en" sz="2400">
                <a:solidFill>
                  <a:srgbClr val="000000"/>
                </a:solidFill>
                <a:latin typeface="Calibri"/>
                <a:ea typeface="Calibri"/>
                <a:cs typeface="Calibri"/>
                <a:sym typeface="Calibri"/>
              </a:rPr>
              <a:t>You are in Prague Street. It is a shopping street, our “High street”. There are many local shops. The KAFERNA cafe on this corner makes the best coffee in town and the bookshop opposite closely cooperates with our school - our students and teachers read aloud for people. </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Now go down the narrow street, go straight 50 meters, cross the oneway road and opposite you will see the entrance to the longest indoor staircase in Central Europe. </a:t>
            </a:r>
            <a:endParaRPr sz="2400">
              <a:solidFill>
                <a:srgbClr val="000000"/>
              </a:solidFill>
              <a:latin typeface="Calibri"/>
              <a:ea typeface="Calibri"/>
              <a:cs typeface="Calibri"/>
              <a:sym typeface="Calibri"/>
            </a:endParaRPr>
          </a:p>
          <a:p>
            <a:pPr indent="0" lvl="0" marL="0" rtl="0" algn="l">
              <a:spcBef>
                <a:spcPts val="0"/>
              </a:spcBef>
              <a:spcAft>
                <a:spcPts val="1600"/>
              </a:spcAft>
              <a:buNone/>
            </a:pPr>
            <a:r>
              <a:t/>
            </a:r>
            <a:endParaRPr sz="24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A4C2F4"/>
        </a:solidFill>
      </p:bgPr>
    </p:bg>
    <p:spTree>
      <p:nvGrpSpPr>
        <p:cNvPr id="90" name="Shape 90"/>
        <p:cNvGrpSpPr/>
        <p:nvPr/>
      </p:nvGrpSpPr>
      <p:grpSpPr>
        <a:xfrm>
          <a:off x="0" y="0"/>
          <a:ext cx="0" cy="0"/>
          <a:chOff x="0" y="0"/>
          <a:chExt cx="0" cy="0"/>
        </a:xfrm>
      </p:grpSpPr>
      <p:sp>
        <p:nvSpPr>
          <p:cNvPr id="91" name="Google Shape;91;p19"/>
          <p:cNvSpPr txBox="1"/>
          <p:nvPr>
            <p:ph type="title"/>
          </p:nvPr>
        </p:nvSpPr>
        <p:spPr>
          <a:xfrm>
            <a:off x="311700" y="214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000">
                <a:latin typeface="Calibri"/>
                <a:ea typeface="Calibri"/>
                <a:cs typeface="Calibri"/>
                <a:sym typeface="Calibri"/>
              </a:rPr>
              <a:t>5 		Svatohorské schody (staircase)</a:t>
            </a:r>
            <a:endParaRPr sz="3000">
              <a:solidFill>
                <a:srgbClr val="000000"/>
              </a:solidFill>
              <a:latin typeface="Calibri"/>
              <a:ea typeface="Calibri"/>
              <a:cs typeface="Calibri"/>
              <a:sym typeface="Calibri"/>
            </a:endParaRPr>
          </a:p>
        </p:txBody>
      </p:sp>
      <p:sp>
        <p:nvSpPr>
          <p:cNvPr id="92" name="Google Shape;92;p19"/>
          <p:cNvSpPr txBox="1"/>
          <p:nvPr>
            <p:ph idx="1" type="body"/>
          </p:nvPr>
        </p:nvSpPr>
        <p:spPr>
          <a:xfrm>
            <a:off x="311700" y="863550"/>
            <a:ext cx="8520600" cy="41808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sz="12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N 49°41.134   E014°00.970</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The staircase  was built in 1728. There are many stairs. Can you count them? They burnt down in 1978 and in 1991 people collected money and local businessmen helped to rebuild the staircase.</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Enter the staircase and go uphill as far as almost to the top. Use the coordinates to leave the staircase in the right moment (you will go to the right). </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N 49°41.035´   E 014°00.926´</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t/>
            </a:r>
            <a:endParaRPr sz="1200">
              <a:solidFill>
                <a:srgbClr val="000000"/>
              </a:solidFill>
              <a:latin typeface="Calibri"/>
              <a:ea typeface="Calibri"/>
              <a:cs typeface="Calibri"/>
              <a:sym typeface="Calibri"/>
            </a:endParaRPr>
          </a:p>
          <a:p>
            <a:pPr indent="0" lvl="0" marL="0" rtl="0" algn="l">
              <a:spcBef>
                <a:spcPts val="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A4C2F4"/>
        </a:solidFill>
      </p:bgPr>
    </p:bg>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000">
                <a:latin typeface="Calibri"/>
                <a:ea typeface="Calibri"/>
                <a:cs typeface="Calibri"/>
                <a:sym typeface="Calibri"/>
              </a:rPr>
              <a:t>6		Vyhlídka u bunkru (viewpoint)</a:t>
            </a:r>
            <a:endParaRPr sz="3000">
              <a:latin typeface="Calibri"/>
              <a:ea typeface="Calibri"/>
              <a:cs typeface="Calibri"/>
              <a:sym typeface="Calibri"/>
            </a:endParaRPr>
          </a:p>
          <a:p>
            <a:pPr indent="0" lvl="0" marL="0" rtl="0" algn="l">
              <a:spcBef>
                <a:spcPts val="0"/>
              </a:spcBef>
              <a:spcAft>
                <a:spcPts val="0"/>
              </a:spcAft>
              <a:buNone/>
            </a:pPr>
            <a:r>
              <a:t/>
            </a:r>
            <a:endParaRPr sz="1200">
              <a:solidFill>
                <a:srgbClr val="000000"/>
              </a:solidFill>
              <a:latin typeface="Calibri"/>
              <a:ea typeface="Calibri"/>
              <a:cs typeface="Calibri"/>
              <a:sym typeface="Calibri"/>
            </a:endParaRPr>
          </a:p>
        </p:txBody>
      </p:sp>
      <p:sp>
        <p:nvSpPr>
          <p:cNvPr id="98" name="Google Shape;98;p20"/>
          <p:cNvSpPr txBox="1"/>
          <p:nvPr>
            <p:ph idx="1" type="body"/>
          </p:nvPr>
        </p:nvSpPr>
        <p:spPr>
          <a:xfrm>
            <a:off x="311700" y="1152475"/>
            <a:ext cx="8520600" cy="37071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solidFill>
                  <a:srgbClr val="000000"/>
                </a:solidFill>
                <a:latin typeface="Calibri"/>
                <a:ea typeface="Calibri"/>
                <a:cs typeface="Calibri"/>
                <a:sym typeface="Calibri"/>
              </a:rPr>
              <a:t>N 49°41.035´   E 014°00.926´</a:t>
            </a:r>
            <a:endParaRPr>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a:solidFill>
                  <a:srgbClr val="000000"/>
                </a:solidFill>
                <a:latin typeface="Calibri"/>
                <a:ea typeface="Calibri"/>
                <a:cs typeface="Calibri"/>
                <a:sym typeface="Calibri"/>
              </a:rPr>
              <a:t>Viewpoint. From here some time ago you could see the whole city but now the trees are much higher so you can only see some parts - the theatre house, the swimming pool, ice-rink, the new town and the  blocks of flats. In the background you can see the Brdy mountains.</a:t>
            </a:r>
            <a:endParaRPr>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t/>
            </a:r>
            <a:endParaRPr>
              <a:solidFill>
                <a:srgbClr val="000000"/>
              </a:solidFill>
              <a:latin typeface="Calibri"/>
              <a:ea typeface="Calibri"/>
              <a:cs typeface="Calibri"/>
              <a:sym typeface="Calibri"/>
            </a:endParaRPr>
          </a:p>
          <a:p>
            <a:pPr indent="0" lvl="0" marL="0" rtl="0" algn="l">
              <a:lnSpc>
                <a:spcPct val="100000"/>
              </a:lnSpc>
              <a:spcBef>
                <a:spcPts val="0"/>
              </a:spcBef>
              <a:spcAft>
                <a:spcPts val="0"/>
              </a:spcAft>
              <a:buNone/>
            </a:pPr>
            <a:r>
              <a:t/>
            </a:r>
            <a:endParaRPr>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a:solidFill>
                  <a:srgbClr val="000000"/>
                </a:solidFill>
                <a:latin typeface="Calibri"/>
                <a:ea typeface="Calibri"/>
                <a:cs typeface="Calibri"/>
                <a:sym typeface="Calibri"/>
              </a:rPr>
              <a:t>You need to go to the southeast as far as a road. There go uphill and take the second right. Use the coordinates to help you </a:t>
            </a:r>
            <a:endParaRPr>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a:solidFill>
                  <a:srgbClr val="000000"/>
                </a:solidFill>
                <a:latin typeface="Calibri"/>
                <a:ea typeface="Calibri"/>
                <a:cs typeface="Calibri"/>
                <a:sym typeface="Calibri"/>
              </a:rPr>
              <a:t>N 49°40,968</a:t>
            </a:r>
            <a:endParaRPr>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a:solidFill>
                  <a:srgbClr val="000000"/>
                </a:solidFill>
                <a:latin typeface="Calibri"/>
                <a:ea typeface="Calibri"/>
                <a:cs typeface="Calibri"/>
                <a:sym typeface="Calibri"/>
              </a:rPr>
              <a:t>E014°01,068 </a:t>
            </a:r>
            <a:endParaRPr>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a:solidFill>
                  <a:srgbClr val="000000"/>
                </a:solidFill>
                <a:latin typeface="Calibri"/>
                <a:ea typeface="Calibri"/>
                <a:cs typeface="Calibri"/>
                <a:sym typeface="Calibri"/>
              </a:rPr>
              <a:t>Your goal is to find a viewpoint in the forest.</a:t>
            </a:r>
            <a:endParaRPr>
              <a:solidFill>
                <a:srgbClr val="000000"/>
              </a:solidFill>
              <a:latin typeface="Calibri"/>
              <a:ea typeface="Calibri"/>
              <a:cs typeface="Calibri"/>
              <a:sym typeface="Calibri"/>
            </a:endParaRPr>
          </a:p>
          <a:p>
            <a:pPr indent="0" lvl="0" marL="0" rtl="0" algn="l">
              <a:spcBef>
                <a:spcPts val="0"/>
              </a:spcBef>
              <a:spcAft>
                <a:spcPts val="1600"/>
              </a:spcAft>
              <a:buNone/>
            </a:pPr>
            <a:r>
              <a:t/>
            </a:r>
            <a:endParaRPr>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A4C2F4"/>
        </a:solidFill>
      </p:bgPr>
    </p:bg>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000">
                <a:latin typeface="Calibri"/>
                <a:ea typeface="Calibri"/>
                <a:cs typeface="Calibri"/>
                <a:sym typeface="Calibri"/>
              </a:rPr>
              <a:t>7 	Vyhlídka na haldy (viewpoint)</a:t>
            </a:r>
            <a:endParaRPr sz="3000">
              <a:solidFill>
                <a:srgbClr val="000000"/>
              </a:solidFill>
              <a:latin typeface="Calibri"/>
              <a:ea typeface="Calibri"/>
              <a:cs typeface="Calibri"/>
              <a:sym typeface="Calibri"/>
            </a:endParaRPr>
          </a:p>
        </p:txBody>
      </p:sp>
      <p:sp>
        <p:nvSpPr>
          <p:cNvPr id="104" name="Google Shape;104;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sz="12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N 49°40,968</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000000"/>
                </a:solidFill>
                <a:latin typeface="Calibri"/>
                <a:ea typeface="Calibri"/>
                <a:cs typeface="Calibri"/>
                <a:sym typeface="Calibri"/>
              </a:rPr>
              <a:t>E014°01,068</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b="1" i="1" lang="en" sz="2400">
                <a:solidFill>
                  <a:srgbClr val="000000"/>
                </a:solidFill>
                <a:latin typeface="Calibri"/>
                <a:ea typeface="Calibri"/>
                <a:cs typeface="Calibri"/>
                <a:sym typeface="Calibri"/>
              </a:rPr>
              <a:t>Haldy</a:t>
            </a:r>
            <a:r>
              <a:rPr lang="en" sz="2400">
                <a:solidFill>
                  <a:srgbClr val="222222"/>
                </a:solidFill>
                <a:latin typeface="Calibri"/>
                <a:ea typeface="Calibri"/>
                <a:cs typeface="Calibri"/>
                <a:sym typeface="Calibri"/>
              </a:rPr>
              <a:t>:This heap of clay comes from the Příbram mines, uranium was mined in these mines. The space around the heap is little bit radioactive, and the Příbram heaps might be removed soon.</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t/>
            </a:r>
            <a:endParaRPr sz="2400">
              <a:solidFill>
                <a:srgbClr val="000000"/>
              </a:solidFill>
              <a:latin typeface="Calibri"/>
              <a:ea typeface="Calibri"/>
              <a:cs typeface="Calibri"/>
              <a:sym typeface="Calibri"/>
            </a:endParaRPr>
          </a:p>
          <a:p>
            <a:pPr indent="0" lvl="0" marL="0" rtl="0" algn="ctr">
              <a:lnSpc>
                <a:spcPct val="100000"/>
              </a:lnSpc>
              <a:spcBef>
                <a:spcPts val="0"/>
              </a:spcBef>
              <a:spcAft>
                <a:spcPts val="0"/>
              </a:spcAft>
              <a:buNone/>
            </a:pPr>
            <a:r>
              <a:rPr lang="en" sz="2400">
                <a:solidFill>
                  <a:srgbClr val="222222"/>
                </a:solidFill>
                <a:latin typeface="Calibri"/>
                <a:ea typeface="Calibri"/>
                <a:cs typeface="Calibri"/>
                <a:sym typeface="Calibri"/>
              </a:rPr>
              <a:t>Go back to the road, cross it and take the first right. Go between the lines of lime trees which are Czech national trees. Go to the little house in the middle.</a:t>
            </a:r>
            <a:endParaRPr sz="2400">
              <a:solidFill>
                <a:srgbClr val="000000"/>
              </a:solidFill>
              <a:latin typeface="Calibri"/>
              <a:ea typeface="Calibri"/>
              <a:cs typeface="Calibri"/>
              <a:sym typeface="Calibri"/>
            </a:endParaRPr>
          </a:p>
          <a:p>
            <a:pPr indent="0" lvl="0" marL="0" rtl="0" algn="l">
              <a:spcBef>
                <a:spcPts val="0"/>
              </a:spcBef>
              <a:spcAft>
                <a:spcPts val="1600"/>
              </a:spcAft>
              <a:buNone/>
            </a:pPr>
            <a:r>
              <a:t/>
            </a:r>
            <a:endParaRPr sz="24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