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3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81"/>
  </p:normalViewPr>
  <p:slideViewPr>
    <p:cSldViewPr snapToGrid="0" snapToObjects="1">
      <p:cViewPr>
        <p:scale>
          <a:sx n="79" d="100"/>
          <a:sy n="79" d="100"/>
        </p:scale>
        <p:origin x="-36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B4E58F6-B397-BD4C-BC35-EDF7953E6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56E13B2B-4A78-A641-AE9D-503D01B45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B31DC45-8559-D54B-BB57-EFDB8F1C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A6CA9D6-8B17-1447-8F1B-C98AF5BD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82A62F9-DFD5-E34A-9EF0-90083C6D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445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1688C3C-9A30-E14B-AEFD-DE48E456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898036F5-9F5F-1B49-A38D-149C3942B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CA687D6-F0E0-9945-AD07-586858EC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70A1D7B-B7B5-C04F-933E-05A0C13F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9B80D71-A23A-FB4A-A929-BAF70EE6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2788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3E2489DF-D644-8646-B655-A197941C8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44F8E65-0B6D-894D-8E6C-B8EF6724C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D8E05C3-3A93-3041-9503-FC4BC5D8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F41B637-64AD-7A4D-8C69-FC0220DF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DA597A2-CD64-5440-A0C0-C16E049A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1818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98BE39-D5EF-2E4B-BF07-6C45E170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32E9259-2BB0-7246-A65C-238D9C7F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26883DE-3C8F-784A-8EA3-1EB226DF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12121A5-FF8E-364D-9971-7311AEF3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4AC7673-51EE-D94A-92C3-93852748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21532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5002482-36AA-944D-9FF1-B7A4ED4F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03F9397-2719-5D4C-95A6-4923CACF6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2A6B70E-37DE-C64F-90BD-3AA5B27F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CE300BF-7FB6-BE4A-81A9-9AA8FDDE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18B7962-1048-7E42-9D3A-311B3910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22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ADDA2AB-5A5C-F348-942A-F3F15F4B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644576C-C8D7-7E42-AAA5-FE5DFE4D3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82365F69-0F80-6546-87EF-624BDE9F2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2348F5EC-F404-324D-B674-1089CD1E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2ADFAEB-5BFF-3A49-A3DC-65374D8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15C0190-9391-3B43-BF04-FD730E03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1284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A02F45F-86FF-E34D-8190-ABA964A9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EF639DB-B90F-6D46-BB72-73C49D9D0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485E339-E673-BE44-9509-83F857EF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55D409C-1933-794B-880E-4F6157971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4DBE8076-17CC-0744-88B3-83D3A0F88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4F6A9A62-9811-6740-A9A6-D4EAA02C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C1ED0AF6-A432-6B4A-8B61-5F0F897B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4AE74C5-1056-7047-B632-47152E05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9493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25EFB93-4B56-8242-B214-16A0F1F6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891B1F65-C64D-4B48-8349-5F73A7B0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F22F7895-24D5-8A4F-996C-8A9021C2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A3A098FF-5AE8-0C4D-A69D-1E454AC6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763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2CB2EE45-E41D-D54F-B659-FAA9C624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40D7D723-8A3C-4841-B0DD-FA6189EA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438DE4C8-170B-414F-B709-B7B22822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67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F9FAF85-17D1-3443-8206-9CF12F78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2578E5C-C0FD-5946-9DE7-0D0CB28D8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2EE0CD93-156F-634D-8AF3-F661C7D2F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24DE761-55D1-7144-A680-B2C2A94F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93B52E0-6583-AD47-98FC-E7CA43C2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C620A3ED-C2F7-C646-AFB9-25AD98F3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8179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7ABD21A-E07E-BC41-A785-2C04AB91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6DA613BE-8AF1-094F-97D2-8C4B853A1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FD09E41-CF23-534B-8AAC-EE4A2CE7F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D086619-DBAB-1546-A5F0-D8C9A287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3B536A9-AE77-E846-950D-2C56F6DA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063E4CA-0E37-5B46-A4DD-42BBCA16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54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368CD249-399E-F340-92DE-0C1DE142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FFC410A-8C4A-8641-B46E-DE07AF9B3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AF90A3D-25AF-8A40-8529-DEEA3FF2F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D06DBC7-28B2-524D-BD85-88E57838E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BAA8630-7964-794E-AE06-D1F07BFA7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49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09AC90A-6026-204B-BAEE-7E28B7BE5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Hungarian</a:t>
            </a:r>
            <a:r>
              <a:rPr lang="hu-HU" dirty="0"/>
              <a:t> E</a:t>
            </a:r>
            <a:r>
              <a:rPr lang="hu-HU"/>
              <a:t>aster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755B910-6C01-FA40-8841-AEAAB49AA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Made </a:t>
            </a:r>
            <a:r>
              <a:rPr lang="hu-HU" dirty="0" err="1"/>
              <a:t>by</a:t>
            </a:r>
            <a:r>
              <a:rPr lang="hu-HU" dirty="0"/>
              <a:t>: Maya </a:t>
            </a:r>
            <a:r>
              <a:rPr lang="hu-HU" dirty="0" err="1"/>
              <a:t>Spinello</a:t>
            </a:r>
            <a:r>
              <a:rPr lang="hu-HU" dirty="0"/>
              <a:t>, Zsóka Tóth, Eszter Szabó</a:t>
            </a:r>
          </a:p>
        </p:txBody>
      </p:sp>
    </p:spTree>
    <p:extLst>
      <p:ext uri="{BB962C8B-B14F-4D97-AF65-F5344CB8AC3E}">
        <p14:creationId xmlns:p14="http://schemas.microsoft.com/office/powerpoint/2010/main" xmlns="" val="399243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D1B2437-30DB-DA46-8306-30F34979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err="1">
                <a:latin typeface="Century" panose="02040604050505020304" pitchFamily="18" charset="0"/>
              </a:rPr>
              <a:t>Sprinkling</a:t>
            </a:r>
            <a:r>
              <a:rPr lang="hu-HU" sz="4800" dirty="0">
                <a:latin typeface="Century" panose="02040604050505020304" pitchFamily="18" charset="0"/>
              </a:rPr>
              <a:t> </a:t>
            </a:r>
            <a:r>
              <a:rPr lang="hu-HU" sz="4800" dirty="0" err="1">
                <a:latin typeface="Century" panose="02040604050505020304" pitchFamily="18" charset="0"/>
              </a:rPr>
              <a:t>the</a:t>
            </a:r>
            <a:r>
              <a:rPr lang="hu-HU" sz="4800" dirty="0">
                <a:latin typeface="Century" panose="02040604050505020304" pitchFamily="18" charset="0"/>
              </a:rPr>
              <a:t> </a:t>
            </a:r>
            <a:r>
              <a:rPr lang="hu-HU" sz="4800" dirty="0" err="1">
                <a:latin typeface="Century" panose="02040604050505020304" pitchFamily="18" charset="0"/>
              </a:rPr>
              <a:t>womenfolk</a:t>
            </a:r>
            <a:endParaRPr lang="hu-HU" sz="4800" dirty="0">
              <a:latin typeface="Century" panose="020406040505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ED79FA4-A32A-1644-9035-2C1BB2C7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One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of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the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most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popular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Hungarian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Easter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traditions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is </a:t>
            </a:r>
            <a:r>
              <a:rPr lang="hu-HU" sz="3200" i="1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locsolkodás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,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loosely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translated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at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'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sprinkling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the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womenfolk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',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practised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in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town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and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countryside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.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On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Easter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Monday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, boys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are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allowed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to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 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sprinkle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girls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with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water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or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perfume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–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traditionally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, a 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bucket</a:t>
            </a:r>
            <a:r>
              <a:rPr lang="hu-HU" sz="3200" b="1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of</a:t>
            </a:r>
            <a:r>
              <a:rPr lang="hu-HU" sz="3200" b="1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water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 is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thrown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on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them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!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They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get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some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treats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in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return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.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To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earn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their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 </a:t>
            </a:r>
            <a:r>
              <a:rPr lang="hu-HU" sz="3200" i="1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treats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, men must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also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recite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a  </a:t>
            </a:r>
            <a:r>
              <a:rPr lang="hu-HU" sz="3200" i="1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locsoló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 verse,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wich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is a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slightly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humorous</a:t>
            </a:r>
            <a:r>
              <a:rPr lang="hu-HU" sz="3200" dirty="0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 </a:t>
            </a:r>
            <a:r>
              <a:rPr lang="hu-HU" sz="3200" dirty="0" err="1">
                <a:latin typeface="Century" panose="02040604050505020304" pitchFamily="18" charset="0"/>
                <a:ea typeface="Ayuthaya" pitchFamily="2" charset="-34"/>
                <a:cs typeface="Ayuthaya" pitchFamily="2" charset="-34"/>
              </a:rPr>
              <a:t>poem</a:t>
            </a:r>
            <a:r>
              <a:rPr lang="hu-HU" sz="3200" dirty="0">
                <a:latin typeface="Century" panose="020406040505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46705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B978804-8036-9F4A-A1A6-DB8545B6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err="1">
                <a:latin typeface="Century" panose="02040604050505020304" pitchFamily="18" charset="0"/>
              </a:rPr>
              <a:t>Sprinkling</a:t>
            </a:r>
            <a:r>
              <a:rPr lang="hu-HU" sz="4800" dirty="0">
                <a:latin typeface="Century" panose="02040604050505020304" pitchFamily="18" charset="0"/>
              </a:rPr>
              <a:t> </a:t>
            </a:r>
            <a:r>
              <a:rPr lang="hu-HU" sz="4800" dirty="0" err="1">
                <a:latin typeface="Century" panose="02040604050505020304" pitchFamily="18" charset="0"/>
              </a:rPr>
              <a:t>the</a:t>
            </a:r>
            <a:r>
              <a:rPr lang="hu-HU" sz="4800" dirty="0">
                <a:latin typeface="Century" panose="02040604050505020304" pitchFamily="18" charset="0"/>
              </a:rPr>
              <a:t> </a:t>
            </a:r>
            <a:r>
              <a:rPr lang="hu-HU" sz="4800" dirty="0" err="1">
                <a:latin typeface="Century" panose="02040604050505020304" pitchFamily="18" charset="0"/>
              </a:rPr>
              <a:t>womenfolk</a:t>
            </a:r>
            <a:endParaRPr lang="hu-HU" sz="480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0CF9E27D-E2DC-F64F-9917-2DF84E650B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39550"/>
            <a:ext cx="5181600" cy="3523488"/>
          </a:xfrm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C15086F3-597C-304A-8E89-B8D942D349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93197"/>
            <a:ext cx="5181600" cy="3523489"/>
          </a:xfrm>
        </p:spPr>
      </p:pic>
    </p:spTree>
    <p:extLst>
      <p:ext uri="{BB962C8B-B14F-4D97-AF65-F5344CB8AC3E}">
        <p14:creationId xmlns:p14="http://schemas.microsoft.com/office/powerpoint/2010/main" xmlns="" val="60859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834F85-F0EA-9742-8283-19AFFC4B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3932237" cy="785812"/>
          </a:xfrm>
        </p:spPr>
        <p:txBody>
          <a:bodyPr>
            <a:normAutofit/>
          </a:bodyPr>
          <a:lstStyle/>
          <a:p>
            <a:r>
              <a:rPr lang="hu-HU" sz="3600" dirty="0" err="1">
                <a:latin typeface="Century" panose="02040604050505020304" pitchFamily="18" charset="0"/>
              </a:rPr>
              <a:t>Painting</a:t>
            </a:r>
            <a:r>
              <a:rPr lang="hu-HU" sz="3600" dirty="0">
                <a:latin typeface="Century" panose="02040604050505020304" pitchFamily="18" charset="0"/>
              </a:rPr>
              <a:t> </a:t>
            </a:r>
            <a:r>
              <a:rPr lang="hu-HU" sz="3600" dirty="0" err="1">
                <a:latin typeface="Century" panose="02040604050505020304" pitchFamily="18" charset="0"/>
              </a:rPr>
              <a:t>eggs</a:t>
            </a:r>
            <a:endParaRPr lang="hu-HU" sz="3600" dirty="0">
              <a:latin typeface="Century" panose="02040604050505020304" pitchFamily="18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FA917C62-E617-184E-8189-4BC418A5B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3038" y="457200"/>
            <a:ext cx="6032500" cy="5086350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63C146D9-CA6A-7141-9022-98BDF6EDE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505" y="2057400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hu-HU" sz="2800" dirty="0" err="1">
                <a:latin typeface="Century" panose="02040604050505020304" pitchFamily="18" charset="0"/>
              </a:rPr>
              <a:t>Egg-painting</a:t>
            </a:r>
            <a:r>
              <a:rPr lang="hu-HU" sz="2800" dirty="0">
                <a:latin typeface="Century" panose="02040604050505020304" pitchFamily="18" charset="0"/>
              </a:rPr>
              <a:t> is a </a:t>
            </a:r>
            <a:r>
              <a:rPr lang="hu-HU" sz="2800" dirty="0" err="1">
                <a:latin typeface="Century" panose="02040604050505020304" pitchFamily="18" charset="0"/>
              </a:rPr>
              <a:t>common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Easter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tradition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around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the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world</a:t>
            </a:r>
            <a:r>
              <a:rPr lang="hu-HU" sz="2800" dirty="0">
                <a:latin typeface="Century" panose="02040604050505020304" pitchFamily="18" charset="0"/>
              </a:rPr>
              <a:t>, and Hungary is no </a:t>
            </a:r>
            <a:r>
              <a:rPr lang="hu-HU" sz="2800" dirty="0" err="1">
                <a:latin typeface="Century" panose="02040604050505020304" pitchFamily="18" charset="0"/>
              </a:rPr>
              <a:t>exception</a:t>
            </a:r>
            <a:r>
              <a:rPr lang="hu-HU" sz="2800" dirty="0">
                <a:latin typeface="Century" panose="02040604050505020304" pitchFamily="18" charset="0"/>
              </a:rPr>
              <a:t>. </a:t>
            </a:r>
            <a:r>
              <a:rPr lang="hu-HU" sz="2800" dirty="0" err="1">
                <a:latin typeface="Century" panose="02040604050505020304" pitchFamily="18" charset="0"/>
              </a:rPr>
              <a:t>Hungarian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Easter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eggs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are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decorated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with</a:t>
            </a:r>
            <a:r>
              <a:rPr lang="hu-HU" sz="2800" dirty="0">
                <a:latin typeface="Century" panose="02040604050505020304" pitchFamily="18" charset="0"/>
              </a:rPr>
              <a:t> </a:t>
            </a:r>
            <a:r>
              <a:rPr lang="hu-HU" sz="2800" dirty="0" err="1">
                <a:latin typeface="Century" panose="02040604050505020304" pitchFamily="18" charset="0"/>
              </a:rPr>
              <a:t>simple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geometric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shapes</a:t>
            </a:r>
            <a:r>
              <a:rPr lang="hu-HU" sz="2800" dirty="0">
                <a:latin typeface="Century" panose="02040604050505020304" pitchFamily="18" charset="0"/>
              </a:rPr>
              <a:t> </a:t>
            </a:r>
            <a:r>
              <a:rPr lang="hu-HU" sz="2800" dirty="0" err="1">
                <a:latin typeface="Century" panose="02040604050505020304" pitchFamily="18" charset="0"/>
              </a:rPr>
              <a:t>or</a:t>
            </a:r>
            <a:r>
              <a:rPr lang="hu-HU" sz="2800" dirty="0">
                <a:latin typeface="Century" panose="02040604050505020304" pitchFamily="18" charset="0"/>
              </a:rPr>
              <a:t> </a:t>
            </a:r>
            <a:r>
              <a:rPr lang="hu-HU" sz="2800" dirty="0" err="1">
                <a:latin typeface="Century" panose="02040604050505020304" pitchFamily="18" charset="0"/>
              </a:rPr>
              <a:t>ornamental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swirls</a:t>
            </a:r>
            <a:r>
              <a:rPr lang="hu-HU" sz="2800" dirty="0">
                <a:latin typeface="Century" panose="02040604050505020304" pitchFamily="18" charset="0"/>
              </a:rPr>
              <a:t>.</a:t>
            </a:r>
            <a:r>
              <a:rPr lang="hu-HU" dirty="0">
                <a:latin typeface="Century" panose="02040604050505020304" pitchFamily="18" charset="0"/>
              </a:rPr>
              <a:t/>
            </a:r>
            <a:br>
              <a:rPr lang="hu-HU" dirty="0">
                <a:latin typeface="Century" panose="02040604050505020304" pitchFamily="18" charset="0"/>
              </a:rPr>
            </a:br>
            <a:endParaRPr lang="hu-HU" dirty="0">
              <a:latin typeface="Century" panose="020406040505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3603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0D92DC5-338D-8042-B69F-C5F1A87E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err="1">
                <a:latin typeface="Century" panose="02040604050505020304" pitchFamily="18" charset="0"/>
              </a:rPr>
              <a:t>Traditional</a:t>
            </a:r>
            <a:r>
              <a:rPr lang="hu-HU" sz="4800" dirty="0">
                <a:latin typeface="Century" panose="02040604050505020304" pitchFamily="18" charset="0"/>
              </a:rPr>
              <a:t> </a:t>
            </a:r>
            <a:r>
              <a:rPr lang="hu-HU" sz="4800" dirty="0" err="1">
                <a:latin typeface="Century" panose="02040604050505020304" pitchFamily="18" charset="0"/>
              </a:rPr>
              <a:t>food</a:t>
            </a:r>
            <a:endParaRPr lang="hu-HU" sz="4800" dirty="0">
              <a:latin typeface="Century" panose="020406040505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621CF48-D73F-D24B-94CA-6A798F063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err="1">
                <a:latin typeface="Century" panose="02040604050505020304" pitchFamily="18" charset="0"/>
              </a:rPr>
              <a:t>Traditional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Easter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meals</a:t>
            </a:r>
            <a:r>
              <a:rPr lang="hu-HU" dirty="0">
                <a:latin typeface="Century" panose="02040604050505020304" pitchFamily="18" charset="0"/>
              </a:rPr>
              <a:t> in Hungary </a:t>
            </a:r>
            <a:r>
              <a:rPr lang="hu-HU" dirty="0" err="1">
                <a:latin typeface="Century" panose="02040604050505020304" pitchFamily="18" charset="0"/>
              </a:rPr>
              <a:t>involve</a:t>
            </a:r>
            <a:r>
              <a:rPr lang="hu-HU" dirty="0">
                <a:latin typeface="Century" panose="02040604050505020304" pitchFamily="18" charset="0"/>
              </a:rPr>
              <a:t> ham, </a:t>
            </a:r>
            <a:r>
              <a:rPr lang="hu-HU" dirty="0" err="1">
                <a:latin typeface="Century" panose="02040604050505020304" pitchFamily="18" charset="0"/>
              </a:rPr>
              <a:t>boiled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eggs</a:t>
            </a:r>
            <a:r>
              <a:rPr lang="hu-HU" dirty="0">
                <a:latin typeface="Century" panose="02040604050505020304" pitchFamily="18" charset="0"/>
              </a:rPr>
              <a:t> and </a:t>
            </a:r>
            <a:r>
              <a:rPr lang="hu-HU" dirty="0" err="1">
                <a:latin typeface="Century" panose="02040604050505020304" pitchFamily="18" charset="0"/>
              </a:rPr>
              <a:t>braided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loaves</a:t>
            </a:r>
            <a:r>
              <a:rPr lang="hu-HU" dirty="0">
                <a:latin typeface="Century" panose="02040604050505020304" pitchFamily="18" charset="0"/>
              </a:rPr>
              <a:t> </a:t>
            </a:r>
            <a:r>
              <a:rPr lang="hu-HU" dirty="0" err="1">
                <a:latin typeface="Century" panose="02040604050505020304" pitchFamily="18" charset="0"/>
              </a:rPr>
              <a:t>called</a:t>
            </a:r>
            <a:r>
              <a:rPr lang="hu-HU" dirty="0">
                <a:latin typeface="Century" panose="02040604050505020304" pitchFamily="18" charset="0"/>
              </a:rPr>
              <a:t> </a:t>
            </a:r>
            <a:r>
              <a:rPr lang="hu-HU" i="1" dirty="0">
                <a:latin typeface="Century" panose="02040604050505020304" pitchFamily="18" charset="0"/>
              </a:rPr>
              <a:t>kalács</a:t>
            </a:r>
            <a:r>
              <a:rPr lang="hu-HU" dirty="0">
                <a:latin typeface="Century" panose="02040604050505020304" pitchFamily="18" charset="0"/>
              </a:rPr>
              <a:t>, </a:t>
            </a:r>
            <a:r>
              <a:rPr lang="hu-HU" dirty="0" err="1">
                <a:latin typeface="Century" panose="02040604050505020304" pitchFamily="18" charset="0"/>
              </a:rPr>
              <a:t>pickled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horseradish</a:t>
            </a:r>
            <a:r>
              <a:rPr lang="hu-HU" b="1" dirty="0">
                <a:latin typeface="Century" panose="02040604050505020304" pitchFamily="18" charset="0"/>
              </a:rPr>
              <a:t> </a:t>
            </a:r>
            <a:r>
              <a:rPr lang="hu-HU" dirty="0">
                <a:latin typeface="Century" panose="02040604050505020304" pitchFamily="18" charset="0"/>
              </a:rPr>
              <a:t>and </a:t>
            </a:r>
            <a:r>
              <a:rPr lang="hu-HU" dirty="0" err="1">
                <a:latin typeface="Century" panose="02040604050505020304" pitchFamily="18" charset="0"/>
              </a:rPr>
              <a:t>lamb</a:t>
            </a:r>
            <a:r>
              <a:rPr lang="hu-HU" dirty="0">
                <a:latin typeface="Century" panose="02040604050505020304" pitchFamily="18" charset="0"/>
              </a:rPr>
              <a:t>. </a:t>
            </a:r>
            <a:r>
              <a:rPr lang="hu-HU" dirty="0" err="1">
                <a:latin typeface="Century" panose="02040604050505020304" pitchFamily="18" charset="0"/>
              </a:rPr>
              <a:t>This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was</a:t>
            </a:r>
            <a:r>
              <a:rPr lang="hu-HU" dirty="0">
                <a:latin typeface="Century" panose="02040604050505020304" pitchFamily="18" charset="0"/>
              </a:rPr>
              <a:t> a </a:t>
            </a:r>
            <a:r>
              <a:rPr lang="hu-HU" dirty="0" err="1">
                <a:latin typeface="Century" panose="02040604050505020304" pitchFamily="18" charset="0"/>
              </a:rPr>
              <a:t>time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when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the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long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fast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for</a:t>
            </a:r>
            <a:r>
              <a:rPr lang="hu-HU" dirty="0">
                <a:latin typeface="Century" panose="02040604050505020304" pitchFamily="18" charset="0"/>
              </a:rPr>
              <a:t> Lent </a:t>
            </a:r>
            <a:r>
              <a:rPr lang="hu-HU" dirty="0" err="1">
                <a:latin typeface="Century" panose="02040604050505020304" pitchFamily="18" charset="0"/>
              </a:rPr>
              <a:t>was</a:t>
            </a:r>
            <a:r>
              <a:rPr lang="hu-HU" dirty="0">
                <a:latin typeface="Century" panose="02040604050505020304" pitchFamily="18" charset="0"/>
              </a:rPr>
              <a:t> being </a:t>
            </a:r>
            <a:r>
              <a:rPr lang="hu-HU" dirty="0" err="1">
                <a:latin typeface="Century" panose="02040604050505020304" pitchFamily="18" charset="0"/>
              </a:rPr>
              <a:t>broken</a:t>
            </a:r>
            <a:r>
              <a:rPr lang="hu-HU" dirty="0">
                <a:latin typeface="Century" panose="02040604050505020304" pitchFamily="18" charset="0"/>
              </a:rPr>
              <a:t>, </a:t>
            </a:r>
            <a:r>
              <a:rPr lang="hu-HU" dirty="0" err="1">
                <a:latin typeface="Century" panose="02040604050505020304" pitchFamily="18" charset="0"/>
              </a:rPr>
              <a:t>so</a:t>
            </a:r>
            <a:r>
              <a:rPr lang="hu-HU" dirty="0">
                <a:latin typeface="Century" panose="02040604050505020304" pitchFamily="18" charset="0"/>
              </a:rPr>
              <a:t> a </a:t>
            </a:r>
            <a:r>
              <a:rPr lang="hu-HU" dirty="0" err="1">
                <a:latin typeface="Century" panose="02040604050505020304" pitchFamily="18" charset="0"/>
              </a:rPr>
              <a:t>rich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meal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was</a:t>
            </a:r>
            <a:r>
              <a:rPr lang="hu-HU" dirty="0">
                <a:latin typeface="Century" panose="02040604050505020304" pitchFamily="18" charset="0"/>
              </a:rPr>
              <a:t> part of </a:t>
            </a:r>
            <a:r>
              <a:rPr lang="hu-HU" dirty="0" err="1">
                <a:latin typeface="Century" panose="02040604050505020304" pitchFamily="18" charset="0"/>
              </a:rPr>
              <a:t>the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celebration</a:t>
            </a:r>
            <a:r>
              <a:rPr lang="hu-HU" dirty="0">
                <a:latin typeface="Century" panose="02040604050505020304" pitchFamily="18" charset="0"/>
              </a:rPr>
              <a:t>. </a:t>
            </a:r>
            <a:r>
              <a:rPr lang="hu-HU" dirty="0" err="1">
                <a:latin typeface="Century" panose="02040604050505020304" pitchFamily="18" charset="0"/>
              </a:rPr>
              <a:t>For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those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following</a:t>
            </a:r>
            <a:r>
              <a:rPr lang="hu-HU" dirty="0">
                <a:latin typeface="Century" panose="02040604050505020304" pitchFamily="18" charset="0"/>
              </a:rPr>
              <a:t> Christian </a:t>
            </a:r>
            <a:r>
              <a:rPr lang="hu-HU" dirty="0" err="1">
                <a:latin typeface="Century" panose="02040604050505020304" pitchFamily="18" charset="0"/>
              </a:rPr>
              <a:t>examples</a:t>
            </a:r>
            <a:r>
              <a:rPr lang="hu-HU" dirty="0">
                <a:latin typeface="Century" panose="02040604050505020304" pitchFamily="18" charset="0"/>
              </a:rPr>
              <a:t>, Good </a:t>
            </a:r>
            <a:r>
              <a:rPr lang="hu-HU" dirty="0" err="1">
                <a:latin typeface="Century" panose="02040604050505020304" pitchFamily="18" charset="0"/>
              </a:rPr>
              <a:t>Friday</a:t>
            </a:r>
            <a:r>
              <a:rPr lang="hu-HU" dirty="0">
                <a:latin typeface="Century" panose="02040604050505020304" pitchFamily="18" charset="0"/>
              </a:rPr>
              <a:t> is </a:t>
            </a:r>
            <a:r>
              <a:rPr lang="hu-HU" dirty="0" err="1">
                <a:latin typeface="Century" panose="02040604050505020304" pitchFamily="18" charset="0"/>
              </a:rPr>
              <a:t>customarily</a:t>
            </a:r>
            <a:r>
              <a:rPr lang="hu-HU" dirty="0">
                <a:latin typeface="Century" panose="02040604050505020304" pitchFamily="18" charset="0"/>
              </a:rPr>
              <a:t> a </a:t>
            </a:r>
            <a:r>
              <a:rPr lang="hu-HU" dirty="0" err="1">
                <a:latin typeface="Century" panose="02040604050505020304" pitchFamily="18" charset="0"/>
              </a:rPr>
              <a:t>time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to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eat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fish</a:t>
            </a:r>
            <a:r>
              <a:rPr lang="hu-HU" dirty="0">
                <a:latin typeface="Century" panose="02040604050505020304" pitchFamily="18" charset="0"/>
              </a:rPr>
              <a:t>, saving </a:t>
            </a:r>
            <a:r>
              <a:rPr lang="hu-HU" dirty="0" err="1">
                <a:latin typeface="Century" panose="02040604050505020304" pitchFamily="18" charset="0"/>
              </a:rPr>
              <a:t>the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meat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for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Easter</a:t>
            </a:r>
            <a:r>
              <a:rPr lang="hu-HU" dirty="0">
                <a:latin typeface="Century" panose="02040604050505020304" pitchFamily="18" charset="0"/>
              </a:rPr>
              <a:t> Sunday. </a:t>
            </a:r>
          </a:p>
          <a:p>
            <a:endParaRPr lang="hu-HU" dirty="0">
              <a:latin typeface="Century" panose="02040604050505020304" pitchFamily="18" charset="0"/>
            </a:endParaRPr>
          </a:p>
          <a:p>
            <a:r>
              <a:rPr lang="hu-HU" dirty="0">
                <a:latin typeface="Century" panose="02040604050505020304" pitchFamily="18" charset="0"/>
              </a:rPr>
              <a:t>Of </a:t>
            </a:r>
            <a:r>
              <a:rPr lang="hu-HU" dirty="0" err="1">
                <a:latin typeface="Century" panose="02040604050505020304" pitchFamily="18" charset="0"/>
              </a:rPr>
              <a:t>course</a:t>
            </a:r>
            <a:r>
              <a:rPr lang="hu-HU" dirty="0">
                <a:latin typeface="Century" panose="02040604050505020304" pitchFamily="18" charset="0"/>
              </a:rPr>
              <a:t>, </a:t>
            </a:r>
            <a:r>
              <a:rPr lang="hu-HU" dirty="0" err="1">
                <a:latin typeface="Century" panose="02040604050505020304" pitchFamily="18" charset="0"/>
              </a:rPr>
              <a:t>the</a:t>
            </a:r>
            <a:r>
              <a:rPr lang="hu-HU" dirty="0">
                <a:latin typeface="Century" panose="02040604050505020304" pitchFamily="18" charset="0"/>
              </a:rPr>
              <a:t> modern </a:t>
            </a:r>
            <a:r>
              <a:rPr lang="hu-HU" dirty="0" err="1">
                <a:latin typeface="Century" panose="02040604050505020304" pitchFamily="18" charset="0"/>
              </a:rPr>
              <a:t>age</a:t>
            </a:r>
            <a:r>
              <a:rPr lang="hu-HU" dirty="0">
                <a:latin typeface="Century" panose="02040604050505020304" pitchFamily="18" charset="0"/>
              </a:rPr>
              <a:t> has </a:t>
            </a:r>
            <a:r>
              <a:rPr lang="hu-HU" dirty="0" err="1">
                <a:latin typeface="Century" panose="02040604050505020304" pitchFamily="18" charset="0"/>
              </a:rPr>
              <a:t>brought</a:t>
            </a:r>
            <a:r>
              <a:rPr lang="hu-HU" dirty="0">
                <a:latin typeface="Century" panose="02040604050505020304" pitchFamily="18" charset="0"/>
              </a:rPr>
              <a:t> </a:t>
            </a:r>
            <a:r>
              <a:rPr lang="hu-HU" dirty="0" err="1">
                <a:latin typeface="Century" panose="02040604050505020304" pitchFamily="18" charset="0"/>
              </a:rPr>
              <a:t>delicious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chocolate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eggs</a:t>
            </a:r>
            <a:r>
              <a:rPr lang="hu-HU" dirty="0">
                <a:latin typeface="Century" panose="02040604050505020304" pitchFamily="18" charset="0"/>
              </a:rPr>
              <a:t> </a:t>
            </a:r>
            <a:r>
              <a:rPr lang="hu-HU" dirty="0" err="1">
                <a:latin typeface="Century" panose="02040604050505020304" pitchFamily="18" charset="0"/>
              </a:rPr>
              <a:t>as</a:t>
            </a:r>
            <a:r>
              <a:rPr lang="hu-HU" dirty="0">
                <a:latin typeface="Century" panose="02040604050505020304" pitchFamily="18" charset="0"/>
              </a:rPr>
              <a:t> part of </a:t>
            </a:r>
            <a:r>
              <a:rPr lang="hu-HU" dirty="0" err="1">
                <a:latin typeface="Century" panose="02040604050505020304" pitchFamily="18" charset="0"/>
              </a:rPr>
              <a:t>the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Easter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menu</a:t>
            </a:r>
            <a:r>
              <a:rPr lang="hu-HU" dirty="0">
                <a:latin typeface="Century" panose="02040604050505020304" pitchFamily="18" charset="0"/>
              </a:rPr>
              <a:t>, </a:t>
            </a:r>
            <a:r>
              <a:rPr lang="hu-HU" dirty="0" err="1">
                <a:latin typeface="Century" panose="02040604050505020304" pitchFamily="18" charset="0"/>
              </a:rPr>
              <a:t>as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well</a:t>
            </a:r>
            <a:r>
              <a:rPr lang="hu-HU" dirty="0"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841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7AE801-9AC8-8247-B329-A0031980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latin typeface="Century" panose="02040604050505020304" pitchFamily="18" charset="0"/>
              </a:rPr>
              <a:t>Traditional</a:t>
            </a:r>
            <a:r>
              <a:rPr lang="hu-HU" dirty="0">
                <a:latin typeface="Century" panose="02040604050505020304" pitchFamily="18" charset="0"/>
              </a:rPr>
              <a:t> </a:t>
            </a:r>
            <a:r>
              <a:rPr lang="hu-HU" dirty="0" err="1">
                <a:latin typeface="Century" panose="02040604050505020304" pitchFamily="18" charset="0"/>
              </a:rPr>
              <a:t>food</a:t>
            </a: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030990EC-DC2B-1E4E-9A9D-F89D7F87D5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0062"/>
            <a:ext cx="5181600" cy="3313813"/>
          </a:xfrm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94958D29-8ED0-AA43-9F9E-9AB91186E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6538" y="2030062"/>
            <a:ext cx="5181600" cy="3313813"/>
          </a:xfrm>
        </p:spPr>
      </p:pic>
    </p:spTree>
    <p:extLst>
      <p:ext uri="{BB962C8B-B14F-4D97-AF65-F5344CB8AC3E}">
        <p14:creationId xmlns:p14="http://schemas.microsoft.com/office/powerpoint/2010/main" xmlns="" val="130216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02B81A0-7D58-3548-B8A4-253CA1C5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08" y="261258"/>
            <a:ext cx="3932237" cy="1600200"/>
          </a:xfrm>
        </p:spPr>
        <p:txBody>
          <a:bodyPr>
            <a:normAutofit/>
          </a:bodyPr>
          <a:lstStyle/>
          <a:p>
            <a:r>
              <a:rPr lang="hu-HU" sz="4400" dirty="0" err="1">
                <a:latin typeface="Century" panose="02040604050505020304" pitchFamily="18" charset="0"/>
              </a:rPr>
              <a:t>Easter</a:t>
            </a:r>
            <a:r>
              <a:rPr lang="hu-HU" sz="4400" dirty="0">
                <a:latin typeface="Century" panose="02040604050505020304" pitchFamily="18" charset="0"/>
              </a:rPr>
              <a:t> </a:t>
            </a:r>
            <a:r>
              <a:rPr lang="hu-HU" sz="4400" dirty="0" err="1">
                <a:latin typeface="Century" panose="02040604050505020304" pitchFamily="18" charset="0"/>
              </a:rPr>
              <a:t>bunny</a:t>
            </a:r>
            <a:endParaRPr lang="hu-HU" sz="4400" dirty="0">
              <a:latin typeface="Century" panose="02040604050505020304" pitchFamily="18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7EADFC6D-AF6E-6E4C-ACB8-E44F8B279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827" y="2057400"/>
            <a:ext cx="4916998" cy="4000500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>
                <a:effectLst/>
                <a:latin typeface="Century" panose="02040604050505020304" pitchFamily="18" charset="0"/>
              </a:rPr>
              <a:t>The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Easter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bunny</a:t>
            </a:r>
            <a:r>
              <a:rPr lang="hu-HU" sz="2800" dirty="0">
                <a:effectLst/>
                <a:latin typeface="Century" panose="02040604050505020304" pitchFamily="18" charset="0"/>
              </a:rPr>
              <a:t> is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the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children’s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favourite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latin typeface="Century" panose="02040604050505020304" pitchFamily="18" charset="0"/>
              </a:rPr>
              <a:t>because</a:t>
            </a:r>
            <a:r>
              <a:rPr lang="hu-HU" sz="2800" dirty="0">
                <a:latin typeface="Century" panose="02040604050505020304" pitchFamily="18" charset="0"/>
              </a:rPr>
              <a:t> of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the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delicious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treats</a:t>
            </a:r>
            <a:r>
              <a:rPr lang="hu-HU" sz="2800" dirty="0">
                <a:effectLst/>
                <a:latin typeface="Century" panose="02040604050505020304" pitchFamily="18" charset="0"/>
              </a:rPr>
              <a:t> he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leaves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behind</a:t>
            </a:r>
            <a:r>
              <a:rPr lang="hu-HU" sz="2800" dirty="0">
                <a:effectLst/>
                <a:latin typeface="Century" panose="02040604050505020304" pitchFamily="18" charset="0"/>
              </a:rPr>
              <a:t>, and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the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thrill</a:t>
            </a:r>
            <a:r>
              <a:rPr lang="hu-HU" sz="2800" dirty="0">
                <a:effectLst/>
                <a:latin typeface="Century" panose="02040604050505020304" pitchFamily="18" charset="0"/>
              </a:rPr>
              <a:t> of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the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Easter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Egg</a:t>
            </a:r>
            <a:r>
              <a:rPr lang="hu-HU" sz="2800" dirty="0">
                <a:effectLst/>
                <a:latin typeface="Century" panose="02040604050505020304" pitchFamily="18" charset="0"/>
              </a:rPr>
              <a:t> Hunt. </a:t>
            </a:r>
          </a:p>
          <a:p>
            <a:r>
              <a:rPr lang="hu-HU" sz="2800" dirty="0">
                <a:effectLst/>
                <a:latin typeface="Century" panose="02040604050505020304" pitchFamily="18" charset="0"/>
              </a:rPr>
              <a:t/>
            </a:r>
            <a:br>
              <a:rPr lang="hu-HU" sz="2800" dirty="0">
                <a:effectLst/>
                <a:latin typeface="Century" panose="02040604050505020304" pitchFamily="18" charset="0"/>
              </a:rPr>
            </a:br>
            <a:r>
              <a:rPr lang="hu-HU" sz="2800" dirty="0" err="1">
                <a:effectLst/>
                <a:latin typeface="Century" panose="02040604050505020304" pitchFamily="18" charset="0"/>
              </a:rPr>
              <a:t>P</a:t>
            </a:r>
            <a:r>
              <a:rPr lang="hu-HU" sz="2800" dirty="0" err="1">
                <a:latin typeface="Century" panose="02040604050505020304" pitchFamily="18" charset="0"/>
              </a:rPr>
              <a:t>ainted</a:t>
            </a:r>
            <a:r>
              <a:rPr lang="hu-HU" sz="2800" dirty="0"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eggs</a:t>
            </a:r>
            <a:r>
              <a:rPr lang="hu-HU" sz="2800" dirty="0">
                <a:effectLst/>
                <a:latin typeface="Century" panose="02040604050505020304" pitchFamily="18" charset="0"/>
              </a:rPr>
              <a:t>, 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chocolates</a:t>
            </a:r>
            <a:r>
              <a:rPr lang="hu-HU" sz="2800" dirty="0">
                <a:effectLst/>
                <a:latin typeface="Century" panose="02040604050505020304" pitchFamily="18" charset="0"/>
              </a:rPr>
              <a:t> and</a:t>
            </a:r>
            <a:r>
              <a:rPr lang="hu-HU" sz="2800" b="1" dirty="0">
                <a:effectLst/>
                <a:latin typeface="Century" panose="02040604050505020304" pitchFamily="18" charset="0"/>
              </a:rPr>
              <a:t> 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other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sweets</a:t>
            </a:r>
            <a:r>
              <a:rPr lang="hu-HU" sz="2800" dirty="0">
                <a:effectLst/>
                <a:latin typeface="Century" panose="02040604050505020304" pitchFamily="18" charset="0"/>
              </a:rPr>
              <a:t> 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are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hidden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around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the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garden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for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children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to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find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on</a:t>
            </a:r>
            <a:r>
              <a:rPr lang="hu-HU" sz="2800" dirty="0">
                <a:effectLst/>
                <a:latin typeface="Century" panose="02040604050505020304" pitchFamily="18" charset="0"/>
              </a:rPr>
              <a:t>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Easter</a:t>
            </a:r>
            <a:r>
              <a:rPr lang="hu-HU" sz="2800" dirty="0">
                <a:effectLst/>
                <a:latin typeface="Century" panose="02040604050505020304" pitchFamily="18" charset="0"/>
              </a:rPr>
              <a:t> Sunday </a:t>
            </a:r>
            <a:r>
              <a:rPr lang="hu-HU" sz="2800" dirty="0" err="1">
                <a:effectLst/>
                <a:latin typeface="Century" panose="02040604050505020304" pitchFamily="18" charset="0"/>
              </a:rPr>
              <a:t>morning</a:t>
            </a:r>
            <a:r>
              <a:rPr lang="hu-HU" sz="2800" dirty="0">
                <a:effectLst/>
                <a:latin typeface="Century" panose="02040604050505020304" pitchFamily="18" charset="0"/>
              </a:rPr>
              <a:t>.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16" name="Tartalom helye 15">
            <a:extLst>
              <a:ext uri="{FF2B5EF4-FFF2-40B4-BE49-F238E27FC236}">
                <a16:creationId xmlns:a16="http://schemas.microsoft.com/office/drawing/2014/main" xmlns="" id="{5472037A-0836-D04F-AD38-32778872B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825" y="1387928"/>
            <a:ext cx="6721589" cy="4481059"/>
          </a:xfrm>
        </p:spPr>
      </p:pic>
    </p:spTree>
    <p:extLst>
      <p:ext uri="{BB962C8B-B14F-4D97-AF65-F5344CB8AC3E}">
        <p14:creationId xmlns:p14="http://schemas.microsoft.com/office/powerpoint/2010/main" xmlns="" val="280401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6186E8-0400-DA40-A7E2-6921A3E5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45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5400" dirty="0">
                <a:latin typeface="Century" panose="02040604050505020304" pitchFamily="18" charset="0"/>
              </a:rPr>
              <a:t>THANKS FOR YOUR ATTENTION!!</a:t>
            </a:r>
          </a:p>
        </p:txBody>
      </p:sp>
    </p:spTree>
    <p:extLst>
      <p:ext uri="{BB962C8B-B14F-4D97-AF65-F5344CB8AC3E}">
        <p14:creationId xmlns:p14="http://schemas.microsoft.com/office/powerpoint/2010/main" xmlns="" val="121697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94</Words>
  <Application>Microsoft Office PowerPoint</Application>
  <PresentationFormat>Egyéni</PresentationFormat>
  <Paragraphs>16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Hungarian Easter</vt:lpstr>
      <vt:lpstr>Sprinkling the womenfolk</vt:lpstr>
      <vt:lpstr>Sprinkling the womenfolk</vt:lpstr>
      <vt:lpstr>Painting eggs</vt:lpstr>
      <vt:lpstr>Traditional food</vt:lpstr>
      <vt:lpstr>Traditional food</vt:lpstr>
      <vt:lpstr>Easter bunny</vt:lpstr>
      <vt:lpstr>THANKS FOR YOUR ATTENTION!!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Easter</dc:title>
  <dc:creator>Microsoft Office User</dc:creator>
  <cp:lastModifiedBy>Ágnes</cp:lastModifiedBy>
  <cp:revision>2</cp:revision>
  <dcterms:created xsi:type="dcterms:W3CDTF">2022-04-05T10:42:28Z</dcterms:created>
  <dcterms:modified xsi:type="dcterms:W3CDTF">2022-07-11T18:19:48Z</dcterms:modified>
</cp:coreProperties>
</file>