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4" r:id="rId11"/>
    <p:sldId id="265" r:id="rId12"/>
    <p:sldId id="261" r:id="rId13"/>
    <p:sldId id="262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7438E-59FE-45FC-A171-A02F7DD1CDB5}" v="586" dt="2022-03-31T08:36:01.637"/>
    <p1510:client id="{4756ADFF-4C18-4147-9FE7-617D8F83C362}" v="15" dt="2022-04-01T07:06:54.982"/>
    <p1510:client id="{51603941-844B-4932-8AD1-6F37083B8D4A}" v="11" dt="2022-03-30T14:03:30.562"/>
    <p1510:client id="{8A76806C-1950-4EEC-8C14-8F60731FCA92}" v="212" dt="2022-03-31T06:40:21.620"/>
    <p1510:client id="{9C584366-B48D-44D7-AC25-A015299C8DBA}" v="16" vWet="17" dt="2022-03-31T08:24:29.979"/>
    <p1510:client id="{F581E589-7ED7-460C-9F3D-60CF1ADE4219}" v="15" dt="2022-03-31T06:42:35.778"/>
    <p1510:client id="{F5F65796-08F8-4B27-83E1-1DF613B6E402}" v="35" dt="2022-04-02T15:31:41.343"/>
    <p1510:client id="{F8ED98D4-F95C-FF1A-AE1C-2C80CE511316}" v="31" dt="2022-04-02T15:35:48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tableStyles" Target="tableStyles.xml" Id="rId18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theme" Target="theme/theme1.xml" Id="rId17" /><Relationship Type="http://schemas.openxmlformats.org/officeDocument/2006/relationships/customXml" Target="../customXml/item2.xml" Id="rId2" /><Relationship Type="http://schemas.openxmlformats.org/officeDocument/2006/relationships/viewProps" Target="viewProps.xml" Id="rId16" /><Relationship Type="http://schemas.microsoft.com/office/2015/10/relationships/revisionInfo" Target="revisionInfo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presProps" Target="presProps.xml" Id="rId15" /><Relationship Type="http://schemas.openxmlformats.org/officeDocument/2006/relationships/slide" Target="slides/slide6.xml" Id="rId10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4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3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9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7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4/2/2022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5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1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7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5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35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5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8423" y="3807725"/>
            <a:ext cx="10909073" cy="1447062"/>
          </a:xfrm>
        </p:spPr>
        <p:txBody>
          <a:bodyPr>
            <a:normAutofit/>
          </a:bodyPr>
          <a:lstStyle/>
          <a:p>
            <a:pPr algn="ctr"/>
            <a:r>
              <a:rPr lang="cs-CZ" sz="6000" i="1" u="sng">
                <a:latin typeface="Berlin Sans FB"/>
                <a:cs typeface="Calibri Light"/>
              </a:rPr>
              <a:t>The Czech Republic</a:t>
            </a:r>
            <a:endParaRPr lang="cs-CZ" sz="6000" i="1" u="sng">
              <a:latin typeface="Berlin Sans FB"/>
            </a:endParaRPr>
          </a:p>
        </p:txBody>
      </p:sp>
      <p:pic>
        <p:nvPicPr>
          <p:cNvPr id="4" name="Obrázek 4" descr="Obsah obrázku text, klipart, vizitka&#10;&#10;Popis se vygeneroval automaticky.">
            <a:extLst>
              <a:ext uri="{FF2B5EF4-FFF2-40B4-BE49-F238E27FC236}">
                <a16:creationId xmlns:a16="http://schemas.microsoft.com/office/drawing/2014/main" id="{FA95F1C8-229D-EEE5-1F00-8DC3505E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95" y="771100"/>
            <a:ext cx="4132546" cy="2750022"/>
          </a:xfrm>
          <a:prstGeom prst="rect">
            <a:avLst/>
          </a:prstGeom>
        </p:spPr>
      </p:pic>
      <p:cxnSp>
        <p:nvCxnSpPr>
          <p:cNvPr id="34" name="Straight Connector 17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9">
            <a:extLst>
              <a:ext uri="{FF2B5EF4-FFF2-40B4-BE49-F238E27FC236}">
                <a16:creationId xmlns:a16="http://schemas.microsoft.com/office/drawing/2014/main" id="{064CBAAB-7956-4763-9F69-A3FDBF1AC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49A64E-FDE4-52A4-7B83-3472CC96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Famous</a:t>
            </a:r>
            <a:r>
              <a:rPr lang="cs-CZ"/>
              <a:t> </a:t>
            </a:r>
            <a:r>
              <a:rPr lang="cs-CZ" err="1"/>
              <a:t>people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8EC17A-E475-348E-4E45-1C7908EAD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176" y="2214035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cs-CZ" err="1"/>
              <a:t>Actors</a:t>
            </a:r>
            <a:r>
              <a:rPr lang="cs-CZ"/>
              <a:t>: Ondřej Vetchý, Zdeněk Svěrák</a:t>
            </a:r>
          </a:p>
          <a:p>
            <a:r>
              <a:rPr lang="cs-CZ"/>
              <a:t>Singer: Karel Gott, Ben Cristovao and Olga Lounová</a:t>
            </a:r>
          </a:p>
          <a:p>
            <a:r>
              <a:rPr lang="cs-CZ"/>
              <a:t>President: Miloš Zeman</a:t>
            </a:r>
          </a:p>
          <a:p>
            <a:r>
              <a:rPr lang="cs-CZ"/>
              <a:t>Sport: Jaromír Jágr (</a:t>
            </a:r>
            <a:r>
              <a:rPr lang="cs-CZ" err="1"/>
              <a:t>hockey</a:t>
            </a:r>
            <a:r>
              <a:rPr lang="cs-CZ"/>
              <a:t> </a:t>
            </a:r>
            <a:r>
              <a:rPr lang="cs-CZ" err="1"/>
              <a:t>player</a:t>
            </a:r>
            <a:r>
              <a:rPr lang="cs-CZ"/>
              <a:t>)</a:t>
            </a:r>
          </a:p>
          <a:p>
            <a:r>
              <a:rPr lang="cs-CZ"/>
              <a:t>           Ester Ledecká (</a:t>
            </a:r>
            <a:r>
              <a:rPr lang="cs-CZ" err="1"/>
              <a:t>skier</a:t>
            </a:r>
            <a:r>
              <a:rPr lang="cs-CZ"/>
              <a:t>, </a:t>
            </a:r>
            <a:r>
              <a:rPr lang="cs-CZ" err="1"/>
              <a:t>snowborder</a:t>
            </a:r>
            <a:r>
              <a:rPr lang="cs-CZ"/>
              <a:t>)</a:t>
            </a:r>
          </a:p>
          <a:p>
            <a:pPr marL="566420" lvl="3" indent="0">
              <a:buNone/>
            </a:pPr>
            <a:endParaRPr lang="cs-CZ"/>
          </a:p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73FA1D-F2DE-4332-9013-4A95A4622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740" y="256356"/>
            <a:ext cx="2590640" cy="145075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32B2020-A0DF-4E1C-97C5-2246A9E6F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119" y="286602"/>
            <a:ext cx="1161762" cy="145075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05148BF-046D-4147-BA08-293C5C2B4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202" y="256356"/>
            <a:ext cx="1977217" cy="14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7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CD1E61-6A7C-59AB-0240-973A9202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Capital</a:t>
            </a:r>
            <a:r>
              <a:rPr lang="cs-CZ"/>
              <a:t> 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9A6AB7-1A7C-B319-EF25-54F49033A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/>
              <a:t>-</a:t>
            </a:r>
            <a:r>
              <a:rPr lang="cs-CZ">
                <a:ea typeface="+mn-lt"/>
                <a:cs typeface="+mn-lt"/>
              </a:rPr>
              <a:t>1 335 084 </a:t>
            </a:r>
            <a:r>
              <a:rPr lang="cs-CZ" err="1">
                <a:ea typeface="+mn-lt"/>
                <a:cs typeface="+mn-lt"/>
              </a:rPr>
              <a:t>people</a:t>
            </a:r>
            <a:r>
              <a:rPr lang="cs-CZ">
                <a:ea typeface="+mn-lt"/>
                <a:cs typeface="+mn-lt"/>
              </a:rPr>
              <a:t> live </a:t>
            </a:r>
            <a:r>
              <a:rPr lang="cs-CZ" err="1">
                <a:ea typeface="+mn-lt"/>
                <a:cs typeface="+mn-lt"/>
              </a:rPr>
              <a:t>there</a:t>
            </a:r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-</a:t>
            </a:r>
            <a:r>
              <a:rPr lang="cs-CZ" err="1">
                <a:ea typeface="+mn-lt"/>
                <a:cs typeface="+mn-lt"/>
              </a:rPr>
              <a:t>it</a:t>
            </a:r>
            <a:r>
              <a:rPr lang="cs-CZ">
                <a:ea typeface="+mn-lt"/>
                <a:cs typeface="+mn-lt"/>
              </a:rPr>
              <a:t> has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area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496 km2, </a:t>
            </a:r>
            <a:r>
              <a:rPr lang="cs-CZ" err="1">
                <a:ea typeface="+mn-lt"/>
                <a:cs typeface="+mn-lt"/>
              </a:rPr>
              <a:t>it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makes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biggest</a:t>
            </a:r>
            <a:r>
              <a:rPr lang="cs-CZ">
                <a:ea typeface="+mn-lt"/>
                <a:cs typeface="+mn-lt"/>
              </a:rPr>
              <a:t> city in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Czech Republic</a:t>
            </a:r>
          </a:p>
          <a:p>
            <a:r>
              <a:rPr lang="cs-CZ">
                <a:ea typeface="+mn-lt"/>
                <a:cs typeface="+mn-lt"/>
              </a:rPr>
              <a:t>-</a:t>
            </a:r>
            <a:r>
              <a:rPr lang="cs-CZ" err="1">
                <a:ea typeface="+mn-lt"/>
                <a:cs typeface="+mn-lt"/>
              </a:rPr>
              <a:t>It´s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one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most </a:t>
            </a:r>
            <a:r>
              <a:rPr lang="cs-CZ" err="1">
                <a:ea typeface="+mn-lt"/>
                <a:cs typeface="+mn-lt"/>
              </a:rPr>
              <a:t>beautiful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cities</a:t>
            </a:r>
            <a:r>
              <a:rPr lang="cs-CZ">
                <a:ea typeface="+mn-lt"/>
                <a:cs typeface="+mn-lt"/>
              </a:rPr>
              <a:t> in </a:t>
            </a:r>
            <a:r>
              <a:rPr lang="cs-CZ" err="1">
                <a:ea typeface="+mn-lt"/>
                <a:cs typeface="+mn-lt"/>
              </a:rPr>
              <a:t>Europe</a:t>
            </a:r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-In 2017 8 500 000 </a:t>
            </a:r>
            <a:r>
              <a:rPr lang="cs-CZ" err="1">
                <a:ea typeface="+mn-lt"/>
                <a:cs typeface="+mn-lt"/>
              </a:rPr>
              <a:t>tourists</a:t>
            </a:r>
            <a:r>
              <a:rPr lang="cs-CZ">
                <a:ea typeface="+mn-lt"/>
                <a:cs typeface="+mn-lt"/>
              </a:rPr>
              <a:t>  </a:t>
            </a:r>
            <a:r>
              <a:rPr lang="cs-CZ" err="1">
                <a:ea typeface="+mn-lt"/>
                <a:cs typeface="+mn-lt"/>
              </a:rPr>
              <a:t>visited</a:t>
            </a:r>
            <a:r>
              <a:rPr lang="cs-CZ">
                <a:ea typeface="+mn-lt"/>
                <a:cs typeface="+mn-lt"/>
              </a:rPr>
              <a:t> Prague, so </a:t>
            </a:r>
            <a:r>
              <a:rPr lang="cs-CZ" err="1">
                <a:ea typeface="+mn-lt"/>
                <a:cs typeface="+mn-lt"/>
              </a:rPr>
              <a:t>it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5th most </a:t>
            </a:r>
            <a:r>
              <a:rPr lang="cs-CZ" err="1">
                <a:ea typeface="+mn-lt"/>
                <a:cs typeface="+mn-lt"/>
              </a:rPr>
              <a:t>visited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err="1">
                <a:ea typeface="+mn-lt"/>
                <a:cs typeface="+mn-lt"/>
              </a:rPr>
              <a:t>capital</a:t>
            </a:r>
            <a:r>
              <a:rPr lang="cs-CZ">
                <a:ea typeface="+mn-lt"/>
                <a:cs typeface="+mn-lt"/>
              </a:rPr>
              <a:t> city in </a:t>
            </a:r>
            <a:r>
              <a:rPr lang="cs-CZ" err="1">
                <a:ea typeface="+mn-lt"/>
                <a:cs typeface="+mn-lt"/>
              </a:rPr>
              <a:t>Europe</a:t>
            </a:r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-Prague has a lot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awesome monuments, </a:t>
            </a:r>
            <a:r>
              <a:rPr lang="cs-CZ" err="1">
                <a:ea typeface="+mn-lt"/>
                <a:cs typeface="+mn-lt"/>
              </a:rPr>
              <a:t>for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err="1">
                <a:ea typeface="+mn-lt"/>
                <a:cs typeface="+mn-lt"/>
              </a:rPr>
              <a:t>example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err="1">
                <a:ea typeface="+mn-lt"/>
                <a:cs typeface="+mn-lt"/>
              </a:rPr>
              <a:t>Astronomical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clock</a:t>
            </a:r>
            <a:r>
              <a:rPr lang="cs-CZ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Old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Town</a:t>
            </a:r>
            <a:r>
              <a:rPr lang="cs-CZ">
                <a:ea typeface="+mn-lt"/>
                <a:cs typeface="+mn-lt"/>
              </a:rPr>
              <a:t> Square and Charles </a:t>
            </a:r>
            <a:r>
              <a:rPr lang="cs-CZ" err="1">
                <a:ea typeface="+mn-lt"/>
                <a:cs typeface="+mn-lt"/>
              </a:rPr>
              <a:t>Bridge</a:t>
            </a:r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ABCACD52-99C2-D577-6B1B-77A6531E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676" y="593870"/>
            <a:ext cx="2086304" cy="120336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50D2D33-F5E1-78C4-F928-EF96C10E7B2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/>
          </a:p>
        </p:txBody>
      </p:sp>
      <p:pic>
        <p:nvPicPr>
          <p:cNvPr id="6" name="Obrázek 6" descr="Obsah obrázku voda, exteriér, řeka, město&#10;&#10;Popis se vygeneroval automaticky.">
            <a:extLst>
              <a:ext uri="{FF2B5EF4-FFF2-40B4-BE49-F238E27FC236}">
                <a16:creationId xmlns:a16="http://schemas.microsoft.com/office/drawing/2014/main" id="{9AC6BF94-D7F3-4980-1CBE-1CF19FEAE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814" y="594947"/>
            <a:ext cx="2305269" cy="1201210"/>
          </a:xfrm>
          <a:prstGeom prst="rect">
            <a:avLst/>
          </a:prstGeom>
        </p:spPr>
      </p:pic>
      <p:pic>
        <p:nvPicPr>
          <p:cNvPr id="8" name="Obrázek 8" descr="Obsah obrázku voda, příroda, řeka, exteriér&#10;&#10;Popis se vygeneroval automaticky.">
            <a:extLst>
              <a:ext uri="{FF2B5EF4-FFF2-40B4-BE49-F238E27FC236}">
                <a16:creationId xmlns:a16="http://schemas.microsoft.com/office/drawing/2014/main" id="{4F7B5E68-15FF-9945-2DC5-343B14B21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0656" y="595530"/>
            <a:ext cx="1813584" cy="120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7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A7368-E135-CDE9-3B7E-D8E638FB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err="1"/>
              <a:t>Monuments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 Prague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27A03-0CFF-369D-0648-719DC92D7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 sz="1600"/>
              <a:t>-Prague </a:t>
            </a:r>
            <a:r>
              <a:rPr lang="cs-CZ" sz="1600" err="1"/>
              <a:t>castle</a:t>
            </a:r>
            <a:endParaRPr lang="cs-CZ" sz="1600"/>
          </a:p>
          <a:p>
            <a:r>
              <a:rPr lang="cs-CZ" sz="1600"/>
              <a:t>-</a:t>
            </a:r>
            <a:r>
              <a:rPr lang="cs-CZ" sz="1600">
                <a:ea typeface="+mn-lt"/>
                <a:cs typeface="+mn-lt"/>
              </a:rPr>
              <a:t>Petřín </a:t>
            </a:r>
            <a:r>
              <a:rPr lang="cs-CZ" sz="1600" err="1">
                <a:ea typeface="+mn-lt"/>
                <a:cs typeface="+mn-lt"/>
              </a:rPr>
              <a:t>Lookout</a:t>
            </a:r>
            <a:r>
              <a:rPr lang="cs-CZ" sz="1600">
                <a:ea typeface="+mn-lt"/>
                <a:cs typeface="+mn-lt"/>
              </a:rPr>
              <a:t> Tower</a:t>
            </a:r>
            <a:endParaRPr lang="cs-CZ" sz="1600"/>
          </a:p>
          <a:p>
            <a:r>
              <a:rPr lang="cs-CZ" sz="1600"/>
              <a:t>-St. </a:t>
            </a:r>
            <a:r>
              <a:rPr lang="cs-CZ" sz="1600" err="1"/>
              <a:t>Vitus</a:t>
            </a:r>
            <a:r>
              <a:rPr lang="cs-CZ" sz="1600"/>
              <a:t> </a:t>
            </a:r>
            <a:r>
              <a:rPr lang="cs-CZ" sz="1600" err="1"/>
              <a:t>Cathedral</a:t>
            </a:r>
            <a:endParaRPr lang="cs-CZ" sz="1600"/>
          </a:p>
          <a:p>
            <a:r>
              <a:rPr lang="cs-CZ" sz="1600"/>
              <a:t>-Charles </a:t>
            </a:r>
            <a:r>
              <a:rPr lang="cs-CZ" sz="1600" err="1"/>
              <a:t>Bridge</a:t>
            </a:r>
            <a:endParaRPr lang="cs-CZ" sz="1600"/>
          </a:p>
          <a:p>
            <a:r>
              <a:rPr lang="cs-CZ" sz="1600"/>
              <a:t>-</a:t>
            </a:r>
            <a:r>
              <a:rPr lang="cs-CZ" sz="1600" err="1"/>
              <a:t>the</a:t>
            </a:r>
            <a:r>
              <a:rPr lang="cs-CZ" sz="1600"/>
              <a:t> </a:t>
            </a:r>
            <a:r>
              <a:rPr lang="cs-CZ" sz="1600" err="1"/>
              <a:t>Old</a:t>
            </a:r>
            <a:r>
              <a:rPr lang="cs-CZ" sz="1600"/>
              <a:t> </a:t>
            </a:r>
            <a:r>
              <a:rPr lang="cs-CZ" sz="1600" err="1"/>
              <a:t>Town</a:t>
            </a:r>
            <a:r>
              <a:rPr lang="cs-CZ" sz="1600"/>
              <a:t> Square</a:t>
            </a:r>
          </a:p>
          <a:p>
            <a:r>
              <a:rPr lang="cs-CZ" sz="1600"/>
              <a:t>-Dancing House</a:t>
            </a:r>
          </a:p>
          <a:p>
            <a:r>
              <a:rPr lang="cs-CZ" sz="1600"/>
              <a:t>-</a:t>
            </a:r>
            <a:r>
              <a:rPr lang="cs-CZ" sz="1600" err="1">
                <a:ea typeface="+mn-lt"/>
                <a:cs typeface="+mn-lt"/>
              </a:rPr>
              <a:t>Old</a:t>
            </a:r>
            <a:r>
              <a:rPr lang="cs-CZ" sz="1600">
                <a:ea typeface="+mn-lt"/>
                <a:cs typeface="+mn-lt"/>
              </a:rPr>
              <a:t> </a:t>
            </a:r>
            <a:r>
              <a:rPr lang="cs-CZ" sz="1600" err="1">
                <a:ea typeface="+mn-lt"/>
                <a:cs typeface="+mn-lt"/>
              </a:rPr>
              <a:t>Town</a:t>
            </a:r>
            <a:r>
              <a:rPr lang="cs-CZ" sz="1600">
                <a:ea typeface="+mn-lt"/>
                <a:cs typeface="+mn-lt"/>
              </a:rPr>
              <a:t> </a:t>
            </a:r>
            <a:r>
              <a:rPr lang="cs-CZ" sz="1600" err="1">
                <a:ea typeface="+mn-lt"/>
                <a:cs typeface="+mn-lt"/>
              </a:rPr>
              <a:t>Astronomical</a:t>
            </a:r>
            <a:r>
              <a:rPr lang="cs-CZ" sz="1600">
                <a:ea typeface="+mn-lt"/>
                <a:cs typeface="+mn-lt"/>
              </a:rPr>
              <a:t> </a:t>
            </a:r>
            <a:r>
              <a:rPr lang="cs-CZ" sz="1600" err="1">
                <a:ea typeface="+mn-lt"/>
                <a:cs typeface="+mn-lt"/>
              </a:rPr>
              <a:t>Clock</a:t>
            </a:r>
          </a:p>
          <a:p>
            <a:r>
              <a:rPr lang="cs-CZ" sz="1600"/>
              <a:t>-</a:t>
            </a:r>
            <a:r>
              <a:rPr lang="cs-CZ" sz="1600" err="1">
                <a:ea typeface="+mn-lt"/>
                <a:cs typeface="+mn-lt"/>
              </a:rPr>
              <a:t>Wenceslas</a:t>
            </a:r>
            <a:r>
              <a:rPr lang="cs-CZ" sz="1600">
                <a:ea typeface="+mn-lt"/>
                <a:cs typeface="+mn-lt"/>
              </a:rPr>
              <a:t> Square</a:t>
            </a:r>
            <a:endParaRPr lang="cs-CZ" sz="1600"/>
          </a:p>
        </p:txBody>
      </p:sp>
      <p:pic>
        <p:nvPicPr>
          <p:cNvPr id="4" name="Obrázek 4" descr="Obsah obrázku text, budova, exteriér, obloha&#10;&#10;Popis se vygeneroval automaticky.">
            <a:extLst>
              <a:ext uri="{FF2B5EF4-FFF2-40B4-BE49-F238E27FC236}">
                <a16:creationId xmlns:a16="http://schemas.microsoft.com/office/drawing/2014/main" id="{3BC619B9-D00D-CEE8-A89C-6FC72626B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692" y="1953118"/>
            <a:ext cx="2015031" cy="1340179"/>
          </a:xfrm>
          <a:prstGeom prst="rect">
            <a:avLst/>
          </a:prstGeom>
        </p:spPr>
      </p:pic>
      <p:pic>
        <p:nvPicPr>
          <p:cNvPr id="5" name="Obrázek 5" descr="Obsah obrázku strom, exteriér, budova, věž&#10;&#10;Popis se vygeneroval automaticky.">
            <a:extLst>
              <a:ext uri="{FF2B5EF4-FFF2-40B4-BE49-F238E27FC236}">
                <a16:creationId xmlns:a16="http://schemas.microsoft.com/office/drawing/2014/main" id="{E74FA340-AC1F-2684-6245-4C336267B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1954951"/>
            <a:ext cx="2070691" cy="1353215"/>
          </a:xfrm>
          <a:prstGeom prst="rect">
            <a:avLst/>
          </a:prstGeom>
        </p:spPr>
      </p:pic>
      <p:pic>
        <p:nvPicPr>
          <p:cNvPr id="8" name="Obrázek 8" descr="Obsah obrázku staré&#10;&#10;Popis se vygeneroval automaticky.">
            <a:extLst>
              <a:ext uri="{FF2B5EF4-FFF2-40B4-BE49-F238E27FC236}">
                <a16:creationId xmlns:a16="http://schemas.microsoft.com/office/drawing/2014/main" id="{F3B10FFB-9199-CB51-12F2-4B60E26FF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452" y="1954951"/>
            <a:ext cx="1999143" cy="1353214"/>
          </a:xfrm>
          <a:prstGeom prst="rect">
            <a:avLst/>
          </a:prstGeom>
        </p:spPr>
      </p:pic>
      <p:pic>
        <p:nvPicPr>
          <p:cNvPr id="9" name="Obrázek 9" descr="Obsah obrázku hodiny, budova, velké, exteriér&#10;&#10;Popis se vygeneroval automaticky.">
            <a:extLst>
              <a:ext uri="{FF2B5EF4-FFF2-40B4-BE49-F238E27FC236}">
                <a16:creationId xmlns:a16="http://schemas.microsoft.com/office/drawing/2014/main" id="{28E3CCA4-601C-80C8-CDD5-E7B1A4513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009" y="4879936"/>
            <a:ext cx="2069894" cy="1359602"/>
          </a:xfrm>
          <a:prstGeom prst="rect">
            <a:avLst/>
          </a:prstGeom>
        </p:spPr>
      </p:pic>
      <p:pic>
        <p:nvPicPr>
          <p:cNvPr id="7" name="Obrázek 9" descr="Obsah obrázku tráva, budova, exteriér, vládní budova&#10;&#10;Popis se vygeneroval automaticky.">
            <a:extLst>
              <a:ext uri="{FF2B5EF4-FFF2-40B4-BE49-F238E27FC236}">
                <a16:creationId xmlns:a16="http://schemas.microsoft.com/office/drawing/2014/main" id="{43D2FE2F-F4AC-91F1-E52F-BB874FDDD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554" y="4878497"/>
            <a:ext cx="2032547" cy="135769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98790A7-CAD1-8A8A-645E-BAE4B7E160C2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Kliknutím vložíte text.</a:t>
            </a:r>
          </a:p>
        </p:txBody>
      </p:sp>
      <p:pic>
        <p:nvPicPr>
          <p:cNvPr id="11" name="Obrázek 11" descr="Obsah obrázku exteriér, město, ulice&#10;&#10;Popis se vygeneroval automaticky.">
            <a:extLst>
              <a:ext uri="{FF2B5EF4-FFF2-40B4-BE49-F238E27FC236}">
                <a16:creationId xmlns:a16="http://schemas.microsoft.com/office/drawing/2014/main" id="{D0F3AA36-C5D5-4576-1626-5238BC5C37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7136" y="4878497"/>
            <a:ext cx="2129660" cy="1357697"/>
          </a:xfrm>
          <a:prstGeom prst="rect">
            <a:avLst/>
          </a:prstGeom>
        </p:spPr>
      </p:pic>
      <p:pic>
        <p:nvPicPr>
          <p:cNvPr id="12" name="Obrázek 12" descr="Obsah obrázku voda, obloha, exteriér, budova&#10;&#10;Popis se vygeneroval automaticky.">
            <a:extLst>
              <a:ext uri="{FF2B5EF4-FFF2-40B4-BE49-F238E27FC236}">
                <a16:creationId xmlns:a16="http://schemas.microsoft.com/office/drawing/2014/main" id="{EF542781-7679-74FE-8932-CF6D66CC15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0331" y="3345154"/>
            <a:ext cx="2743200" cy="1428934"/>
          </a:xfrm>
          <a:prstGeom prst="rect">
            <a:avLst/>
          </a:prstGeom>
        </p:spPr>
      </p:pic>
      <p:pic>
        <p:nvPicPr>
          <p:cNvPr id="13" name="Obrázek 13" descr="Obsah obrázku budova, exteriér, obloha, lidé&#10;&#10;Popis se vygeneroval automaticky.">
            <a:extLst>
              <a:ext uri="{FF2B5EF4-FFF2-40B4-BE49-F238E27FC236}">
                <a16:creationId xmlns:a16="http://schemas.microsoft.com/office/drawing/2014/main" id="{CD018BCC-FF57-3364-A85B-61FAF69492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5917" y="3344076"/>
            <a:ext cx="2559269" cy="143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3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B3D48-937D-790D-996C-2DB7B5A8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Beer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5C31A-086D-6D9F-567F-AE86BF7A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394576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cs-CZ"/>
              <a:t>-</a:t>
            </a:r>
            <a:r>
              <a:rPr lang="cs-CZ" err="1"/>
              <a:t>One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thing</a:t>
            </a:r>
            <a:r>
              <a:rPr lang="cs-CZ"/>
              <a:t> </a:t>
            </a:r>
            <a:r>
              <a:rPr lang="cs-CZ" err="1"/>
              <a:t>Czechia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</a:t>
            </a:r>
            <a:r>
              <a:rPr lang="cs-CZ" err="1"/>
              <a:t>known</a:t>
            </a:r>
            <a:r>
              <a:rPr lang="cs-CZ"/>
              <a:t> </a:t>
            </a:r>
            <a:r>
              <a:rPr lang="cs-CZ" err="1"/>
              <a:t>for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 </a:t>
            </a:r>
            <a:r>
              <a:rPr lang="cs-CZ" err="1"/>
              <a:t>course</a:t>
            </a:r>
            <a:r>
              <a:rPr lang="cs-CZ"/>
              <a:t> </a:t>
            </a:r>
            <a:r>
              <a:rPr lang="cs-CZ" err="1"/>
              <a:t>beer</a:t>
            </a:r>
            <a:r>
              <a:rPr lang="cs-CZ"/>
              <a:t> </a:t>
            </a:r>
          </a:p>
          <a:p>
            <a:pPr marL="0" indent="0">
              <a:buNone/>
            </a:pPr>
            <a:r>
              <a:rPr lang="cs-CZ"/>
              <a:t>-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oldest</a:t>
            </a:r>
            <a:r>
              <a:rPr lang="cs-CZ"/>
              <a:t> proved place in </a:t>
            </a:r>
            <a:r>
              <a:rPr lang="cs-CZ" err="1"/>
              <a:t>the</a:t>
            </a:r>
            <a:r>
              <a:rPr lang="cs-CZ"/>
              <a:t> CR </a:t>
            </a:r>
            <a:r>
              <a:rPr lang="cs-CZ" err="1"/>
              <a:t>where</a:t>
            </a:r>
            <a:r>
              <a:rPr lang="cs-CZ"/>
              <a:t> </a:t>
            </a:r>
            <a:r>
              <a:rPr lang="cs-CZ" err="1"/>
              <a:t>beer</a:t>
            </a:r>
            <a:r>
              <a:rPr lang="cs-CZ"/>
              <a:t> </a:t>
            </a:r>
            <a:r>
              <a:rPr lang="cs-CZ" err="1"/>
              <a:t>was</a:t>
            </a:r>
            <a:r>
              <a:rPr lang="cs-CZ"/>
              <a:t> </a:t>
            </a:r>
            <a:r>
              <a:rPr lang="cs-CZ" err="1"/>
              <a:t>brewed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Břevnov monastery and </a:t>
            </a:r>
            <a:r>
              <a:rPr lang="cs-CZ" err="1"/>
              <a:t>it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</a:t>
            </a:r>
            <a:r>
              <a:rPr lang="cs-CZ" err="1"/>
              <a:t>from</a:t>
            </a:r>
            <a:r>
              <a:rPr lang="cs-CZ"/>
              <a:t> </a:t>
            </a:r>
            <a:r>
              <a:rPr lang="cs-CZ" err="1"/>
              <a:t>year</a:t>
            </a:r>
            <a:r>
              <a:rPr lang="cs-CZ"/>
              <a:t> 993</a:t>
            </a:r>
          </a:p>
          <a:p>
            <a:pPr>
              <a:buFontTx/>
              <a:buChar char="-"/>
            </a:pPr>
            <a:r>
              <a:rPr lang="cs-CZ" err="1"/>
              <a:t>The</a:t>
            </a:r>
            <a:r>
              <a:rPr lang="cs-CZ"/>
              <a:t> most </a:t>
            </a:r>
            <a:r>
              <a:rPr lang="cs-CZ" err="1"/>
              <a:t>famous</a:t>
            </a:r>
            <a:r>
              <a:rPr lang="cs-CZ"/>
              <a:t> </a:t>
            </a:r>
            <a:r>
              <a:rPr lang="cs-CZ" err="1"/>
              <a:t>breweries</a:t>
            </a:r>
            <a:r>
              <a:rPr lang="cs-CZ"/>
              <a:t> and </a:t>
            </a:r>
            <a:r>
              <a:rPr lang="cs-CZ" err="1"/>
              <a:t>TMs</a:t>
            </a:r>
            <a:r>
              <a:rPr lang="cs-CZ"/>
              <a:t> are  Pilsner Urquell, Gambrinus, Velkopopovický Kozel, Budvar and many </a:t>
            </a:r>
            <a:r>
              <a:rPr lang="cs-CZ" err="1"/>
              <a:t>others</a:t>
            </a:r>
            <a:r>
              <a:rPr lang="cs-CZ"/>
              <a:t> </a:t>
            </a:r>
          </a:p>
          <a:p>
            <a:pPr>
              <a:buFontTx/>
              <a:buChar char="-"/>
            </a:pPr>
            <a:r>
              <a:rPr lang="cs-CZ"/>
              <a:t>An </a:t>
            </a:r>
            <a:r>
              <a:rPr lang="cs-CZ" err="1"/>
              <a:t>average</a:t>
            </a:r>
            <a:r>
              <a:rPr lang="cs-CZ"/>
              <a:t> person </a:t>
            </a:r>
            <a:r>
              <a:rPr lang="cs-CZ" err="1"/>
              <a:t>older</a:t>
            </a:r>
            <a:r>
              <a:rPr lang="cs-CZ"/>
              <a:t> </a:t>
            </a:r>
            <a:r>
              <a:rPr lang="cs-CZ" err="1"/>
              <a:t>then</a:t>
            </a:r>
            <a:r>
              <a:rPr lang="cs-CZ"/>
              <a:t> 18 </a:t>
            </a:r>
            <a:r>
              <a:rPr lang="cs-CZ" err="1"/>
              <a:t>years</a:t>
            </a:r>
            <a:r>
              <a:rPr lang="cs-CZ"/>
              <a:t> </a:t>
            </a:r>
            <a:r>
              <a:rPr lang="cs-CZ" err="1"/>
              <a:t>drinks</a:t>
            </a:r>
            <a:r>
              <a:rPr lang="cs-CZ"/>
              <a:t> on </a:t>
            </a:r>
            <a:r>
              <a:rPr lang="cs-CZ" err="1"/>
              <a:t>average</a:t>
            </a:r>
            <a:r>
              <a:rPr lang="cs-CZ"/>
              <a:t> 135 </a:t>
            </a:r>
            <a:r>
              <a:rPr lang="cs-CZ" err="1"/>
              <a:t>litres</a:t>
            </a:r>
            <a:r>
              <a:rPr lang="cs-CZ"/>
              <a:t> </a:t>
            </a:r>
            <a:r>
              <a:rPr lang="cs-CZ" err="1"/>
              <a:t>every</a:t>
            </a:r>
            <a:r>
              <a:rPr lang="cs-CZ"/>
              <a:t> </a:t>
            </a:r>
            <a:r>
              <a:rPr lang="cs-CZ" err="1"/>
              <a:t>year</a:t>
            </a:r>
            <a:r>
              <a:rPr lang="cs-CZ"/>
              <a:t> (1 444 500 000), </a:t>
            </a:r>
            <a:r>
              <a:rPr lang="cs-CZ" err="1"/>
              <a:t>which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most in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whole</a:t>
            </a:r>
            <a:r>
              <a:rPr lang="cs-CZ"/>
              <a:t> </a:t>
            </a:r>
            <a:r>
              <a:rPr lang="cs-CZ" err="1"/>
              <a:t>world</a:t>
            </a:r>
            <a:r>
              <a:rPr lang="cs-CZ"/>
              <a:t> </a:t>
            </a:r>
          </a:p>
        </p:txBody>
      </p:sp>
      <p:pic>
        <p:nvPicPr>
          <p:cNvPr id="1026" name="Picture 2" descr="Nalezený obrázek pro pivo">
            <a:extLst>
              <a:ext uri="{FF2B5EF4-FFF2-40B4-BE49-F238E27FC236}">
                <a16:creationId xmlns:a16="http://schemas.microsoft.com/office/drawing/2014/main" id="{1F2F9F48-A619-45CD-B2C3-9EFB8BF75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56" y="467361"/>
            <a:ext cx="2209766" cy="124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lezený obrázek pro pivo">
            <a:extLst>
              <a:ext uri="{FF2B5EF4-FFF2-40B4-BE49-F238E27FC236}">
                <a16:creationId xmlns:a16="http://schemas.microsoft.com/office/drawing/2014/main" id="{7E497343-19A8-4A0F-AB2E-34789873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06" y="467361"/>
            <a:ext cx="2191246" cy="12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lezený obrázek pro pilsner čepovaný">
            <a:extLst>
              <a:ext uri="{FF2B5EF4-FFF2-40B4-BE49-F238E27FC236}">
                <a16:creationId xmlns:a16="http://schemas.microsoft.com/office/drawing/2014/main" id="{739D0100-426E-4B34-9238-F9840555A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120" y="376890"/>
            <a:ext cx="1549917" cy="142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03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20E4C-DC7C-40E2-9689-51A0374E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Vodňany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20FD07-ACE9-48D1-977B-C57C878C9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/>
              <a:t>-7 000 </a:t>
            </a:r>
            <a:r>
              <a:rPr lang="cs-CZ" err="1"/>
              <a:t>people</a:t>
            </a:r>
            <a:r>
              <a:rPr lang="cs-CZ"/>
              <a:t> </a:t>
            </a:r>
          </a:p>
          <a:p>
            <a:r>
              <a:rPr lang="cs-CZ"/>
              <a:t>- „</a:t>
            </a:r>
            <a:r>
              <a:rPr lang="cs-CZ" err="1"/>
              <a:t>If</a:t>
            </a:r>
            <a:r>
              <a:rPr lang="cs-CZ"/>
              <a:t> </a:t>
            </a:r>
            <a:r>
              <a:rPr lang="cs-CZ" err="1"/>
              <a:t>there</a:t>
            </a:r>
            <a:r>
              <a:rPr lang="cs-CZ"/>
              <a:t> </a:t>
            </a:r>
            <a:r>
              <a:rPr lang="cs-CZ" err="1"/>
              <a:t>were</a:t>
            </a:r>
            <a:r>
              <a:rPr lang="cs-CZ"/>
              <a:t> no  </a:t>
            </a:r>
            <a:r>
              <a:rPr lang="cs-CZ" err="1"/>
              <a:t>fish</a:t>
            </a:r>
            <a:r>
              <a:rPr lang="cs-CZ"/>
              <a:t> Vodňany </a:t>
            </a:r>
            <a:r>
              <a:rPr lang="cs-CZ" err="1"/>
              <a:t>wouldn‘t</a:t>
            </a:r>
            <a:r>
              <a:rPr lang="cs-CZ"/>
              <a:t> </a:t>
            </a:r>
            <a:r>
              <a:rPr lang="cs-CZ" err="1"/>
              <a:t>exist</a:t>
            </a:r>
            <a:r>
              <a:rPr lang="cs-CZ"/>
              <a:t>“</a:t>
            </a:r>
          </a:p>
          <a:p>
            <a:r>
              <a:rPr lang="cs-CZ"/>
              <a:t>- </a:t>
            </a:r>
            <a:r>
              <a:rPr lang="cs-CZ" err="1"/>
              <a:t>schools</a:t>
            </a:r>
            <a:r>
              <a:rPr lang="cs-CZ"/>
              <a:t> </a:t>
            </a:r>
          </a:p>
          <a:p>
            <a:r>
              <a:rPr lang="cs-CZ"/>
              <a:t>-</a:t>
            </a:r>
            <a:r>
              <a:rPr lang="en-US"/>
              <a:t>Church of the Nativity of the Virgin Mary</a:t>
            </a:r>
            <a:r>
              <a:rPr lang="cs-CZ"/>
              <a:t> </a:t>
            </a:r>
            <a:r>
              <a:rPr lang="cs-CZ" err="1"/>
              <a:t>built</a:t>
            </a:r>
            <a:r>
              <a:rPr lang="cs-CZ"/>
              <a:t> in 1327, </a:t>
            </a:r>
            <a:r>
              <a:rPr lang="cs-CZ" err="1"/>
              <a:t>repaired</a:t>
            </a:r>
            <a:r>
              <a:rPr lang="cs-CZ"/>
              <a:t> in 1734 </a:t>
            </a:r>
          </a:p>
          <a:p>
            <a:r>
              <a:rPr lang="cs-CZ" err="1"/>
              <a:t>Writers</a:t>
            </a:r>
            <a:r>
              <a:rPr lang="cs-CZ"/>
              <a:t> František </a:t>
            </a:r>
            <a:r>
              <a:rPr lang="cs-CZ" err="1"/>
              <a:t>Herites</a:t>
            </a:r>
            <a:r>
              <a:rPr lang="cs-CZ"/>
              <a:t> and Julius Zeyer and a </a:t>
            </a:r>
            <a:r>
              <a:rPr lang="cs-CZ" err="1"/>
              <a:t>painter</a:t>
            </a:r>
            <a:r>
              <a:rPr lang="cs-CZ"/>
              <a:t> Otakar Mokrý </a:t>
            </a:r>
          </a:p>
        </p:txBody>
      </p:sp>
    </p:spTree>
    <p:extLst>
      <p:ext uri="{BB962C8B-B14F-4D97-AF65-F5344CB8AC3E}">
        <p14:creationId xmlns:p14="http://schemas.microsoft.com/office/powerpoint/2010/main" val="35615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1CD4B-F11E-9F96-7417-8D13D79F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>
                <a:latin typeface="+mn-lt"/>
              </a:rPr>
              <a:t>Our</a:t>
            </a:r>
            <a:r>
              <a:rPr lang="cs-CZ">
                <a:latin typeface="+mn-lt"/>
              </a:rPr>
              <a:t> </a:t>
            </a:r>
            <a:r>
              <a:rPr lang="cs-CZ" err="1">
                <a:latin typeface="+mn-lt"/>
              </a:rPr>
              <a:t>school</a:t>
            </a:r>
            <a:r>
              <a:rPr lang="cs-CZ">
                <a:latin typeface="+mn-lt"/>
              </a:rPr>
              <a:t>-Gymnázium Vodňany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857894-9133-A512-032B-3CACAFEBC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Our</a:t>
            </a:r>
            <a:r>
              <a:rPr lang="cs-CZ"/>
              <a:t> </a:t>
            </a:r>
            <a:r>
              <a:rPr lang="cs-CZ" err="1"/>
              <a:t>school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</a:t>
            </a:r>
            <a:r>
              <a:rPr lang="cs-CZ" err="1"/>
              <a:t>divided</a:t>
            </a:r>
            <a:r>
              <a:rPr lang="cs-CZ"/>
              <a:t> </a:t>
            </a:r>
            <a:r>
              <a:rPr lang="cs-CZ" err="1"/>
              <a:t>into</a:t>
            </a:r>
            <a:r>
              <a:rPr lang="cs-CZ"/>
              <a:t> 3 </a:t>
            </a:r>
            <a:r>
              <a:rPr lang="cs-CZ" err="1"/>
              <a:t>districts</a:t>
            </a:r>
            <a:r>
              <a:rPr lang="cs-CZ"/>
              <a:t> „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old</a:t>
            </a:r>
            <a:r>
              <a:rPr lang="cs-CZ"/>
              <a:t> </a:t>
            </a:r>
            <a:r>
              <a:rPr lang="cs-CZ" err="1"/>
              <a:t>school</a:t>
            </a:r>
            <a:r>
              <a:rPr lang="cs-CZ"/>
              <a:t>“</a:t>
            </a:r>
            <a:endParaRPr lang="cs-CZ" sz="1400"/>
          </a:p>
          <a:p>
            <a:r>
              <a:rPr lang="cs-CZ" sz="1400"/>
              <a:t>                                  </a:t>
            </a:r>
            <a:r>
              <a:rPr lang="cs-CZ" sz="1800"/>
              <a:t>                                  „</a:t>
            </a:r>
            <a:r>
              <a:rPr lang="cs-CZ" sz="1800" err="1"/>
              <a:t>the</a:t>
            </a:r>
            <a:r>
              <a:rPr lang="cs-CZ" sz="1800"/>
              <a:t> </a:t>
            </a:r>
            <a:r>
              <a:rPr lang="cs-CZ" sz="1800" err="1"/>
              <a:t>new</a:t>
            </a:r>
            <a:r>
              <a:rPr lang="cs-CZ" sz="1800"/>
              <a:t> </a:t>
            </a:r>
            <a:r>
              <a:rPr lang="cs-CZ" sz="1800" err="1"/>
              <a:t>school</a:t>
            </a:r>
            <a:r>
              <a:rPr lang="cs-CZ" sz="1800"/>
              <a:t>„</a:t>
            </a:r>
          </a:p>
          <a:p>
            <a:r>
              <a:rPr lang="cs-CZ" sz="1800"/>
              <a:t>                                                            „Výstavní“</a:t>
            </a:r>
          </a:p>
        </p:txBody>
      </p:sp>
    </p:spTree>
    <p:extLst>
      <p:ext uri="{BB962C8B-B14F-4D97-AF65-F5344CB8AC3E}">
        <p14:creationId xmlns:p14="http://schemas.microsoft.com/office/powerpoint/2010/main" val="385379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13024-EF2A-4DC5-9A2B-57AAF7C1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3" y="717467"/>
            <a:ext cx="8524240" cy="1135797"/>
          </a:xfrm>
        </p:spPr>
        <p:txBody>
          <a:bodyPr/>
          <a:lstStyle/>
          <a:p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grammar</a:t>
            </a:r>
            <a:r>
              <a:rPr lang="cs-CZ"/>
              <a:t> </a:t>
            </a:r>
            <a:r>
              <a:rPr lang="cs-CZ" err="1"/>
              <a:t>school</a:t>
            </a:r>
            <a:r>
              <a:rPr lang="cs-CZ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30D403-72C8-4091-A741-6ADD32240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1841"/>
            <a:ext cx="8646160" cy="3847252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GB"/>
              <a:t> Although the school is located in a small town with the commitment from the teachers and hard work we have managed to make really high quality school </a:t>
            </a:r>
            <a:endParaRPr lang="cs-CZ"/>
          </a:p>
          <a:p>
            <a:pPr marL="0" indent="0">
              <a:buNone/>
            </a:pPr>
            <a:r>
              <a:rPr lang="en-GB"/>
              <a:t>The students have a lot of opportunities to improve and practice languages with the projects like this one, we have great environment modern technologies and specialized class rooms and with the recent addition of a new building it gets even better</a:t>
            </a:r>
            <a:r>
              <a:rPr lang="cs-CZ"/>
              <a:t> </a:t>
            </a:r>
          </a:p>
          <a:p>
            <a:pPr marL="0" indent="0">
              <a:buNone/>
            </a:pPr>
            <a:r>
              <a:rPr lang="cs-CZ"/>
              <a:t>And </a:t>
            </a:r>
            <a:r>
              <a:rPr lang="cs-CZ" err="1"/>
              <a:t>also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teachers</a:t>
            </a:r>
            <a:r>
              <a:rPr lang="cs-CZ"/>
              <a:t> </a:t>
            </a:r>
            <a:r>
              <a:rPr lang="cs-CZ" err="1"/>
              <a:t>try</a:t>
            </a:r>
            <a:r>
              <a:rPr lang="cs-CZ"/>
              <a:t> </a:t>
            </a:r>
            <a:r>
              <a:rPr lang="cs-CZ" err="1"/>
              <a:t>their</a:t>
            </a:r>
            <a:r>
              <a:rPr lang="cs-CZ"/>
              <a:t> </a:t>
            </a:r>
            <a:r>
              <a:rPr lang="cs-CZ" err="1"/>
              <a:t>best</a:t>
            </a:r>
            <a:r>
              <a:rPr lang="cs-CZ"/>
              <a:t> </a:t>
            </a:r>
            <a:r>
              <a:rPr lang="cs-CZ" err="1"/>
              <a:t>get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best</a:t>
            </a:r>
            <a:r>
              <a:rPr lang="cs-CZ"/>
              <a:t> </a:t>
            </a:r>
            <a:r>
              <a:rPr lang="cs-CZ" err="1"/>
              <a:t>out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us</a:t>
            </a:r>
            <a:r>
              <a:rPr lang="cs-CZ"/>
              <a:t> so </a:t>
            </a:r>
            <a:r>
              <a:rPr lang="cs-CZ" err="1"/>
              <a:t>it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not </a:t>
            </a:r>
            <a:r>
              <a:rPr lang="cs-CZ" err="1"/>
              <a:t>surprise</a:t>
            </a:r>
            <a:r>
              <a:rPr lang="cs-CZ"/>
              <a:t> </a:t>
            </a:r>
            <a:r>
              <a:rPr lang="cs-CZ" err="1"/>
              <a:t>when</a:t>
            </a:r>
            <a:r>
              <a:rPr lang="cs-CZ"/>
              <a:t> </a:t>
            </a:r>
            <a:r>
              <a:rPr lang="cs-CZ" err="1"/>
              <a:t>some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our</a:t>
            </a:r>
            <a:r>
              <a:rPr lang="cs-CZ"/>
              <a:t> student </a:t>
            </a:r>
            <a:r>
              <a:rPr lang="cs-CZ" err="1"/>
              <a:t>succeed</a:t>
            </a:r>
            <a:r>
              <a:rPr lang="cs-CZ"/>
              <a:t> in any </a:t>
            </a:r>
            <a:r>
              <a:rPr lang="cs-CZ" err="1"/>
              <a:t>kind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kompetitions</a:t>
            </a:r>
            <a:r>
              <a:rPr lang="cs-CZ"/>
              <a:t> </a:t>
            </a:r>
            <a:r>
              <a:rPr lang="cs-CZ" err="1"/>
              <a:t>where</a:t>
            </a:r>
            <a:r>
              <a:rPr lang="cs-CZ"/>
              <a:t> </a:t>
            </a:r>
            <a:r>
              <a:rPr lang="cs-CZ" err="1"/>
              <a:t>we</a:t>
            </a:r>
            <a:r>
              <a:rPr lang="cs-CZ"/>
              <a:t> </a:t>
            </a:r>
            <a:r>
              <a:rPr lang="cs-CZ" err="1"/>
              <a:t>compete</a:t>
            </a:r>
            <a:r>
              <a:rPr lang="cs-CZ"/>
              <a:t> </a:t>
            </a:r>
            <a:r>
              <a:rPr lang="cs-CZ" err="1"/>
              <a:t>with</a:t>
            </a:r>
            <a:r>
              <a:rPr lang="cs-CZ"/>
              <a:t> </a:t>
            </a:r>
            <a:r>
              <a:rPr lang="cs-CZ" err="1"/>
              <a:t>school</a:t>
            </a:r>
            <a:r>
              <a:rPr lang="cs-CZ"/>
              <a:t> </a:t>
            </a:r>
            <a:r>
              <a:rPr lang="cs-CZ" err="1"/>
              <a:t>from</a:t>
            </a:r>
            <a:r>
              <a:rPr lang="cs-CZ"/>
              <a:t> </a:t>
            </a:r>
            <a:r>
              <a:rPr lang="cs-CZ" err="1"/>
              <a:t>way</a:t>
            </a:r>
            <a:r>
              <a:rPr lang="cs-CZ"/>
              <a:t> </a:t>
            </a:r>
            <a:r>
              <a:rPr lang="cs-CZ" err="1"/>
              <a:t>bigger</a:t>
            </a:r>
            <a:r>
              <a:rPr lang="cs-CZ"/>
              <a:t> </a:t>
            </a:r>
            <a:r>
              <a:rPr lang="cs-CZ" err="1"/>
              <a:t>towns</a:t>
            </a:r>
            <a:r>
              <a:rPr lang="cs-CZ"/>
              <a:t> 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FB8951-C79B-4E06-8918-6DF7E4CED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438" y="776741"/>
            <a:ext cx="1649347" cy="106737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5F1B34D-6267-4B72-8F3E-E49D004C7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122" y="773797"/>
            <a:ext cx="1384609" cy="10710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1323218-A0D2-4BE2-84C3-882B0F8DF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8" y="778048"/>
            <a:ext cx="1464543" cy="10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0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B6FB5FE-E4DE-4592-8A4B-3D7B86D39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323" y="4434530"/>
            <a:ext cx="2030347" cy="1318035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78A4768-3C40-45D2-B154-19004B593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14100" y="1950539"/>
            <a:ext cx="5014384" cy="376078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C31A36-DD34-4B2C-9A53-9B633560C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43" y="1986098"/>
            <a:ext cx="2537635" cy="190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2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2B8A3-F76C-A24A-1724-77873918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Traditional</a:t>
            </a:r>
            <a:r>
              <a:rPr lang="cs-CZ"/>
              <a:t> food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05D913-8BAA-F9B9-DB9E-715B28D5C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cs-CZ">
                <a:ea typeface="+mn-lt"/>
                <a:cs typeface="+mn-lt"/>
              </a:rPr>
              <a:t>Svíčková (</a:t>
            </a:r>
            <a:r>
              <a:rPr lang="cs-CZ" err="1">
                <a:ea typeface="+mn-lt"/>
                <a:cs typeface="+mn-lt"/>
              </a:rPr>
              <a:t>sirloin</a:t>
            </a:r>
            <a:r>
              <a:rPr lang="cs-CZ">
                <a:ea typeface="+mn-lt"/>
                <a:cs typeface="+mn-lt"/>
              </a:rPr>
              <a:t>)- </a:t>
            </a:r>
            <a:r>
              <a:rPr lang="en">
                <a:solidFill>
                  <a:schemeClr val="tx1"/>
                </a:solidFill>
                <a:ea typeface="+mn-lt"/>
                <a:cs typeface="+mn-lt"/>
              </a:rPr>
              <a:t>vegetable cream sauce with beef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" err="1">
                <a:solidFill>
                  <a:schemeClr val="tx1"/>
                </a:solidFill>
                <a:ea typeface="+mn-lt"/>
                <a:cs typeface="+mn-lt"/>
              </a:rPr>
              <a:t>Vepřo-knedlo-zelo</a:t>
            </a:r>
            <a:r>
              <a:rPr lang="en">
                <a:solidFill>
                  <a:schemeClr val="tx1"/>
                </a:solidFill>
                <a:ea typeface="+mn-lt"/>
                <a:cs typeface="+mn-lt"/>
              </a:rPr>
              <a:t> -</a:t>
            </a:r>
            <a:r>
              <a:rPr lang="en">
                <a:ea typeface="+mn-lt"/>
                <a:cs typeface="+mn-lt"/>
              </a:rPr>
              <a:t>pork dumplings and cabbage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">
                <a:solidFill>
                  <a:schemeClr val="tx1"/>
                </a:solidFill>
                <a:ea typeface="+mn-lt"/>
                <a:cs typeface="+mn-lt"/>
              </a:rPr>
              <a:t>M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u</a:t>
            </a:r>
            <a:r>
              <a:rPr lang="en">
                <a:solidFill>
                  <a:schemeClr val="tx1"/>
                </a:solidFill>
                <a:ea typeface="+mn-lt"/>
                <a:cs typeface="+mn-lt"/>
              </a:rPr>
              <a:t>shrooms soup 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soup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made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from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mushrooms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">
                <a:solidFill>
                  <a:schemeClr val="tx1"/>
                </a:solidFill>
                <a:ea typeface="+mn-lt"/>
                <a:cs typeface="+mn-lt"/>
              </a:rPr>
              <a:t>Garlic soup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(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soup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made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of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garlic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">
                <a:solidFill>
                  <a:schemeClr val="tx1"/>
                </a:solidFill>
                <a:ea typeface="+mn-lt"/>
                <a:cs typeface="+mn-lt"/>
              </a:rPr>
              <a:t>Vdolky- sweet dough stuffed with jam.</a:t>
            </a:r>
            <a:endParaRPr lang="cs-CZ">
              <a:solidFill>
                <a:schemeClr val="tx1"/>
              </a:solidFill>
              <a:ea typeface="+mn-lt"/>
              <a:cs typeface="+mn-lt"/>
            </a:endParaRPr>
          </a:p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E1AF75-12EA-4592-8532-6BF16F8D0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10" y="581258"/>
            <a:ext cx="2183278" cy="11372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9360BA3-9839-4952-B865-6B0C62285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051" y="581258"/>
            <a:ext cx="1518316" cy="113727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3E674E3-C3EF-4145-9753-ED873F1BD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930" y="581258"/>
            <a:ext cx="1518316" cy="11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21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embo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DC8472B1C5124DAEF857F069B95CEA" ma:contentTypeVersion="13" ma:contentTypeDescription="Vytvoří nový dokument" ma:contentTypeScope="" ma:versionID="4e7cbef98338a7b579cb3d93072c82ff">
  <xsd:schema xmlns:xsd="http://www.w3.org/2001/XMLSchema" xmlns:xs="http://www.w3.org/2001/XMLSchema" xmlns:p="http://schemas.microsoft.com/office/2006/metadata/properties" xmlns:ns2="f3519cd8-ca90-4db6-8021-ef82bd1fb867" xmlns:ns3="c27c9b49-8f7b-41d3-856f-b978947e1b53" targetNamespace="http://schemas.microsoft.com/office/2006/metadata/properties" ma:root="true" ma:fieldsID="1ce4cb1c129ada67cf7143dcf7ad8485" ns2:_="" ns3:_="">
    <xsd:import namespace="f3519cd8-ca90-4db6-8021-ef82bd1fb867"/>
    <xsd:import namespace="c27c9b49-8f7b-41d3-856f-b978947e1b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19cd8-ca90-4db6-8021-ef82bd1fb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0a8ac0ba-7fc1-4d27-817f-1b550ad033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c9b49-8f7b-41d3-856f-b978947e1b5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fb2b8ff-a659-4e4b-8b5a-e628c2839703}" ma:internalName="TaxCatchAll" ma:showField="CatchAllData" ma:web="c27c9b49-8f7b-41d3-856f-b978947e1b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7c9b49-8f7b-41d3-856f-b978947e1b53" xsi:nil="true"/>
    <lcf76f155ced4ddcb4097134ff3c332f xmlns="f3519cd8-ca90-4db6-8021-ef82bd1fb86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3A183A-C389-4C5A-AEC5-4CC90450D8E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3519cd8-ca90-4db6-8021-ef82bd1fb867"/>
    <ds:schemaRef ds:uri="c27c9b49-8f7b-41d3-856f-b978947e1b5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A79C17-E2E5-4842-B950-12A173B3A0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711B8D-6EC7-4CD0-BDA0-8A2AE300CB23}">
  <ds:schemaRefs>
    <ds:schemaRef ds:uri="http://schemas.microsoft.com/office/2006/metadata/properties"/>
    <ds:schemaRef ds:uri="http://www.w3.org/2000/xmlns/"/>
    <ds:schemaRef ds:uri="c27c9b49-8f7b-41d3-856f-b978947e1b53"/>
    <ds:schemaRef ds:uri="http://www.w3.org/2001/XMLSchema-instance"/>
    <ds:schemaRef ds:uri="f3519cd8-ca90-4db6-8021-ef82bd1fb867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10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RetrospectVTI</vt:lpstr>
      <vt:lpstr>The Czech Republic</vt:lpstr>
      <vt:lpstr>Capital City</vt:lpstr>
      <vt:lpstr>Monuments of Prague</vt:lpstr>
      <vt:lpstr>Beer</vt:lpstr>
      <vt:lpstr>Vodňany</vt:lpstr>
      <vt:lpstr>Our school-Gymnázium Vodňany</vt:lpstr>
      <vt:lpstr>The grammar school </vt:lpstr>
      <vt:lpstr>Prezentace aplikace PowerPoint</vt:lpstr>
      <vt:lpstr>Traditional food</vt:lpstr>
      <vt:lpstr>Famous people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Skuhrovcova Lucie</cp:lastModifiedBy>
  <cp:revision>39</cp:revision>
  <dcterms:created xsi:type="dcterms:W3CDTF">2022-03-23T11:03:16Z</dcterms:created>
  <dcterms:modified xsi:type="dcterms:W3CDTF">2022-04-02T15:35:56Z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0x01010029DC8472B1C5124DAEF857F069B95CEA</vt:lpwstr>
  </property>
  <property fmtid="{D5CDD505-2E9C-101B-9397-08002B2CF9AE}" pid="3" name="MediaServiceImageTags">
    <vt:lpwstr/>
  </property>
</Properties>
</file>