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4"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6" d="100"/>
          <a:sy n="46" d="100"/>
        </p:scale>
        <p:origin x="-117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2/24/2018</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pPr/>
              <a:t>2/24/2018</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447800"/>
          </a:xfrm>
        </p:spPr>
        <p:txBody>
          <a:bodyPr>
            <a:normAutofit fontScale="90000"/>
          </a:bodyPr>
          <a:lstStyle/>
          <a:p>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Dragobete</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The </a:t>
            </a:r>
            <a:r>
              <a:rPr lang="en-US" b="1" smtClean="0">
                <a:latin typeface="Times New Roman" pitchFamily="18" charset="0"/>
                <a:cs typeface="Times New Roman" pitchFamily="18" charset="0"/>
              </a:rPr>
              <a:t>Romanian </a:t>
            </a:r>
            <a:r>
              <a:rPr lang="en-US" b="1" smtClean="0">
                <a:latin typeface="Times New Roman" pitchFamily="18" charset="0"/>
                <a:cs typeface="Times New Roman" pitchFamily="18" charset="0"/>
              </a:rPr>
              <a:t>day </a:t>
            </a:r>
            <a:r>
              <a:rPr lang="en-US" b="1" dirty="0" smtClean="0">
                <a:latin typeface="Times New Roman" pitchFamily="18" charset="0"/>
                <a:cs typeface="Times New Roman" pitchFamily="18" charset="0"/>
              </a:rPr>
              <a:t>of love</a:t>
            </a:r>
            <a:endParaRPr lang="ro-RO" b="1" dirty="0">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2514600"/>
            <a:ext cx="7315200" cy="3324225"/>
          </a:xfrm>
          <a:prstGeom prst="rect">
            <a:avLst/>
          </a:prstGeom>
        </p:spPr>
      </p:pic>
    </p:spTree>
    <p:extLst>
      <p:ext uri="{BB962C8B-B14F-4D97-AF65-F5344CB8AC3E}">
        <p14:creationId xmlns:p14="http://schemas.microsoft.com/office/powerpoint/2010/main" val="16645452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dirty="0" smtClean="0">
                <a:latin typeface="Times New Roman" pitchFamily="18" charset="0"/>
                <a:cs typeface="Times New Roman" pitchFamily="18" charset="0"/>
              </a:rPr>
              <a:t>History</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of</a:t>
            </a:r>
            <a:r>
              <a:rPr lang="en-US" b="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Dragobete</a:t>
            </a:r>
            <a:endParaRPr lang="ro-RO" dirty="0">
              <a:latin typeface="Times New Roman" pitchFamily="18" charset="0"/>
              <a:cs typeface="Times New Roman" pitchFamily="18" charset="0"/>
            </a:endParaRPr>
          </a:p>
        </p:txBody>
      </p:sp>
      <p:sp>
        <p:nvSpPr>
          <p:cNvPr id="3" name="Content Placeholder 2"/>
          <p:cNvSpPr>
            <a:spLocks noGrp="1"/>
          </p:cNvSpPr>
          <p:nvPr>
            <p:ph idx="1"/>
          </p:nvPr>
        </p:nvSpPr>
        <p:spPr>
          <a:xfrm>
            <a:off x="152400" y="914401"/>
            <a:ext cx="8382000" cy="2590799"/>
          </a:xfrm>
        </p:spPr>
        <p:txBody>
          <a:bodyPr>
            <a:normAutofit lnSpcReduction="10000"/>
          </a:bodyPr>
          <a:lstStyle/>
          <a:p>
            <a:pPr marL="0" indent="0">
              <a:buNone/>
            </a:pPr>
            <a:r>
              <a:rPr lang="en-US" sz="2800" dirty="0" smtClean="0">
                <a:latin typeface="Times New Roman" pitchFamily="18" charset="0"/>
                <a:cs typeface="Times New Roman" pitchFamily="18" charset="0"/>
              </a:rPr>
              <a:t>   </a:t>
            </a:r>
            <a:r>
              <a:rPr lang="en-US" sz="2800" dirty="0" smtClean="0">
                <a:solidFill>
                  <a:srgbClr val="222222"/>
                </a:solidFill>
                <a:latin typeface="Times New Roman" pitchFamily="18" charset="0"/>
                <a:cs typeface="Times New Roman" pitchFamily="18" charset="0"/>
              </a:rPr>
              <a:t>While </a:t>
            </a:r>
            <a:r>
              <a:rPr lang="en-US" sz="2800" dirty="0">
                <a:solidFill>
                  <a:srgbClr val="222222"/>
                </a:solidFill>
                <a:latin typeface="Times New Roman" pitchFamily="18" charset="0"/>
                <a:cs typeface="Times New Roman" pitchFamily="18" charset="0"/>
              </a:rPr>
              <a:t>no one really knows when </a:t>
            </a:r>
            <a:r>
              <a:rPr lang="en-US" sz="2800" dirty="0" err="1">
                <a:solidFill>
                  <a:srgbClr val="222222"/>
                </a:solidFill>
                <a:latin typeface="Times New Roman" pitchFamily="18" charset="0"/>
                <a:cs typeface="Times New Roman" pitchFamily="18" charset="0"/>
              </a:rPr>
              <a:t>Dragobete</a:t>
            </a:r>
            <a:r>
              <a:rPr lang="en-US" sz="2800" dirty="0">
                <a:solidFill>
                  <a:srgbClr val="222222"/>
                </a:solidFill>
                <a:latin typeface="Times New Roman" pitchFamily="18" charset="0"/>
                <a:cs typeface="Times New Roman" pitchFamily="18" charset="0"/>
              </a:rPr>
              <a:t> started, it is believed to go back to ancient Romania. In ancient myths, </a:t>
            </a:r>
            <a:r>
              <a:rPr lang="en-US" sz="2800" dirty="0" err="1">
                <a:solidFill>
                  <a:srgbClr val="222222"/>
                </a:solidFill>
                <a:latin typeface="Times New Roman" pitchFamily="18" charset="0"/>
                <a:cs typeface="Times New Roman" pitchFamily="18" charset="0"/>
              </a:rPr>
              <a:t>Dragobete</a:t>
            </a:r>
            <a:r>
              <a:rPr lang="en-US" sz="2800" dirty="0">
                <a:solidFill>
                  <a:srgbClr val="222222"/>
                </a:solidFill>
                <a:latin typeface="Times New Roman" pitchFamily="18" charset="0"/>
                <a:cs typeface="Times New Roman" pitchFamily="18" charset="0"/>
              </a:rPr>
              <a:t> is the son of </a:t>
            </a:r>
            <a:r>
              <a:rPr lang="en-US" sz="2800" dirty="0" err="1">
                <a:solidFill>
                  <a:srgbClr val="222222"/>
                </a:solidFill>
                <a:latin typeface="Times New Roman" pitchFamily="18" charset="0"/>
                <a:cs typeface="Times New Roman" pitchFamily="18" charset="0"/>
              </a:rPr>
              <a:t>Dochia</a:t>
            </a:r>
            <a:r>
              <a:rPr lang="en-US" sz="2800" dirty="0">
                <a:solidFill>
                  <a:srgbClr val="222222"/>
                </a:solidFill>
                <a:latin typeface="Times New Roman" pitchFamily="18" charset="0"/>
                <a:cs typeface="Times New Roman" pitchFamily="18" charset="0"/>
              </a:rPr>
              <a:t> and is seen as somewhat of a divine god. He was often said to be seen riding a flying white horse during daylight hours and is considered a symbol of spring and light. </a:t>
            </a:r>
            <a:endParaRPr lang="ro-RO" sz="2800" dirty="0">
              <a:latin typeface="Times New Roman" pitchFamily="18" charset="0"/>
              <a:cs typeface="Times New Roman" pitchFamily="18"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52600" y="3505200"/>
            <a:ext cx="5943600" cy="2971799"/>
          </a:xfrm>
          <a:prstGeom prst="rect">
            <a:avLst/>
          </a:prstGeom>
        </p:spPr>
      </p:pic>
    </p:spTree>
    <p:extLst>
      <p:ext uri="{BB962C8B-B14F-4D97-AF65-F5344CB8AC3E}">
        <p14:creationId xmlns:p14="http://schemas.microsoft.com/office/powerpoint/2010/main" val="11290794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077200" cy="2209800"/>
          </a:xfrm>
        </p:spPr>
        <p:txBody>
          <a:bodyPr>
            <a:normAutofit lnSpcReduction="10000"/>
          </a:bodyPr>
          <a:lstStyle/>
          <a:p>
            <a:pPr marL="0" lvl="0" indent="0">
              <a:buNone/>
            </a:pPr>
            <a:r>
              <a:rPr lang="en-US" dirty="0" smtClean="0"/>
              <a:t>   </a:t>
            </a:r>
            <a:r>
              <a:rPr lang="en-US" sz="2800" dirty="0">
                <a:solidFill>
                  <a:srgbClr val="222222"/>
                </a:solidFill>
                <a:latin typeface="Times New Roman" pitchFamily="18" charset="0"/>
                <a:cs typeface="Times New Roman" pitchFamily="18" charset="0"/>
              </a:rPr>
              <a:t>It is said that his magical presence could make the trees flower, insects, and birds to multiply and can turn men and women into lovers. He is the Romanian version of </a:t>
            </a:r>
            <a:r>
              <a:rPr lang="en-US" sz="2800" dirty="0" smtClean="0">
                <a:solidFill>
                  <a:srgbClr val="222222"/>
                </a:solidFill>
                <a:latin typeface="Times New Roman" pitchFamily="18" charset="0"/>
                <a:cs typeface="Times New Roman" pitchFamily="18" charset="0"/>
              </a:rPr>
              <a:t>Cupid or Eros ( the </a:t>
            </a:r>
            <a:r>
              <a:rPr lang="en-US" sz="2800" dirty="0" err="1" smtClean="0">
                <a:solidFill>
                  <a:srgbClr val="222222"/>
                </a:solidFill>
                <a:latin typeface="Times New Roman" pitchFamily="18" charset="0"/>
                <a:cs typeface="Times New Roman" pitchFamily="18" charset="0"/>
              </a:rPr>
              <a:t>greek</a:t>
            </a:r>
            <a:r>
              <a:rPr lang="en-US" sz="2800" dirty="0" smtClean="0">
                <a:solidFill>
                  <a:srgbClr val="222222"/>
                </a:solidFill>
                <a:latin typeface="Times New Roman" pitchFamily="18" charset="0"/>
                <a:cs typeface="Times New Roman" pitchFamily="18" charset="0"/>
              </a:rPr>
              <a:t> god) </a:t>
            </a:r>
            <a:r>
              <a:rPr lang="en-US" sz="2800" dirty="0">
                <a:solidFill>
                  <a:srgbClr val="222222"/>
                </a:solidFill>
                <a:latin typeface="Times New Roman" pitchFamily="18" charset="0"/>
                <a:cs typeface="Times New Roman" pitchFamily="18" charset="0"/>
              </a:rPr>
              <a:t>– bringing love and life with him.</a:t>
            </a:r>
            <a:endParaRPr lang="ro-RO" sz="2800" dirty="0">
              <a:solidFill>
                <a:prstClr val="black"/>
              </a:solidFill>
              <a:latin typeface="Times New Roman" pitchFamily="18" charset="0"/>
              <a:cs typeface="Times New Roman" pitchFamily="18" charset="0"/>
            </a:endParaRPr>
          </a:p>
          <a:p>
            <a:pPr marL="0" indent="0">
              <a:buNone/>
            </a:pPr>
            <a:endParaRPr lang="ro-RO"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8463" y="2438400"/>
            <a:ext cx="4967074" cy="4191000"/>
          </a:xfrm>
          <a:prstGeom prst="rect">
            <a:avLst/>
          </a:prstGeom>
        </p:spPr>
      </p:pic>
    </p:spTree>
    <p:extLst>
      <p:ext uri="{BB962C8B-B14F-4D97-AF65-F5344CB8AC3E}">
        <p14:creationId xmlns:p14="http://schemas.microsoft.com/office/powerpoint/2010/main" val="32546838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dirty="0" err="1" smtClean="0">
                <a:latin typeface="Times New Roman" pitchFamily="18" charset="0"/>
                <a:cs typeface="Times New Roman" pitchFamily="18" charset="0"/>
              </a:rPr>
              <a:t>Tradions</a:t>
            </a:r>
            <a:r>
              <a:rPr lang="en-US" dirty="0" smtClean="0">
                <a:latin typeface="Times New Roman" pitchFamily="18" charset="0"/>
                <a:cs typeface="Times New Roman" pitchFamily="18" charset="0"/>
              </a:rPr>
              <a:t> locked in time</a:t>
            </a:r>
            <a:endParaRPr lang="ro-RO" dirty="0">
              <a:latin typeface="Times New Roman" pitchFamily="18" charset="0"/>
              <a:cs typeface="Times New Roman" pitchFamily="18" charset="0"/>
            </a:endParaRPr>
          </a:p>
        </p:txBody>
      </p:sp>
      <p:sp>
        <p:nvSpPr>
          <p:cNvPr id="3" name="Content Placeholder 2"/>
          <p:cNvSpPr>
            <a:spLocks noGrp="1"/>
          </p:cNvSpPr>
          <p:nvPr>
            <p:ph idx="1"/>
          </p:nvPr>
        </p:nvSpPr>
        <p:spPr>
          <a:xfrm>
            <a:off x="76200" y="914401"/>
            <a:ext cx="8305800" cy="2438400"/>
          </a:xfrm>
        </p:spPr>
        <p:txBody>
          <a:bodyPr>
            <a:normAutofit fontScale="92500" lnSpcReduction="20000"/>
          </a:bodyPr>
          <a:lstStyle/>
          <a:p>
            <a:pPr marL="0" indent="0">
              <a:buNone/>
            </a:pPr>
            <a:r>
              <a:rPr lang="en-US" dirty="0" smtClean="0"/>
              <a:t>    </a:t>
            </a:r>
            <a:r>
              <a:rPr lang="en-US" sz="2800" dirty="0" smtClean="0">
                <a:latin typeface="Times New Roman" pitchFamily="18" charset="0"/>
                <a:cs typeface="Times New Roman" pitchFamily="18" charset="0"/>
              </a:rPr>
              <a:t>In </a:t>
            </a:r>
            <a:r>
              <a:rPr lang="en-US" sz="2800" dirty="0">
                <a:latin typeface="Times New Roman" pitchFamily="18" charset="0"/>
                <a:cs typeface="Times New Roman" pitchFamily="18" charset="0"/>
              </a:rPr>
              <a:t>some parts of the country, single women used to wake up in the morning, gather some remaining snow and melt it down. If there was no snow left, they had to fill a pot with rainwater or from a nearby spring. The water obtained like this had magical powers – it was used for beauty treatments and for love </a:t>
            </a:r>
            <a:r>
              <a:rPr lang="en-US" sz="2800" dirty="0" smtClean="0">
                <a:latin typeface="Times New Roman" pitchFamily="18" charset="0"/>
                <a:cs typeface="Times New Roman" pitchFamily="18" charset="0"/>
              </a:rPr>
              <a:t>rituals.  </a:t>
            </a:r>
          </a:p>
          <a:p>
            <a:pPr marL="0" indent="0">
              <a:buNone/>
            </a:pPr>
            <a:r>
              <a:rPr lang="en-US" sz="2800" dirty="0" smtClean="0">
                <a:latin typeface="Times New Roman" pitchFamily="18" charset="0"/>
                <a:cs typeface="Times New Roman" pitchFamily="18" charset="0"/>
              </a:rPr>
              <a:t>   </a:t>
            </a:r>
            <a:endParaRPr lang="ro-RO" sz="2800" dirty="0">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77686" y="3048000"/>
            <a:ext cx="5905500" cy="3324225"/>
          </a:xfrm>
          <a:prstGeom prst="rect">
            <a:avLst/>
          </a:prstGeom>
        </p:spPr>
      </p:pic>
    </p:spTree>
    <p:extLst>
      <p:ext uri="{BB962C8B-B14F-4D97-AF65-F5344CB8AC3E}">
        <p14:creationId xmlns:p14="http://schemas.microsoft.com/office/powerpoint/2010/main" val="16177412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1"/>
            <a:ext cx="7924800" cy="2514600"/>
          </a:xfrm>
        </p:spPr>
        <p:txBody>
          <a:bodyPr/>
          <a:lstStyle/>
          <a:p>
            <a:pPr marL="0" indent="0">
              <a:buNone/>
            </a:pPr>
            <a:r>
              <a:rPr lang="en-US" dirty="0" smtClean="0"/>
              <a:t>    </a:t>
            </a:r>
            <a:r>
              <a:rPr lang="en-US" sz="2800" dirty="0" smtClean="0">
                <a:latin typeface="Times New Roman" pitchFamily="18" charset="0"/>
                <a:cs typeface="Times New Roman" pitchFamily="18" charset="0"/>
              </a:rPr>
              <a:t>Young </a:t>
            </a:r>
            <a:r>
              <a:rPr lang="en-US" sz="2800" dirty="0">
                <a:latin typeface="Times New Roman" pitchFamily="18" charset="0"/>
                <a:cs typeface="Times New Roman" pitchFamily="18" charset="0"/>
              </a:rPr>
              <a:t>girls were taught to eat a piece of salty bread (baked by the eldest woman in the household), then place some basil under the pillow. During the night, they were supposed to see their future husband in their dreams.</a:t>
            </a:r>
          </a:p>
          <a:p>
            <a:pPr marL="0" indent="0">
              <a:buNone/>
            </a:pPr>
            <a:endParaRPr lang="ro-RO" sz="2800" dirty="0">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400" y="2438400"/>
            <a:ext cx="5715000" cy="3714750"/>
          </a:xfrm>
          <a:prstGeom prst="rect">
            <a:avLst/>
          </a:prstGeom>
        </p:spPr>
      </p:pic>
    </p:spTree>
    <p:extLst>
      <p:ext uri="{BB962C8B-B14F-4D97-AF65-F5344CB8AC3E}">
        <p14:creationId xmlns:p14="http://schemas.microsoft.com/office/powerpoint/2010/main" val="10182331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1"/>
            <a:ext cx="8305800" cy="3200399"/>
          </a:xfrm>
        </p:spPr>
        <p:txBody>
          <a:bodyPr>
            <a:normAutofit lnSpcReduction="10000"/>
          </a:bodyPr>
          <a:lstStyle/>
          <a:p>
            <a:pPr marL="0" indent="0">
              <a:buNone/>
            </a:pPr>
            <a:r>
              <a:rPr lang="en-US" dirty="0"/>
              <a:t> </a:t>
            </a:r>
            <a:r>
              <a:rPr lang="en-US" dirty="0" smtClean="0"/>
              <a:t>  </a:t>
            </a:r>
            <a:r>
              <a:rPr lang="en-US" sz="2800" dirty="0">
                <a:latin typeface="Times New Roman" pitchFamily="18" charset="0"/>
                <a:cs typeface="Times New Roman" pitchFamily="18" charset="0"/>
              </a:rPr>
              <a:t>So, what happened on </a:t>
            </a:r>
            <a:r>
              <a:rPr lang="en-US" sz="2800" dirty="0" err="1">
                <a:latin typeface="Times New Roman" pitchFamily="18" charset="0"/>
                <a:cs typeface="Times New Roman" pitchFamily="18" charset="0"/>
              </a:rPr>
              <a:t>Dragobete’s</a:t>
            </a:r>
            <a:r>
              <a:rPr lang="en-US" sz="2800" dirty="0">
                <a:latin typeface="Times New Roman" pitchFamily="18" charset="0"/>
                <a:cs typeface="Times New Roman" pitchFamily="18" charset="0"/>
              </a:rPr>
              <a:t> day? Boys and girls used to dress-up in their “Sunday clothes” (fancy clothing) and meet in front of the church. Then, they would go to the nearest woods or meadows, singing in groups and looking for spring flowers. After sitting and talking around a fire, the girls would run back to the village, each being followed by the boy who had fallen in love with her. </a:t>
            </a:r>
            <a:endParaRPr lang="ro-RO" sz="3000" dirty="0">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3276600"/>
            <a:ext cx="6096000" cy="3200400"/>
          </a:xfrm>
          <a:prstGeom prst="rect">
            <a:avLst/>
          </a:prstGeom>
        </p:spPr>
      </p:pic>
    </p:spTree>
    <p:extLst>
      <p:ext uri="{BB962C8B-B14F-4D97-AF65-F5344CB8AC3E}">
        <p14:creationId xmlns:p14="http://schemas.microsoft.com/office/powerpoint/2010/main" val="31697149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153400" cy="3352800"/>
          </a:xfrm>
        </p:spPr>
        <p:txBody>
          <a:bodyPr>
            <a:normAutofit lnSpcReduction="10000"/>
          </a:bodyPr>
          <a:lstStyle/>
          <a:p>
            <a:pPr marL="0" lvl="0" indent="0">
              <a:buNone/>
            </a:pPr>
            <a:r>
              <a:rPr lang="en-US" sz="2800" dirty="0" smtClean="0">
                <a:solidFill>
                  <a:prstClr val="black"/>
                </a:solidFill>
                <a:latin typeface="Times New Roman" pitchFamily="18" charset="0"/>
                <a:cs typeface="Times New Roman" pitchFamily="18" charset="0"/>
              </a:rPr>
              <a:t>   If </a:t>
            </a:r>
            <a:r>
              <a:rPr lang="en-US" sz="2800" dirty="0">
                <a:solidFill>
                  <a:prstClr val="black"/>
                </a:solidFill>
                <a:latin typeface="Times New Roman" pitchFamily="18" charset="0"/>
                <a:cs typeface="Times New Roman" pitchFamily="18" charset="0"/>
              </a:rPr>
              <a:t>the boy caught the girl and if she liked him, he would steal a kiss in front of </a:t>
            </a:r>
            <a:r>
              <a:rPr lang="en-US" sz="2800" dirty="0" err="1" smtClean="0">
                <a:solidFill>
                  <a:prstClr val="black"/>
                </a:solidFill>
                <a:latin typeface="Times New Roman" pitchFamily="18" charset="0"/>
                <a:cs typeface="Times New Roman" pitchFamily="18" charset="0"/>
              </a:rPr>
              <a:t>everybody.This</a:t>
            </a:r>
            <a:r>
              <a:rPr lang="en-US" sz="2800" dirty="0" smtClean="0">
                <a:solidFill>
                  <a:prstClr val="black"/>
                </a:solidFill>
                <a:latin typeface="Times New Roman" pitchFamily="18" charset="0"/>
                <a:cs typeface="Times New Roman" pitchFamily="18" charset="0"/>
              </a:rPr>
              <a:t> </a:t>
            </a:r>
            <a:r>
              <a:rPr lang="en-US" sz="2800" dirty="0">
                <a:solidFill>
                  <a:prstClr val="black"/>
                </a:solidFill>
                <a:latin typeface="Times New Roman" pitchFamily="18" charset="0"/>
                <a:cs typeface="Times New Roman" pitchFamily="18" charset="0"/>
              </a:rPr>
              <a:t>wasn’t just a game, it was a vow of love for the whole year along with the opportunity to show their attachment in front of the community. The traditional saying is that “</a:t>
            </a:r>
            <a:r>
              <a:rPr lang="en-US" sz="2800" dirty="0" err="1">
                <a:solidFill>
                  <a:prstClr val="black"/>
                </a:solidFill>
                <a:latin typeface="Times New Roman" pitchFamily="18" charset="0"/>
                <a:cs typeface="Times New Roman" pitchFamily="18" charset="0"/>
              </a:rPr>
              <a:t>Dragobetele</a:t>
            </a:r>
            <a:r>
              <a:rPr lang="en-US" sz="2800" dirty="0">
                <a:solidFill>
                  <a:prstClr val="black"/>
                </a:solidFill>
                <a:latin typeface="Times New Roman" pitchFamily="18" charset="0"/>
                <a:cs typeface="Times New Roman" pitchFamily="18" charset="0"/>
              </a:rPr>
              <a:t> kisses the girls!” (</a:t>
            </a:r>
            <a:r>
              <a:rPr lang="en-US" sz="2800" dirty="0" err="1">
                <a:solidFill>
                  <a:prstClr val="black"/>
                </a:solidFill>
                <a:latin typeface="Times New Roman" pitchFamily="18" charset="0"/>
                <a:cs typeface="Times New Roman" pitchFamily="18" charset="0"/>
              </a:rPr>
              <a:t>Dragobetele</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saruta</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fetele</a:t>
            </a:r>
            <a:r>
              <a:rPr lang="en-US" sz="2800" dirty="0">
                <a:solidFill>
                  <a:prstClr val="black"/>
                </a:solidFill>
                <a:latin typeface="Times New Roman" pitchFamily="18" charset="0"/>
                <a:cs typeface="Times New Roman" pitchFamily="18" charset="0"/>
              </a:rPr>
              <a:t>!), with each boy that stole a kiss becoming a “</a:t>
            </a:r>
            <a:r>
              <a:rPr lang="en-US" sz="2800" dirty="0" err="1">
                <a:solidFill>
                  <a:prstClr val="black"/>
                </a:solidFill>
                <a:latin typeface="Times New Roman" pitchFamily="18" charset="0"/>
                <a:cs typeface="Times New Roman" pitchFamily="18" charset="0"/>
              </a:rPr>
              <a:t>Dragobete</a:t>
            </a:r>
            <a:r>
              <a:rPr lang="en-US" sz="2800" dirty="0">
                <a:solidFill>
                  <a:prstClr val="black"/>
                </a:solidFill>
                <a:latin typeface="Times New Roman" pitchFamily="18" charset="0"/>
                <a:cs typeface="Times New Roman" pitchFamily="18" charset="0"/>
              </a:rPr>
              <a:t>”.</a:t>
            </a:r>
            <a:endParaRPr lang="ro-RO" sz="2800" dirty="0">
              <a:solidFill>
                <a:prstClr val="black"/>
              </a:solidFill>
              <a:latin typeface="Times New Roman" pitchFamily="18" charset="0"/>
              <a:cs typeface="Times New Roman" pitchFamily="18" charset="0"/>
            </a:endParaRPr>
          </a:p>
          <a:p>
            <a:pPr marL="0" indent="0">
              <a:buNone/>
            </a:pPr>
            <a:endParaRPr lang="ro-RO"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3352800"/>
            <a:ext cx="5638800" cy="3098800"/>
          </a:xfrm>
          <a:prstGeom prst="rect">
            <a:avLst/>
          </a:prstGeom>
        </p:spPr>
      </p:pic>
    </p:spTree>
    <p:extLst>
      <p:ext uri="{BB962C8B-B14F-4D97-AF65-F5344CB8AC3E}">
        <p14:creationId xmlns:p14="http://schemas.microsoft.com/office/powerpoint/2010/main" val="818769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5897563"/>
          </a:xfrm>
        </p:spPr>
        <p:txBody>
          <a:bodyPr/>
          <a:lstStyle/>
          <a:p>
            <a:pPr marL="0" indent="0">
              <a:buNone/>
            </a:pPr>
            <a:r>
              <a:rPr lang="en-US" dirty="0" smtClean="0"/>
              <a:t>  </a:t>
            </a:r>
            <a:r>
              <a:rPr lang="ro-RO" dirty="0" smtClean="0"/>
              <a:t>  </a:t>
            </a:r>
            <a:r>
              <a:rPr lang="en-US" sz="3200" smtClean="0">
                <a:latin typeface="Times New Roman" pitchFamily="18" charset="0"/>
                <a:cs typeface="Times New Roman" pitchFamily="18" charset="0"/>
              </a:rPr>
              <a:t>Made </a:t>
            </a:r>
            <a:r>
              <a:rPr lang="en-US" sz="3200" dirty="0" smtClean="0">
                <a:latin typeface="Times New Roman" pitchFamily="18" charset="0"/>
                <a:cs typeface="Times New Roman" pitchFamily="18" charset="0"/>
              </a:rPr>
              <a:t>by:</a:t>
            </a:r>
          </a:p>
          <a:p>
            <a:pPr marL="0" indent="0">
              <a:buNone/>
            </a:pPr>
            <a:r>
              <a:rPr lang="ro-RO" sz="3200" dirty="0">
                <a:latin typeface="Times New Roman" pitchFamily="18" charset="0"/>
                <a:cs typeface="Times New Roman" pitchFamily="18" charset="0"/>
              </a:rPr>
              <a:t> </a:t>
            </a:r>
            <a:r>
              <a:rPr lang="ro-RO" sz="3200" dirty="0" smtClean="0">
                <a:latin typeface="Times New Roman" pitchFamily="18" charset="0"/>
                <a:cs typeface="Times New Roman" pitchFamily="18" charset="0"/>
              </a:rPr>
              <a:t>-Antochi Iulia Maria</a:t>
            </a:r>
          </a:p>
          <a:p>
            <a:pPr marL="0" indent="0">
              <a:buNone/>
            </a:pPr>
            <a:r>
              <a:rPr lang="ro-RO" sz="3200" dirty="0">
                <a:latin typeface="Times New Roman" pitchFamily="18" charset="0"/>
                <a:cs typeface="Times New Roman" pitchFamily="18" charset="0"/>
              </a:rPr>
              <a:t> </a:t>
            </a:r>
            <a:r>
              <a:rPr lang="ro-RO" sz="3200" dirty="0" smtClean="0">
                <a:latin typeface="Times New Roman" pitchFamily="18" charset="0"/>
                <a:cs typeface="Times New Roman" pitchFamily="18" charset="0"/>
              </a:rPr>
              <a:t>-Botezatu Alexandra Gabriela</a:t>
            </a:r>
          </a:p>
          <a:p>
            <a:pPr marL="0" indent="0">
              <a:buNone/>
            </a:pPr>
            <a:r>
              <a:rPr lang="ro-RO" sz="3200" dirty="0" smtClean="0">
                <a:latin typeface="Times New Roman" pitchFamily="18" charset="0"/>
                <a:cs typeface="Times New Roman" pitchFamily="18" charset="0"/>
              </a:rPr>
              <a:t> -Iordache Denisia</a:t>
            </a:r>
          </a:p>
          <a:p>
            <a:pPr marL="0" indent="0">
              <a:buNone/>
            </a:pPr>
            <a:r>
              <a:rPr lang="ro-RO" sz="3200" dirty="0">
                <a:latin typeface="Times New Roman" pitchFamily="18" charset="0"/>
                <a:cs typeface="Times New Roman" pitchFamily="18" charset="0"/>
              </a:rPr>
              <a:t> </a:t>
            </a:r>
            <a:r>
              <a:rPr lang="ro-RO" sz="3200" dirty="0" smtClean="0">
                <a:latin typeface="Times New Roman" pitchFamily="18" charset="0"/>
                <a:cs typeface="Times New Roman" pitchFamily="18" charset="0"/>
              </a:rPr>
              <a:t>-Leancă Petrică</a:t>
            </a:r>
          </a:p>
          <a:p>
            <a:pPr marL="0" indent="0">
              <a:buNone/>
            </a:pPr>
            <a:endParaRPr lang="en-US" sz="3200" dirty="0" smtClean="0">
              <a:latin typeface="Times New Roman" pitchFamily="18" charset="0"/>
              <a:cs typeface="Times New Roman" pitchFamily="18" charset="0"/>
            </a:endParaRPr>
          </a:p>
          <a:p>
            <a:pPr marL="0" indent="0">
              <a:buNone/>
            </a:pPr>
            <a:endParaRPr lang="en-US" dirty="0" smtClean="0">
              <a:latin typeface="Times New Roman" pitchFamily="18" charset="0"/>
              <a:cs typeface="Times New Roman" pitchFamily="18" charset="0"/>
            </a:endParaRPr>
          </a:p>
          <a:p>
            <a:pPr marL="0" indent="0">
              <a:buNone/>
            </a:pPr>
            <a:endParaRPr lang="ro-RO" dirty="0"/>
          </a:p>
        </p:txBody>
      </p:sp>
    </p:spTree>
    <p:extLst>
      <p:ext uri="{BB962C8B-B14F-4D97-AF65-F5344CB8AC3E}">
        <p14:creationId xmlns:p14="http://schemas.microsoft.com/office/powerpoint/2010/main" val="24788864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44</TotalTime>
  <Words>426</Words>
  <Application>Microsoft Office PowerPoint</Application>
  <PresentationFormat>On-screen Show (4:3)</PresentationFormat>
  <Paragraphs>16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Adjacency</vt:lpstr>
      <vt:lpstr>                     Dragobete      The Romanian day of love</vt:lpstr>
      <vt:lpstr>History of Dragobete</vt:lpstr>
      <vt:lpstr>PowerPoint Presentation</vt:lpstr>
      <vt:lpstr>Tradions locked in time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Dragobete The Romanian holiday of love</dc:title>
  <dc:creator>Iustina</dc:creator>
  <cp:lastModifiedBy>User</cp:lastModifiedBy>
  <cp:revision>11</cp:revision>
  <dcterms:created xsi:type="dcterms:W3CDTF">2006-08-16T00:00:00Z</dcterms:created>
  <dcterms:modified xsi:type="dcterms:W3CDTF">2018-02-24T13:55:52Z</dcterms:modified>
</cp:coreProperties>
</file>