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1392A-DBCF-4437-99F4-6CD8D9A36CC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186DF44-D6E9-4900-8009-9358B940F719}">
      <dgm:prSet/>
      <dgm:spPr/>
      <dgm:t>
        <a:bodyPr/>
        <a:lstStyle/>
        <a:p>
          <a:pPr>
            <a:lnSpc>
              <a:spcPct val="100000"/>
            </a:lnSpc>
          </a:pPr>
          <a:r>
            <a:rPr lang="en-US" b="0" i="0"/>
            <a:t>The stadium was built in 1975 and has a capacity of 12,000 seats.</a:t>
          </a:r>
          <a:endParaRPr lang="en-US"/>
        </a:p>
      </dgm:t>
    </dgm:pt>
    <dgm:pt modelId="{015ACD8F-BD11-4AA9-AE95-34CB00719DB0}" type="parTrans" cxnId="{D3C08A30-1EBF-4CC8-A63F-0CFB4069B9EF}">
      <dgm:prSet/>
      <dgm:spPr/>
      <dgm:t>
        <a:bodyPr/>
        <a:lstStyle/>
        <a:p>
          <a:endParaRPr lang="en-US"/>
        </a:p>
      </dgm:t>
    </dgm:pt>
    <dgm:pt modelId="{7DEA7524-71EC-40ED-991B-EDFAF68084EB}" type="sibTrans" cxnId="{D3C08A30-1EBF-4CC8-A63F-0CFB4069B9EF}">
      <dgm:prSet/>
      <dgm:spPr/>
      <dgm:t>
        <a:bodyPr/>
        <a:lstStyle/>
        <a:p>
          <a:endParaRPr lang="en-US"/>
        </a:p>
      </dgm:t>
    </dgm:pt>
    <dgm:pt modelId="{6B664CA4-3A09-4D99-9223-9B6C08F29767}">
      <dgm:prSet/>
      <dgm:spPr/>
      <dgm:t>
        <a:bodyPr/>
        <a:lstStyle/>
        <a:p>
          <a:pPr>
            <a:lnSpc>
              <a:spcPct val="100000"/>
            </a:lnSpc>
          </a:pPr>
          <a:r>
            <a:rPr lang="en-US" b="0" i="0"/>
            <a:t>It serves as home stadium for the </a:t>
          </a:r>
          <a:r>
            <a:rPr lang="en-US"/>
            <a:t>NK Karlovac 191</a:t>
          </a:r>
          <a:r>
            <a:rPr lang="hr-HR"/>
            <a:t>9</a:t>
          </a:r>
          <a:r>
            <a:rPr lang="en-US" b="0" i="0"/>
            <a:t> football club</a:t>
          </a:r>
          <a:r>
            <a:rPr lang="hr-HR" b="0" i="0"/>
            <a:t> which is the best in far area</a:t>
          </a:r>
          <a:endParaRPr lang="en-US"/>
        </a:p>
      </dgm:t>
    </dgm:pt>
    <dgm:pt modelId="{69D890E5-37E8-4EF8-BE50-B7EB0E5F3723}" type="parTrans" cxnId="{F414E831-6522-4D7E-B84B-415C46BBE768}">
      <dgm:prSet/>
      <dgm:spPr/>
      <dgm:t>
        <a:bodyPr/>
        <a:lstStyle/>
        <a:p>
          <a:endParaRPr lang="en-US"/>
        </a:p>
      </dgm:t>
    </dgm:pt>
    <dgm:pt modelId="{6B8F687C-1276-434A-8ED3-55888E3B7C4A}" type="sibTrans" cxnId="{F414E831-6522-4D7E-B84B-415C46BBE768}">
      <dgm:prSet/>
      <dgm:spPr/>
      <dgm:t>
        <a:bodyPr/>
        <a:lstStyle/>
        <a:p>
          <a:endParaRPr lang="en-US"/>
        </a:p>
      </dgm:t>
    </dgm:pt>
    <dgm:pt modelId="{3244DAD4-F90A-4146-B980-8CC8DE098C11}">
      <dgm:prSet/>
      <dgm:spPr/>
      <dgm:t>
        <a:bodyPr/>
        <a:lstStyle/>
        <a:p>
          <a:pPr>
            <a:lnSpc>
              <a:spcPct val="100000"/>
            </a:lnSpc>
          </a:pPr>
          <a:r>
            <a:rPr lang="en-US" b="0" i="0"/>
            <a:t>The stadium is named after </a:t>
          </a:r>
          <a:r>
            <a:rPr lang="en-US"/>
            <a:t>Branko Čavlović</a:t>
          </a:r>
          <a:r>
            <a:rPr lang="en-US" b="0" i="0"/>
            <a:t>, a footballer from Karlovac who was active with local clubs in the 1940s</a:t>
          </a:r>
          <a:endParaRPr lang="en-US"/>
        </a:p>
      </dgm:t>
    </dgm:pt>
    <dgm:pt modelId="{A271BF39-AF67-458B-B7AA-43D179D6CF80}" type="parTrans" cxnId="{72E70AC7-1DEA-41D7-BBC6-AA3320F27C1A}">
      <dgm:prSet/>
      <dgm:spPr/>
      <dgm:t>
        <a:bodyPr/>
        <a:lstStyle/>
        <a:p>
          <a:endParaRPr lang="en-US"/>
        </a:p>
      </dgm:t>
    </dgm:pt>
    <dgm:pt modelId="{1F3335F3-BCDE-4B7F-B62B-6D617372BE6D}" type="sibTrans" cxnId="{72E70AC7-1DEA-41D7-BBC6-AA3320F27C1A}">
      <dgm:prSet/>
      <dgm:spPr/>
      <dgm:t>
        <a:bodyPr/>
        <a:lstStyle/>
        <a:p>
          <a:endParaRPr lang="en-US"/>
        </a:p>
      </dgm:t>
    </dgm:pt>
    <dgm:pt modelId="{888ED505-B4A0-41EA-B0C4-B47849C74C54}" type="pres">
      <dgm:prSet presAssocID="{71D1392A-DBCF-4437-99F4-6CD8D9A36CC1}" presName="root" presStyleCnt="0">
        <dgm:presLayoutVars>
          <dgm:dir/>
          <dgm:resizeHandles val="exact"/>
        </dgm:presLayoutVars>
      </dgm:prSet>
      <dgm:spPr/>
    </dgm:pt>
    <dgm:pt modelId="{DE7E763C-9376-4E65-A7D8-B1E996AECEBB}" type="pres">
      <dgm:prSet presAssocID="{A186DF44-D6E9-4900-8009-9358B940F719}" presName="compNode" presStyleCnt="0"/>
      <dgm:spPr/>
    </dgm:pt>
    <dgm:pt modelId="{24FAE359-EA04-4F15-A361-9E4792026AC0}" type="pres">
      <dgm:prSet presAssocID="{A186DF44-D6E9-4900-8009-9358B940F719}" presName="bgRect" presStyleLbl="bgShp" presStyleIdx="0" presStyleCnt="3"/>
      <dgm:spPr/>
    </dgm:pt>
    <dgm:pt modelId="{08B09866-73BD-4C21-AECB-3B473D056EAB}" type="pres">
      <dgm:prSet presAssocID="{A186DF44-D6E9-4900-8009-9358B940F7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đevina"/>
        </a:ext>
      </dgm:extLst>
    </dgm:pt>
    <dgm:pt modelId="{155B3CAF-D496-467F-BF58-4FBF557E38F9}" type="pres">
      <dgm:prSet presAssocID="{A186DF44-D6E9-4900-8009-9358B940F719}" presName="spaceRect" presStyleCnt="0"/>
      <dgm:spPr/>
    </dgm:pt>
    <dgm:pt modelId="{AA037535-62E3-4E88-A952-824D2DD25870}" type="pres">
      <dgm:prSet presAssocID="{A186DF44-D6E9-4900-8009-9358B940F719}" presName="parTx" presStyleLbl="revTx" presStyleIdx="0" presStyleCnt="3">
        <dgm:presLayoutVars>
          <dgm:chMax val="0"/>
          <dgm:chPref val="0"/>
        </dgm:presLayoutVars>
      </dgm:prSet>
      <dgm:spPr/>
    </dgm:pt>
    <dgm:pt modelId="{5DC0F451-C190-410B-9349-5488309FDEBB}" type="pres">
      <dgm:prSet presAssocID="{7DEA7524-71EC-40ED-991B-EDFAF68084EB}" presName="sibTrans" presStyleCnt="0"/>
      <dgm:spPr/>
    </dgm:pt>
    <dgm:pt modelId="{89FC013B-D994-441A-8453-6A9AA6623E37}" type="pres">
      <dgm:prSet presAssocID="{6B664CA4-3A09-4D99-9223-9B6C08F29767}" presName="compNode" presStyleCnt="0"/>
      <dgm:spPr/>
    </dgm:pt>
    <dgm:pt modelId="{81DEA834-1821-4CAB-B424-20162B61EACE}" type="pres">
      <dgm:prSet presAssocID="{6B664CA4-3A09-4D99-9223-9B6C08F29767}" presName="bgRect" presStyleLbl="bgShp" presStyleIdx="1" presStyleCnt="3"/>
      <dgm:spPr/>
    </dgm:pt>
    <dgm:pt modelId="{12C9E6EC-9202-4A6C-ABA9-1FEE019AA060}" type="pres">
      <dgm:prSet presAssocID="{6B664CA4-3A09-4D99-9223-9B6C08F297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gometna lopta"/>
        </a:ext>
      </dgm:extLst>
    </dgm:pt>
    <dgm:pt modelId="{10FFFA2B-4640-4357-8574-C1C9AC8771EA}" type="pres">
      <dgm:prSet presAssocID="{6B664CA4-3A09-4D99-9223-9B6C08F29767}" presName="spaceRect" presStyleCnt="0"/>
      <dgm:spPr/>
    </dgm:pt>
    <dgm:pt modelId="{DF6CCC63-BFAE-4E25-9A69-9C64B0E1608D}" type="pres">
      <dgm:prSet presAssocID="{6B664CA4-3A09-4D99-9223-9B6C08F29767}" presName="parTx" presStyleLbl="revTx" presStyleIdx="1" presStyleCnt="3">
        <dgm:presLayoutVars>
          <dgm:chMax val="0"/>
          <dgm:chPref val="0"/>
        </dgm:presLayoutVars>
      </dgm:prSet>
      <dgm:spPr/>
    </dgm:pt>
    <dgm:pt modelId="{649303B9-E573-4C7F-A3D7-1E3029E416BA}" type="pres">
      <dgm:prSet presAssocID="{6B8F687C-1276-434A-8ED3-55888E3B7C4A}" presName="sibTrans" presStyleCnt="0"/>
      <dgm:spPr/>
    </dgm:pt>
    <dgm:pt modelId="{91205421-23C4-4FB5-9227-886AA8E9ADFB}" type="pres">
      <dgm:prSet presAssocID="{3244DAD4-F90A-4146-B980-8CC8DE098C11}" presName="compNode" presStyleCnt="0"/>
      <dgm:spPr/>
    </dgm:pt>
    <dgm:pt modelId="{4270CFD3-AFAA-440B-8A2F-BE4371F9F729}" type="pres">
      <dgm:prSet presAssocID="{3244DAD4-F90A-4146-B980-8CC8DE098C11}" presName="bgRect" presStyleLbl="bgShp" presStyleIdx="2" presStyleCnt="3"/>
      <dgm:spPr/>
    </dgm:pt>
    <dgm:pt modelId="{A899CF6F-0413-4207-9F63-CEAB0E98BA83}" type="pres">
      <dgm:prSet presAssocID="{3244DAD4-F90A-4146-B980-8CC8DE098C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cer Player"/>
        </a:ext>
      </dgm:extLst>
    </dgm:pt>
    <dgm:pt modelId="{898805CA-3C3F-45D5-A7A6-96F1E2E932D1}" type="pres">
      <dgm:prSet presAssocID="{3244DAD4-F90A-4146-B980-8CC8DE098C11}" presName="spaceRect" presStyleCnt="0"/>
      <dgm:spPr/>
    </dgm:pt>
    <dgm:pt modelId="{D1ABE9CB-0691-45FC-98D7-2117D0B48059}" type="pres">
      <dgm:prSet presAssocID="{3244DAD4-F90A-4146-B980-8CC8DE098C11}" presName="parTx" presStyleLbl="revTx" presStyleIdx="2" presStyleCnt="3">
        <dgm:presLayoutVars>
          <dgm:chMax val="0"/>
          <dgm:chPref val="0"/>
        </dgm:presLayoutVars>
      </dgm:prSet>
      <dgm:spPr/>
    </dgm:pt>
  </dgm:ptLst>
  <dgm:cxnLst>
    <dgm:cxn modelId="{D696A02D-9DB5-43DC-89BA-55A8F6417EB7}" type="presOf" srcId="{3244DAD4-F90A-4146-B980-8CC8DE098C11}" destId="{D1ABE9CB-0691-45FC-98D7-2117D0B48059}" srcOrd="0" destOrd="0" presId="urn:microsoft.com/office/officeart/2018/2/layout/IconVerticalSolidList"/>
    <dgm:cxn modelId="{D3C08A30-1EBF-4CC8-A63F-0CFB4069B9EF}" srcId="{71D1392A-DBCF-4437-99F4-6CD8D9A36CC1}" destId="{A186DF44-D6E9-4900-8009-9358B940F719}" srcOrd="0" destOrd="0" parTransId="{015ACD8F-BD11-4AA9-AE95-34CB00719DB0}" sibTransId="{7DEA7524-71EC-40ED-991B-EDFAF68084EB}"/>
    <dgm:cxn modelId="{F414E831-6522-4D7E-B84B-415C46BBE768}" srcId="{71D1392A-DBCF-4437-99F4-6CD8D9A36CC1}" destId="{6B664CA4-3A09-4D99-9223-9B6C08F29767}" srcOrd="1" destOrd="0" parTransId="{69D890E5-37E8-4EF8-BE50-B7EB0E5F3723}" sibTransId="{6B8F687C-1276-434A-8ED3-55888E3B7C4A}"/>
    <dgm:cxn modelId="{231D618A-1A50-4DB1-8BE3-88273682AA6B}" type="presOf" srcId="{71D1392A-DBCF-4437-99F4-6CD8D9A36CC1}" destId="{888ED505-B4A0-41EA-B0C4-B47849C74C54}" srcOrd="0" destOrd="0" presId="urn:microsoft.com/office/officeart/2018/2/layout/IconVerticalSolidList"/>
    <dgm:cxn modelId="{72E70AC7-1DEA-41D7-BBC6-AA3320F27C1A}" srcId="{71D1392A-DBCF-4437-99F4-6CD8D9A36CC1}" destId="{3244DAD4-F90A-4146-B980-8CC8DE098C11}" srcOrd="2" destOrd="0" parTransId="{A271BF39-AF67-458B-B7AA-43D179D6CF80}" sibTransId="{1F3335F3-BCDE-4B7F-B62B-6D617372BE6D}"/>
    <dgm:cxn modelId="{45BB3AF3-3690-4E2D-814E-E813FB710047}" type="presOf" srcId="{A186DF44-D6E9-4900-8009-9358B940F719}" destId="{AA037535-62E3-4E88-A952-824D2DD25870}" srcOrd="0" destOrd="0" presId="urn:microsoft.com/office/officeart/2018/2/layout/IconVerticalSolidList"/>
    <dgm:cxn modelId="{906339FA-32BF-469B-B6A7-91EF77BCE6D0}" type="presOf" srcId="{6B664CA4-3A09-4D99-9223-9B6C08F29767}" destId="{DF6CCC63-BFAE-4E25-9A69-9C64B0E1608D}" srcOrd="0" destOrd="0" presId="urn:microsoft.com/office/officeart/2018/2/layout/IconVerticalSolidList"/>
    <dgm:cxn modelId="{91753AAD-89E0-478B-8A4A-6BA2442CDBFB}" type="presParOf" srcId="{888ED505-B4A0-41EA-B0C4-B47849C74C54}" destId="{DE7E763C-9376-4E65-A7D8-B1E996AECEBB}" srcOrd="0" destOrd="0" presId="urn:microsoft.com/office/officeart/2018/2/layout/IconVerticalSolidList"/>
    <dgm:cxn modelId="{420ADE29-920D-43D7-84BB-C7E88442DD4E}" type="presParOf" srcId="{DE7E763C-9376-4E65-A7D8-B1E996AECEBB}" destId="{24FAE359-EA04-4F15-A361-9E4792026AC0}" srcOrd="0" destOrd="0" presId="urn:microsoft.com/office/officeart/2018/2/layout/IconVerticalSolidList"/>
    <dgm:cxn modelId="{0BBC7132-5A51-4C2F-AAA6-F59DC8FAFFCD}" type="presParOf" srcId="{DE7E763C-9376-4E65-A7D8-B1E996AECEBB}" destId="{08B09866-73BD-4C21-AECB-3B473D056EAB}" srcOrd="1" destOrd="0" presId="urn:microsoft.com/office/officeart/2018/2/layout/IconVerticalSolidList"/>
    <dgm:cxn modelId="{D034A455-5583-40A0-A604-79175210F53E}" type="presParOf" srcId="{DE7E763C-9376-4E65-A7D8-B1E996AECEBB}" destId="{155B3CAF-D496-467F-BF58-4FBF557E38F9}" srcOrd="2" destOrd="0" presId="urn:microsoft.com/office/officeart/2018/2/layout/IconVerticalSolidList"/>
    <dgm:cxn modelId="{E96B5AC8-24DD-4F6E-A043-ACBF66A29051}" type="presParOf" srcId="{DE7E763C-9376-4E65-A7D8-B1E996AECEBB}" destId="{AA037535-62E3-4E88-A952-824D2DD25870}" srcOrd="3" destOrd="0" presId="urn:microsoft.com/office/officeart/2018/2/layout/IconVerticalSolidList"/>
    <dgm:cxn modelId="{36245652-C48C-4858-AC38-49710E4E9610}" type="presParOf" srcId="{888ED505-B4A0-41EA-B0C4-B47849C74C54}" destId="{5DC0F451-C190-410B-9349-5488309FDEBB}" srcOrd="1" destOrd="0" presId="urn:microsoft.com/office/officeart/2018/2/layout/IconVerticalSolidList"/>
    <dgm:cxn modelId="{ABAA17B6-41A0-4BE9-9238-4337618BCD4E}" type="presParOf" srcId="{888ED505-B4A0-41EA-B0C4-B47849C74C54}" destId="{89FC013B-D994-441A-8453-6A9AA6623E37}" srcOrd="2" destOrd="0" presId="urn:microsoft.com/office/officeart/2018/2/layout/IconVerticalSolidList"/>
    <dgm:cxn modelId="{F42254E3-2E7C-4864-A59C-560959B6F478}" type="presParOf" srcId="{89FC013B-D994-441A-8453-6A9AA6623E37}" destId="{81DEA834-1821-4CAB-B424-20162B61EACE}" srcOrd="0" destOrd="0" presId="urn:microsoft.com/office/officeart/2018/2/layout/IconVerticalSolidList"/>
    <dgm:cxn modelId="{62DD66D1-33DB-459D-AB84-3FAA51A4EA7C}" type="presParOf" srcId="{89FC013B-D994-441A-8453-6A9AA6623E37}" destId="{12C9E6EC-9202-4A6C-ABA9-1FEE019AA060}" srcOrd="1" destOrd="0" presId="urn:microsoft.com/office/officeart/2018/2/layout/IconVerticalSolidList"/>
    <dgm:cxn modelId="{C56159D2-5925-480F-A137-2AA3A4BF1CB8}" type="presParOf" srcId="{89FC013B-D994-441A-8453-6A9AA6623E37}" destId="{10FFFA2B-4640-4357-8574-C1C9AC8771EA}" srcOrd="2" destOrd="0" presId="urn:microsoft.com/office/officeart/2018/2/layout/IconVerticalSolidList"/>
    <dgm:cxn modelId="{ADC9F3B9-7999-4D77-9940-9069A3D951C3}" type="presParOf" srcId="{89FC013B-D994-441A-8453-6A9AA6623E37}" destId="{DF6CCC63-BFAE-4E25-9A69-9C64B0E1608D}" srcOrd="3" destOrd="0" presId="urn:microsoft.com/office/officeart/2018/2/layout/IconVerticalSolidList"/>
    <dgm:cxn modelId="{38E2EA66-6D4E-4B44-8535-E4F9280AB016}" type="presParOf" srcId="{888ED505-B4A0-41EA-B0C4-B47849C74C54}" destId="{649303B9-E573-4C7F-A3D7-1E3029E416BA}" srcOrd="3" destOrd="0" presId="urn:microsoft.com/office/officeart/2018/2/layout/IconVerticalSolidList"/>
    <dgm:cxn modelId="{A3150AB9-AE72-49A5-8033-3CFC4A350622}" type="presParOf" srcId="{888ED505-B4A0-41EA-B0C4-B47849C74C54}" destId="{91205421-23C4-4FB5-9227-886AA8E9ADFB}" srcOrd="4" destOrd="0" presId="urn:microsoft.com/office/officeart/2018/2/layout/IconVerticalSolidList"/>
    <dgm:cxn modelId="{68D0F05E-BA9C-4D4D-9820-40EC66EAD341}" type="presParOf" srcId="{91205421-23C4-4FB5-9227-886AA8E9ADFB}" destId="{4270CFD3-AFAA-440B-8A2F-BE4371F9F729}" srcOrd="0" destOrd="0" presId="urn:microsoft.com/office/officeart/2018/2/layout/IconVerticalSolidList"/>
    <dgm:cxn modelId="{67AE0216-1BF8-41A3-ABCA-C2C7DD7E8D52}" type="presParOf" srcId="{91205421-23C4-4FB5-9227-886AA8E9ADFB}" destId="{A899CF6F-0413-4207-9F63-CEAB0E98BA83}" srcOrd="1" destOrd="0" presId="urn:microsoft.com/office/officeart/2018/2/layout/IconVerticalSolidList"/>
    <dgm:cxn modelId="{A3CF2072-EBCA-48F1-BC3F-0BBDB35D5C70}" type="presParOf" srcId="{91205421-23C4-4FB5-9227-886AA8E9ADFB}" destId="{898805CA-3C3F-45D5-A7A6-96F1E2E932D1}" srcOrd="2" destOrd="0" presId="urn:microsoft.com/office/officeart/2018/2/layout/IconVerticalSolidList"/>
    <dgm:cxn modelId="{94DE9177-D294-4F2A-B28E-7DA1BE4B9F8E}" type="presParOf" srcId="{91205421-23C4-4FB5-9227-886AA8E9ADFB}" destId="{D1ABE9CB-0691-45FC-98D7-2117D0B480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AE359-EA04-4F15-A361-9E4792026AC0}">
      <dsp:nvSpPr>
        <dsp:cNvPr id="0" name=""/>
        <dsp:cNvSpPr/>
      </dsp:nvSpPr>
      <dsp:spPr>
        <a:xfrm>
          <a:off x="0" y="453"/>
          <a:ext cx="4800600" cy="1060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09866-73BD-4C21-AECB-3B473D056EAB}">
      <dsp:nvSpPr>
        <dsp:cNvPr id="0" name=""/>
        <dsp:cNvSpPr/>
      </dsp:nvSpPr>
      <dsp:spPr>
        <a:xfrm>
          <a:off x="320707" y="238995"/>
          <a:ext cx="583104" cy="58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37535-62E3-4E88-A952-824D2DD25870}">
      <dsp:nvSpPr>
        <dsp:cNvPr id="0" name=""/>
        <dsp:cNvSpPr/>
      </dsp:nvSpPr>
      <dsp:spPr>
        <a:xfrm>
          <a:off x="1224519" y="453"/>
          <a:ext cx="3576080" cy="106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03" tIns="112203" rIns="112203" bIns="112203" numCol="1" spcCol="1270" anchor="ctr" anchorCtr="0">
          <a:noAutofit/>
        </a:bodyPr>
        <a:lstStyle/>
        <a:p>
          <a:pPr marL="0" lvl="0" indent="0" algn="l" defTabSz="666750">
            <a:lnSpc>
              <a:spcPct val="100000"/>
            </a:lnSpc>
            <a:spcBef>
              <a:spcPct val="0"/>
            </a:spcBef>
            <a:spcAft>
              <a:spcPct val="35000"/>
            </a:spcAft>
            <a:buNone/>
          </a:pPr>
          <a:r>
            <a:rPr lang="en-US" sz="1500" b="0" i="0" kern="1200"/>
            <a:t>The stadium was built in 1975 and has a capacity of 12,000 seats.</a:t>
          </a:r>
          <a:endParaRPr lang="en-US" sz="1500" kern="1200"/>
        </a:p>
      </dsp:txBody>
      <dsp:txXfrm>
        <a:off x="1224519" y="453"/>
        <a:ext cx="3576080" cy="1060189"/>
      </dsp:txXfrm>
    </dsp:sp>
    <dsp:sp modelId="{81DEA834-1821-4CAB-B424-20162B61EACE}">
      <dsp:nvSpPr>
        <dsp:cNvPr id="0" name=""/>
        <dsp:cNvSpPr/>
      </dsp:nvSpPr>
      <dsp:spPr>
        <a:xfrm>
          <a:off x="0" y="1325690"/>
          <a:ext cx="4800600" cy="1060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9E6EC-9202-4A6C-ABA9-1FEE019AA060}">
      <dsp:nvSpPr>
        <dsp:cNvPr id="0" name=""/>
        <dsp:cNvSpPr/>
      </dsp:nvSpPr>
      <dsp:spPr>
        <a:xfrm>
          <a:off x="320707" y="1564233"/>
          <a:ext cx="583104" cy="58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6CCC63-BFAE-4E25-9A69-9C64B0E1608D}">
      <dsp:nvSpPr>
        <dsp:cNvPr id="0" name=""/>
        <dsp:cNvSpPr/>
      </dsp:nvSpPr>
      <dsp:spPr>
        <a:xfrm>
          <a:off x="1224519" y="1325690"/>
          <a:ext cx="3576080" cy="106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03" tIns="112203" rIns="112203" bIns="112203" numCol="1" spcCol="1270" anchor="ctr" anchorCtr="0">
          <a:noAutofit/>
        </a:bodyPr>
        <a:lstStyle/>
        <a:p>
          <a:pPr marL="0" lvl="0" indent="0" algn="l" defTabSz="666750">
            <a:lnSpc>
              <a:spcPct val="100000"/>
            </a:lnSpc>
            <a:spcBef>
              <a:spcPct val="0"/>
            </a:spcBef>
            <a:spcAft>
              <a:spcPct val="35000"/>
            </a:spcAft>
            <a:buNone/>
          </a:pPr>
          <a:r>
            <a:rPr lang="en-US" sz="1500" b="0" i="0" kern="1200"/>
            <a:t>It serves as home stadium for the </a:t>
          </a:r>
          <a:r>
            <a:rPr lang="en-US" sz="1500" kern="1200"/>
            <a:t>NK Karlovac 191</a:t>
          </a:r>
          <a:r>
            <a:rPr lang="hr-HR" sz="1500" kern="1200"/>
            <a:t>9</a:t>
          </a:r>
          <a:r>
            <a:rPr lang="en-US" sz="1500" b="0" i="0" kern="1200"/>
            <a:t> football club</a:t>
          </a:r>
          <a:r>
            <a:rPr lang="hr-HR" sz="1500" b="0" i="0" kern="1200"/>
            <a:t> which is the best in far area</a:t>
          </a:r>
          <a:endParaRPr lang="en-US" sz="1500" kern="1200"/>
        </a:p>
      </dsp:txBody>
      <dsp:txXfrm>
        <a:off x="1224519" y="1325690"/>
        <a:ext cx="3576080" cy="1060189"/>
      </dsp:txXfrm>
    </dsp:sp>
    <dsp:sp modelId="{4270CFD3-AFAA-440B-8A2F-BE4371F9F729}">
      <dsp:nvSpPr>
        <dsp:cNvPr id="0" name=""/>
        <dsp:cNvSpPr/>
      </dsp:nvSpPr>
      <dsp:spPr>
        <a:xfrm>
          <a:off x="0" y="2650927"/>
          <a:ext cx="4800600" cy="10601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9CF6F-0413-4207-9F63-CEAB0E98BA83}">
      <dsp:nvSpPr>
        <dsp:cNvPr id="0" name=""/>
        <dsp:cNvSpPr/>
      </dsp:nvSpPr>
      <dsp:spPr>
        <a:xfrm>
          <a:off x="320707" y="2889470"/>
          <a:ext cx="583104" cy="58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BE9CB-0691-45FC-98D7-2117D0B48059}">
      <dsp:nvSpPr>
        <dsp:cNvPr id="0" name=""/>
        <dsp:cNvSpPr/>
      </dsp:nvSpPr>
      <dsp:spPr>
        <a:xfrm>
          <a:off x="1224519" y="2650927"/>
          <a:ext cx="3576080" cy="106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03" tIns="112203" rIns="112203" bIns="112203" numCol="1" spcCol="1270" anchor="ctr" anchorCtr="0">
          <a:noAutofit/>
        </a:bodyPr>
        <a:lstStyle/>
        <a:p>
          <a:pPr marL="0" lvl="0" indent="0" algn="l" defTabSz="666750">
            <a:lnSpc>
              <a:spcPct val="100000"/>
            </a:lnSpc>
            <a:spcBef>
              <a:spcPct val="0"/>
            </a:spcBef>
            <a:spcAft>
              <a:spcPct val="35000"/>
            </a:spcAft>
            <a:buNone/>
          </a:pPr>
          <a:r>
            <a:rPr lang="en-US" sz="1500" b="0" i="0" kern="1200"/>
            <a:t>The stadium is named after </a:t>
          </a:r>
          <a:r>
            <a:rPr lang="en-US" sz="1500" kern="1200"/>
            <a:t>Branko Čavlović</a:t>
          </a:r>
          <a:r>
            <a:rPr lang="en-US" sz="1500" b="0" i="0" kern="1200"/>
            <a:t>, a footballer from Karlovac who was active with local clubs in the 1940s</a:t>
          </a:r>
          <a:endParaRPr lang="en-US" sz="1500" kern="1200"/>
        </a:p>
      </dsp:txBody>
      <dsp:txXfrm>
        <a:off x="1224519" y="2650927"/>
        <a:ext cx="3576080" cy="10601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2EA4EE-9E72-4B9F-ABDD-CA5B06A3567F}"/>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sl-SI"/>
          </a:p>
        </p:txBody>
      </p:sp>
      <p:sp>
        <p:nvSpPr>
          <p:cNvPr id="3" name="Podnaslov 2">
            <a:extLst>
              <a:ext uri="{FF2B5EF4-FFF2-40B4-BE49-F238E27FC236}">
                <a16:creationId xmlns:a16="http://schemas.microsoft.com/office/drawing/2014/main" id="{37FB5BD1-8DAF-4A9A-8A3C-ED94EB6E9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sl-SI"/>
          </a:p>
        </p:txBody>
      </p:sp>
      <p:sp>
        <p:nvSpPr>
          <p:cNvPr id="4" name="Rezervirano mjesto datuma 3">
            <a:extLst>
              <a:ext uri="{FF2B5EF4-FFF2-40B4-BE49-F238E27FC236}">
                <a16:creationId xmlns:a16="http://schemas.microsoft.com/office/drawing/2014/main" id="{C8623565-F000-4D59-BC2E-1DC0548A4609}"/>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578B9E70-124F-4BFD-AA09-47EDDAB5AD48}"/>
              </a:ext>
            </a:extLst>
          </p:cNvPr>
          <p:cNvSpPr>
            <a:spLocks noGrp="1"/>
          </p:cNvSpPr>
          <p:nvPr>
            <p:ph type="ftr" sz="quarter" idx="11"/>
          </p:nvPr>
        </p:nvSpPr>
        <p:spPr/>
        <p:txBody>
          <a:bodyPr/>
          <a:lstStyle/>
          <a:p>
            <a:endParaRPr lang="sl-SI"/>
          </a:p>
        </p:txBody>
      </p:sp>
      <p:sp>
        <p:nvSpPr>
          <p:cNvPr id="6" name="Rezervirano mjesto broja slajda 5">
            <a:extLst>
              <a:ext uri="{FF2B5EF4-FFF2-40B4-BE49-F238E27FC236}">
                <a16:creationId xmlns:a16="http://schemas.microsoft.com/office/drawing/2014/main" id="{4D9B3EC1-520F-4928-B26A-4563FA8C8B43}"/>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36044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816732-2C2D-4689-9E19-0193AB0A941E}"/>
              </a:ext>
            </a:extLst>
          </p:cNvPr>
          <p:cNvSpPr>
            <a:spLocks noGrp="1"/>
          </p:cNvSpPr>
          <p:nvPr>
            <p:ph type="title"/>
          </p:nvPr>
        </p:nvSpPr>
        <p:spPr/>
        <p:txBody>
          <a:bodyPr/>
          <a:lstStyle/>
          <a:p>
            <a:r>
              <a:rPr lang="hr-HR"/>
              <a:t>Kliknite da biste uredili stil naslova matrice</a:t>
            </a:r>
            <a:endParaRPr lang="sl-SI"/>
          </a:p>
        </p:txBody>
      </p:sp>
      <p:sp>
        <p:nvSpPr>
          <p:cNvPr id="3" name="Rezervirano mjesto okomitog teksta 2">
            <a:extLst>
              <a:ext uri="{FF2B5EF4-FFF2-40B4-BE49-F238E27FC236}">
                <a16:creationId xmlns:a16="http://schemas.microsoft.com/office/drawing/2014/main" id="{5F6AF1A9-645B-45C2-9061-A0C3055D05B3}"/>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datuma 3">
            <a:extLst>
              <a:ext uri="{FF2B5EF4-FFF2-40B4-BE49-F238E27FC236}">
                <a16:creationId xmlns:a16="http://schemas.microsoft.com/office/drawing/2014/main" id="{B3849F49-9AD4-4D63-BFD5-D4BA4A0BB37C}"/>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F9D4FF1A-8B0F-4A09-AF65-5AD3F3C5F17A}"/>
              </a:ext>
            </a:extLst>
          </p:cNvPr>
          <p:cNvSpPr>
            <a:spLocks noGrp="1"/>
          </p:cNvSpPr>
          <p:nvPr>
            <p:ph type="ftr" sz="quarter" idx="11"/>
          </p:nvPr>
        </p:nvSpPr>
        <p:spPr/>
        <p:txBody>
          <a:bodyPr/>
          <a:lstStyle/>
          <a:p>
            <a:endParaRPr lang="sl-SI"/>
          </a:p>
        </p:txBody>
      </p:sp>
      <p:sp>
        <p:nvSpPr>
          <p:cNvPr id="6" name="Rezervirano mjesto broja slajda 5">
            <a:extLst>
              <a:ext uri="{FF2B5EF4-FFF2-40B4-BE49-F238E27FC236}">
                <a16:creationId xmlns:a16="http://schemas.microsoft.com/office/drawing/2014/main" id="{7A09BE8F-89CF-455B-AC98-7592ACB8E2DC}"/>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340687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A0404B88-078C-48EE-9C0B-BD8D00C5FFE6}"/>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sl-SI"/>
          </a:p>
        </p:txBody>
      </p:sp>
      <p:sp>
        <p:nvSpPr>
          <p:cNvPr id="3" name="Rezervirano mjesto okomitog teksta 2">
            <a:extLst>
              <a:ext uri="{FF2B5EF4-FFF2-40B4-BE49-F238E27FC236}">
                <a16:creationId xmlns:a16="http://schemas.microsoft.com/office/drawing/2014/main" id="{9E4B1FC2-6FB2-4D95-A086-1A4FD073C996}"/>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datuma 3">
            <a:extLst>
              <a:ext uri="{FF2B5EF4-FFF2-40B4-BE49-F238E27FC236}">
                <a16:creationId xmlns:a16="http://schemas.microsoft.com/office/drawing/2014/main" id="{DB4E5DCD-C978-4A33-BE3C-D6D66DBDF007}"/>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0C7CB97B-E70A-4BEB-B666-F5118A307D20}"/>
              </a:ext>
            </a:extLst>
          </p:cNvPr>
          <p:cNvSpPr>
            <a:spLocks noGrp="1"/>
          </p:cNvSpPr>
          <p:nvPr>
            <p:ph type="ftr" sz="quarter" idx="11"/>
          </p:nvPr>
        </p:nvSpPr>
        <p:spPr/>
        <p:txBody>
          <a:bodyPr/>
          <a:lstStyle/>
          <a:p>
            <a:endParaRPr lang="sl-SI"/>
          </a:p>
        </p:txBody>
      </p:sp>
      <p:sp>
        <p:nvSpPr>
          <p:cNvPr id="6" name="Rezervirano mjesto broja slajda 5">
            <a:extLst>
              <a:ext uri="{FF2B5EF4-FFF2-40B4-BE49-F238E27FC236}">
                <a16:creationId xmlns:a16="http://schemas.microsoft.com/office/drawing/2014/main" id="{65A060BF-B281-4157-88DA-DA817225FF52}"/>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200329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2B0700-B3AF-4BEA-8C61-E4F41B3AB2A3}"/>
              </a:ext>
            </a:extLst>
          </p:cNvPr>
          <p:cNvSpPr>
            <a:spLocks noGrp="1"/>
          </p:cNvSpPr>
          <p:nvPr>
            <p:ph type="title"/>
          </p:nvPr>
        </p:nvSpPr>
        <p:spPr/>
        <p:txBody>
          <a:bodyPr/>
          <a:lstStyle/>
          <a:p>
            <a:r>
              <a:rPr lang="hr-HR"/>
              <a:t>Kliknite da biste uredili stil naslova matrice</a:t>
            </a:r>
            <a:endParaRPr lang="sl-SI"/>
          </a:p>
        </p:txBody>
      </p:sp>
      <p:sp>
        <p:nvSpPr>
          <p:cNvPr id="3" name="Rezervirano mjesto sadržaja 2">
            <a:extLst>
              <a:ext uri="{FF2B5EF4-FFF2-40B4-BE49-F238E27FC236}">
                <a16:creationId xmlns:a16="http://schemas.microsoft.com/office/drawing/2014/main" id="{0CEB4A79-FD83-42DB-8091-76CA896C3E97}"/>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datuma 3">
            <a:extLst>
              <a:ext uri="{FF2B5EF4-FFF2-40B4-BE49-F238E27FC236}">
                <a16:creationId xmlns:a16="http://schemas.microsoft.com/office/drawing/2014/main" id="{CF9D6F38-F842-4D70-BBEE-6248E24D7D69}"/>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CFA22D15-1A4B-4B96-A7CD-69427EB67276}"/>
              </a:ext>
            </a:extLst>
          </p:cNvPr>
          <p:cNvSpPr>
            <a:spLocks noGrp="1"/>
          </p:cNvSpPr>
          <p:nvPr>
            <p:ph type="ftr" sz="quarter" idx="11"/>
          </p:nvPr>
        </p:nvSpPr>
        <p:spPr/>
        <p:txBody>
          <a:bodyPr/>
          <a:lstStyle/>
          <a:p>
            <a:endParaRPr lang="sl-SI"/>
          </a:p>
        </p:txBody>
      </p:sp>
      <p:sp>
        <p:nvSpPr>
          <p:cNvPr id="6" name="Rezervirano mjesto broja slajda 5">
            <a:extLst>
              <a:ext uri="{FF2B5EF4-FFF2-40B4-BE49-F238E27FC236}">
                <a16:creationId xmlns:a16="http://schemas.microsoft.com/office/drawing/2014/main" id="{75AA500D-48A6-4A72-84C6-DCFE246DD828}"/>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194715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14B601-8F3E-4044-A16D-FB3014CACA28}"/>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sl-SI"/>
          </a:p>
        </p:txBody>
      </p:sp>
      <p:sp>
        <p:nvSpPr>
          <p:cNvPr id="3" name="Rezervirano mjesto teksta 2">
            <a:extLst>
              <a:ext uri="{FF2B5EF4-FFF2-40B4-BE49-F238E27FC236}">
                <a16:creationId xmlns:a16="http://schemas.microsoft.com/office/drawing/2014/main" id="{572A39A2-B337-41DA-9D43-5248F1224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093D081A-6C03-4A64-A6D0-1F827BD13B6D}"/>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00A47194-223C-4987-AC7E-CD42FFD86393}"/>
              </a:ext>
            </a:extLst>
          </p:cNvPr>
          <p:cNvSpPr>
            <a:spLocks noGrp="1"/>
          </p:cNvSpPr>
          <p:nvPr>
            <p:ph type="ftr" sz="quarter" idx="11"/>
          </p:nvPr>
        </p:nvSpPr>
        <p:spPr/>
        <p:txBody>
          <a:bodyPr/>
          <a:lstStyle/>
          <a:p>
            <a:endParaRPr lang="sl-SI"/>
          </a:p>
        </p:txBody>
      </p:sp>
      <p:sp>
        <p:nvSpPr>
          <p:cNvPr id="6" name="Rezervirano mjesto broja slajda 5">
            <a:extLst>
              <a:ext uri="{FF2B5EF4-FFF2-40B4-BE49-F238E27FC236}">
                <a16:creationId xmlns:a16="http://schemas.microsoft.com/office/drawing/2014/main" id="{CFDCDF50-56C6-4668-854F-93BE87EE8F22}"/>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117548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4D9F71-2922-49E7-B3A7-A7D031713563}"/>
              </a:ext>
            </a:extLst>
          </p:cNvPr>
          <p:cNvSpPr>
            <a:spLocks noGrp="1"/>
          </p:cNvSpPr>
          <p:nvPr>
            <p:ph type="title"/>
          </p:nvPr>
        </p:nvSpPr>
        <p:spPr/>
        <p:txBody>
          <a:bodyPr/>
          <a:lstStyle/>
          <a:p>
            <a:r>
              <a:rPr lang="hr-HR"/>
              <a:t>Kliknite da biste uredili stil naslova matrice</a:t>
            </a:r>
            <a:endParaRPr lang="sl-SI"/>
          </a:p>
        </p:txBody>
      </p:sp>
      <p:sp>
        <p:nvSpPr>
          <p:cNvPr id="3" name="Rezervirano mjesto sadržaja 2">
            <a:extLst>
              <a:ext uri="{FF2B5EF4-FFF2-40B4-BE49-F238E27FC236}">
                <a16:creationId xmlns:a16="http://schemas.microsoft.com/office/drawing/2014/main" id="{EB54B7F6-632E-46A3-BDB5-5164D06CEABD}"/>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sadržaja 3">
            <a:extLst>
              <a:ext uri="{FF2B5EF4-FFF2-40B4-BE49-F238E27FC236}">
                <a16:creationId xmlns:a16="http://schemas.microsoft.com/office/drawing/2014/main" id="{D084FE58-B86B-4142-B598-A8CAAD103E36}"/>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5" name="Rezervirano mjesto datuma 4">
            <a:extLst>
              <a:ext uri="{FF2B5EF4-FFF2-40B4-BE49-F238E27FC236}">
                <a16:creationId xmlns:a16="http://schemas.microsoft.com/office/drawing/2014/main" id="{071F7C8A-6154-409B-A638-40E623D6B803}"/>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6" name="Rezervirano mjesto podnožja 5">
            <a:extLst>
              <a:ext uri="{FF2B5EF4-FFF2-40B4-BE49-F238E27FC236}">
                <a16:creationId xmlns:a16="http://schemas.microsoft.com/office/drawing/2014/main" id="{B7F64A59-A3D6-41EA-BA90-C56265FF72E4}"/>
              </a:ext>
            </a:extLst>
          </p:cNvPr>
          <p:cNvSpPr>
            <a:spLocks noGrp="1"/>
          </p:cNvSpPr>
          <p:nvPr>
            <p:ph type="ftr" sz="quarter" idx="11"/>
          </p:nvPr>
        </p:nvSpPr>
        <p:spPr/>
        <p:txBody>
          <a:bodyPr/>
          <a:lstStyle/>
          <a:p>
            <a:endParaRPr lang="sl-SI"/>
          </a:p>
        </p:txBody>
      </p:sp>
      <p:sp>
        <p:nvSpPr>
          <p:cNvPr id="7" name="Rezervirano mjesto broja slajda 6">
            <a:extLst>
              <a:ext uri="{FF2B5EF4-FFF2-40B4-BE49-F238E27FC236}">
                <a16:creationId xmlns:a16="http://schemas.microsoft.com/office/drawing/2014/main" id="{B5B6F597-5F20-438C-A1DB-AB01CA3D9AD3}"/>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179885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E82C67-0054-47B0-8693-2821F6BDD589}"/>
              </a:ext>
            </a:extLst>
          </p:cNvPr>
          <p:cNvSpPr>
            <a:spLocks noGrp="1"/>
          </p:cNvSpPr>
          <p:nvPr>
            <p:ph type="title"/>
          </p:nvPr>
        </p:nvSpPr>
        <p:spPr>
          <a:xfrm>
            <a:off x="839788" y="365125"/>
            <a:ext cx="10515600" cy="1325563"/>
          </a:xfrm>
        </p:spPr>
        <p:txBody>
          <a:bodyPr/>
          <a:lstStyle/>
          <a:p>
            <a:r>
              <a:rPr lang="hr-HR"/>
              <a:t>Kliknite da biste uredili stil naslova matrice</a:t>
            </a:r>
            <a:endParaRPr lang="sl-SI"/>
          </a:p>
        </p:txBody>
      </p:sp>
      <p:sp>
        <p:nvSpPr>
          <p:cNvPr id="3" name="Rezervirano mjesto teksta 2">
            <a:extLst>
              <a:ext uri="{FF2B5EF4-FFF2-40B4-BE49-F238E27FC236}">
                <a16:creationId xmlns:a16="http://schemas.microsoft.com/office/drawing/2014/main" id="{17155A6A-328B-4C81-86A3-8C775850B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2F31AD7C-D1C7-4BFD-BA4B-0CF287DE1A77}"/>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5" name="Rezervirano mjesto teksta 4">
            <a:extLst>
              <a:ext uri="{FF2B5EF4-FFF2-40B4-BE49-F238E27FC236}">
                <a16:creationId xmlns:a16="http://schemas.microsoft.com/office/drawing/2014/main" id="{AC4E6E59-D93F-45A6-9D83-8A030EB56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E0074CE1-8006-49F3-A291-050F2D57641C}"/>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7" name="Rezervirano mjesto datuma 6">
            <a:extLst>
              <a:ext uri="{FF2B5EF4-FFF2-40B4-BE49-F238E27FC236}">
                <a16:creationId xmlns:a16="http://schemas.microsoft.com/office/drawing/2014/main" id="{FF3D2549-7FB1-4AC0-9708-C9A8AFD8600F}"/>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8" name="Rezervirano mjesto podnožja 7">
            <a:extLst>
              <a:ext uri="{FF2B5EF4-FFF2-40B4-BE49-F238E27FC236}">
                <a16:creationId xmlns:a16="http://schemas.microsoft.com/office/drawing/2014/main" id="{9BF2AF06-E305-4D20-8323-77A3B71115AA}"/>
              </a:ext>
            </a:extLst>
          </p:cNvPr>
          <p:cNvSpPr>
            <a:spLocks noGrp="1"/>
          </p:cNvSpPr>
          <p:nvPr>
            <p:ph type="ftr" sz="quarter" idx="11"/>
          </p:nvPr>
        </p:nvSpPr>
        <p:spPr/>
        <p:txBody>
          <a:bodyPr/>
          <a:lstStyle/>
          <a:p>
            <a:endParaRPr lang="sl-SI"/>
          </a:p>
        </p:txBody>
      </p:sp>
      <p:sp>
        <p:nvSpPr>
          <p:cNvPr id="9" name="Rezervirano mjesto broja slajda 8">
            <a:extLst>
              <a:ext uri="{FF2B5EF4-FFF2-40B4-BE49-F238E27FC236}">
                <a16:creationId xmlns:a16="http://schemas.microsoft.com/office/drawing/2014/main" id="{FBD7D8F1-F530-4D66-81DB-4552403DA0C7}"/>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404577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8B558F-88F3-4805-A9BE-1FC1B86595F3}"/>
              </a:ext>
            </a:extLst>
          </p:cNvPr>
          <p:cNvSpPr>
            <a:spLocks noGrp="1"/>
          </p:cNvSpPr>
          <p:nvPr>
            <p:ph type="title"/>
          </p:nvPr>
        </p:nvSpPr>
        <p:spPr/>
        <p:txBody>
          <a:bodyPr/>
          <a:lstStyle/>
          <a:p>
            <a:r>
              <a:rPr lang="hr-HR"/>
              <a:t>Kliknite da biste uredili stil naslova matrice</a:t>
            </a:r>
            <a:endParaRPr lang="sl-SI"/>
          </a:p>
        </p:txBody>
      </p:sp>
      <p:sp>
        <p:nvSpPr>
          <p:cNvPr id="3" name="Rezervirano mjesto datuma 2">
            <a:extLst>
              <a:ext uri="{FF2B5EF4-FFF2-40B4-BE49-F238E27FC236}">
                <a16:creationId xmlns:a16="http://schemas.microsoft.com/office/drawing/2014/main" id="{D092C408-3AEE-462B-9806-9AF1ABF6431A}"/>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4" name="Rezervirano mjesto podnožja 3">
            <a:extLst>
              <a:ext uri="{FF2B5EF4-FFF2-40B4-BE49-F238E27FC236}">
                <a16:creationId xmlns:a16="http://schemas.microsoft.com/office/drawing/2014/main" id="{20097627-80C1-41D8-B59D-E6C5F9BF6DAD}"/>
              </a:ext>
            </a:extLst>
          </p:cNvPr>
          <p:cNvSpPr>
            <a:spLocks noGrp="1"/>
          </p:cNvSpPr>
          <p:nvPr>
            <p:ph type="ftr" sz="quarter" idx="11"/>
          </p:nvPr>
        </p:nvSpPr>
        <p:spPr/>
        <p:txBody>
          <a:bodyPr/>
          <a:lstStyle/>
          <a:p>
            <a:endParaRPr lang="sl-SI"/>
          </a:p>
        </p:txBody>
      </p:sp>
      <p:sp>
        <p:nvSpPr>
          <p:cNvPr id="5" name="Rezervirano mjesto broja slajda 4">
            <a:extLst>
              <a:ext uri="{FF2B5EF4-FFF2-40B4-BE49-F238E27FC236}">
                <a16:creationId xmlns:a16="http://schemas.microsoft.com/office/drawing/2014/main" id="{4D7F178E-FD4C-4056-889C-0C22BA371066}"/>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25398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C25CFF32-B992-49B0-AECE-CF24DF2CEED2}"/>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3" name="Rezervirano mjesto podnožja 2">
            <a:extLst>
              <a:ext uri="{FF2B5EF4-FFF2-40B4-BE49-F238E27FC236}">
                <a16:creationId xmlns:a16="http://schemas.microsoft.com/office/drawing/2014/main" id="{0D8526D5-B9DD-49DC-9393-AE5030654E99}"/>
              </a:ext>
            </a:extLst>
          </p:cNvPr>
          <p:cNvSpPr>
            <a:spLocks noGrp="1"/>
          </p:cNvSpPr>
          <p:nvPr>
            <p:ph type="ftr" sz="quarter" idx="11"/>
          </p:nvPr>
        </p:nvSpPr>
        <p:spPr/>
        <p:txBody>
          <a:bodyPr/>
          <a:lstStyle/>
          <a:p>
            <a:endParaRPr lang="sl-SI"/>
          </a:p>
        </p:txBody>
      </p:sp>
      <p:sp>
        <p:nvSpPr>
          <p:cNvPr id="4" name="Rezervirano mjesto broja slajda 3">
            <a:extLst>
              <a:ext uri="{FF2B5EF4-FFF2-40B4-BE49-F238E27FC236}">
                <a16:creationId xmlns:a16="http://schemas.microsoft.com/office/drawing/2014/main" id="{09249C01-BE87-4A61-98D2-5DEA54053112}"/>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416985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4AF822-7897-401D-A56B-0D01B31252A8}"/>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l-SI"/>
          </a:p>
        </p:txBody>
      </p:sp>
      <p:sp>
        <p:nvSpPr>
          <p:cNvPr id="3" name="Rezervirano mjesto sadržaja 2">
            <a:extLst>
              <a:ext uri="{FF2B5EF4-FFF2-40B4-BE49-F238E27FC236}">
                <a16:creationId xmlns:a16="http://schemas.microsoft.com/office/drawing/2014/main" id="{EC3B1607-8D66-4C76-907A-B4232EFE5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teksta 3">
            <a:extLst>
              <a:ext uri="{FF2B5EF4-FFF2-40B4-BE49-F238E27FC236}">
                <a16:creationId xmlns:a16="http://schemas.microsoft.com/office/drawing/2014/main" id="{47638D16-7800-477A-B0CB-BD8E4F1DF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CD83EFA-4C69-4834-8B80-DECAD3347748}"/>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6" name="Rezervirano mjesto podnožja 5">
            <a:extLst>
              <a:ext uri="{FF2B5EF4-FFF2-40B4-BE49-F238E27FC236}">
                <a16:creationId xmlns:a16="http://schemas.microsoft.com/office/drawing/2014/main" id="{BA1509C2-D4F9-4E32-85C1-3887B6EE6ECA}"/>
              </a:ext>
            </a:extLst>
          </p:cNvPr>
          <p:cNvSpPr>
            <a:spLocks noGrp="1"/>
          </p:cNvSpPr>
          <p:nvPr>
            <p:ph type="ftr" sz="quarter" idx="11"/>
          </p:nvPr>
        </p:nvSpPr>
        <p:spPr/>
        <p:txBody>
          <a:bodyPr/>
          <a:lstStyle/>
          <a:p>
            <a:endParaRPr lang="sl-SI"/>
          </a:p>
        </p:txBody>
      </p:sp>
      <p:sp>
        <p:nvSpPr>
          <p:cNvPr id="7" name="Rezervirano mjesto broja slajda 6">
            <a:extLst>
              <a:ext uri="{FF2B5EF4-FFF2-40B4-BE49-F238E27FC236}">
                <a16:creationId xmlns:a16="http://schemas.microsoft.com/office/drawing/2014/main" id="{556501AC-FEB8-43B0-ACB7-3271A9F79BA4}"/>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264679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E50832-F0C3-43FD-9AE3-F997B3444F35}"/>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l-SI"/>
          </a:p>
        </p:txBody>
      </p:sp>
      <p:sp>
        <p:nvSpPr>
          <p:cNvPr id="3" name="Rezervirano mjesto slike 2">
            <a:extLst>
              <a:ext uri="{FF2B5EF4-FFF2-40B4-BE49-F238E27FC236}">
                <a16:creationId xmlns:a16="http://schemas.microsoft.com/office/drawing/2014/main" id="{2A27D51C-1502-4111-85D2-A7488A19A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Rezervirano mjesto teksta 3">
            <a:extLst>
              <a:ext uri="{FF2B5EF4-FFF2-40B4-BE49-F238E27FC236}">
                <a16:creationId xmlns:a16="http://schemas.microsoft.com/office/drawing/2014/main" id="{F91CDABB-8ACA-4BAE-85C4-E4036A163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1A0AC84D-40C4-410A-BF85-F263579B0B51}"/>
              </a:ext>
            </a:extLst>
          </p:cNvPr>
          <p:cNvSpPr>
            <a:spLocks noGrp="1"/>
          </p:cNvSpPr>
          <p:nvPr>
            <p:ph type="dt" sz="half" idx="10"/>
          </p:nvPr>
        </p:nvSpPr>
        <p:spPr/>
        <p:txBody>
          <a:bodyPr/>
          <a:lstStyle/>
          <a:p>
            <a:fld id="{B1E8FFD2-BB9D-4846-9A1D-DE5C2DB14102}" type="datetimeFigureOut">
              <a:rPr lang="sl-SI" smtClean="0"/>
              <a:t>28. 11. 2021</a:t>
            </a:fld>
            <a:endParaRPr lang="sl-SI"/>
          </a:p>
        </p:txBody>
      </p:sp>
      <p:sp>
        <p:nvSpPr>
          <p:cNvPr id="6" name="Rezervirano mjesto podnožja 5">
            <a:extLst>
              <a:ext uri="{FF2B5EF4-FFF2-40B4-BE49-F238E27FC236}">
                <a16:creationId xmlns:a16="http://schemas.microsoft.com/office/drawing/2014/main" id="{9779DFA6-7079-479F-A7D2-1B569A5CED6C}"/>
              </a:ext>
            </a:extLst>
          </p:cNvPr>
          <p:cNvSpPr>
            <a:spLocks noGrp="1"/>
          </p:cNvSpPr>
          <p:nvPr>
            <p:ph type="ftr" sz="quarter" idx="11"/>
          </p:nvPr>
        </p:nvSpPr>
        <p:spPr/>
        <p:txBody>
          <a:bodyPr/>
          <a:lstStyle/>
          <a:p>
            <a:endParaRPr lang="sl-SI"/>
          </a:p>
        </p:txBody>
      </p:sp>
      <p:sp>
        <p:nvSpPr>
          <p:cNvPr id="7" name="Rezervirano mjesto broja slajda 6">
            <a:extLst>
              <a:ext uri="{FF2B5EF4-FFF2-40B4-BE49-F238E27FC236}">
                <a16:creationId xmlns:a16="http://schemas.microsoft.com/office/drawing/2014/main" id="{A1D42E68-859E-4D9D-A70A-98F854B69C35}"/>
              </a:ext>
            </a:extLst>
          </p:cNvPr>
          <p:cNvSpPr>
            <a:spLocks noGrp="1"/>
          </p:cNvSpPr>
          <p:nvPr>
            <p:ph type="sldNum" sz="quarter" idx="12"/>
          </p:nvPr>
        </p:nvSpPr>
        <p:spPr/>
        <p:txBody>
          <a:bodyPr/>
          <a:lstStyle/>
          <a:p>
            <a:fld id="{CDA6E66F-EC09-4E3D-979B-2C7C604C0871}" type="slidenum">
              <a:rPr lang="sl-SI" smtClean="0"/>
              <a:t>‹#›</a:t>
            </a:fld>
            <a:endParaRPr lang="sl-SI"/>
          </a:p>
        </p:txBody>
      </p:sp>
    </p:spTree>
    <p:extLst>
      <p:ext uri="{BB962C8B-B14F-4D97-AF65-F5344CB8AC3E}">
        <p14:creationId xmlns:p14="http://schemas.microsoft.com/office/powerpoint/2010/main" val="228018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7BACC9C0-754D-416D-B0CA-C768BAA4B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sl-SI"/>
          </a:p>
        </p:txBody>
      </p:sp>
      <p:sp>
        <p:nvSpPr>
          <p:cNvPr id="3" name="Rezervirano mjesto teksta 2">
            <a:extLst>
              <a:ext uri="{FF2B5EF4-FFF2-40B4-BE49-F238E27FC236}">
                <a16:creationId xmlns:a16="http://schemas.microsoft.com/office/drawing/2014/main" id="{652515CD-A4DD-4878-85AE-D83A397E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l-SI"/>
          </a:p>
        </p:txBody>
      </p:sp>
      <p:sp>
        <p:nvSpPr>
          <p:cNvPr id="4" name="Rezervirano mjesto datuma 3">
            <a:extLst>
              <a:ext uri="{FF2B5EF4-FFF2-40B4-BE49-F238E27FC236}">
                <a16:creationId xmlns:a16="http://schemas.microsoft.com/office/drawing/2014/main" id="{3D046A15-DF45-4276-B706-FDA2E85EC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8FFD2-BB9D-4846-9A1D-DE5C2DB14102}" type="datetimeFigureOut">
              <a:rPr lang="sl-SI" smtClean="0"/>
              <a:t>28. 11. 2021</a:t>
            </a:fld>
            <a:endParaRPr lang="sl-SI"/>
          </a:p>
        </p:txBody>
      </p:sp>
      <p:sp>
        <p:nvSpPr>
          <p:cNvPr id="5" name="Rezervirano mjesto podnožja 4">
            <a:extLst>
              <a:ext uri="{FF2B5EF4-FFF2-40B4-BE49-F238E27FC236}">
                <a16:creationId xmlns:a16="http://schemas.microsoft.com/office/drawing/2014/main" id="{A903F4CE-B91C-4C3D-86AC-BB43D8282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Rezervirano mjesto broja slajda 5">
            <a:extLst>
              <a:ext uri="{FF2B5EF4-FFF2-40B4-BE49-F238E27FC236}">
                <a16:creationId xmlns:a16="http://schemas.microsoft.com/office/drawing/2014/main" id="{9AD87A28-3627-4B3A-A803-572CA9272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6E66F-EC09-4E3D-979B-2C7C604C0871}" type="slidenum">
              <a:rPr lang="sl-SI" smtClean="0"/>
              <a:t>‹#›</a:t>
            </a:fld>
            <a:endParaRPr lang="sl-SI"/>
          </a:p>
        </p:txBody>
      </p:sp>
    </p:spTree>
    <p:extLst>
      <p:ext uri="{BB962C8B-B14F-4D97-AF65-F5344CB8AC3E}">
        <p14:creationId xmlns:p14="http://schemas.microsoft.com/office/powerpoint/2010/main" val="396256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hyperlink" Target="https://tehnicka-skola-karlovac.h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različito, namirnice, prodaja, raznolikost&#10;&#10;Opis je automatski generiran">
            <a:extLst>
              <a:ext uri="{FF2B5EF4-FFF2-40B4-BE49-F238E27FC236}">
                <a16:creationId xmlns:a16="http://schemas.microsoft.com/office/drawing/2014/main" id="{0163B05A-E058-4A71-9618-A56304711B90}"/>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0C001867-C23B-4309-9B9B-C63ADD6467F7}"/>
              </a:ext>
            </a:extLst>
          </p:cNvPr>
          <p:cNvSpPr>
            <a:spLocks noGrp="1"/>
          </p:cNvSpPr>
          <p:nvPr>
            <p:ph type="ctrTitle"/>
          </p:nvPr>
        </p:nvSpPr>
        <p:spPr>
          <a:xfrm>
            <a:off x="477981" y="1122363"/>
            <a:ext cx="4023360" cy="3204134"/>
          </a:xfrm>
        </p:spPr>
        <p:txBody>
          <a:bodyPr anchor="b">
            <a:normAutofit/>
          </a:bodyPr>
          <a:lstStyle/>
          <a:p>
            <a:pPr algn="l"/>
            <a:r>
              <a:rPr lang="hr-HR" sz="4800"/>
              <a:t>Karlovac	</a:t>
            </a:r>
            <a:endParaRPr lang="sl-SI" sz="4800"/>
          </a:p>
        </p:txBody>
      </p:sp>
      <p:sp>
        <p:nvSpPr>
          <p:cNvPr id="3" name="Podnaslov 2">
            <a:extLst>
              <a:ext uri="{FF2B5EF4-FFF2-40B4-BE49-F238E27FC236}">
                <a16:creationId xmlns:a16="http://schemas.microsoft.com/office/drawing/2014/main" id="{F1E60D7C-B18A-42DD-8A7E-1A58885CB667}"/>
              </a:ext>
            </a:extLst>
          </p:cNvPr>
          <p:cNvSpPr>
            <a:spLocks noGrp="1"/>
          </p:cNvSpPr>
          <p:nvPr>
            <p:ph type="subTitle" idx="1"/>
          </p:nvPr>
        </p:nvSpPr>
        <p:spPr>
          <a:xfrm>
            <a:off x="477980" y="4872922"/>
            <a:ext cx="4023359" cy="1208141"/>
          </a:xfrm>
        </p:spPr>
        <p:txBody>
          <a:bodyPr>
            <a:normAutofit/>
          </a:bodyPr>
          <a:lstStyle/>
          <a:p>
            <a:pPr algn="l"/>
            <a:r>
              <a:rPr lang="hr-HR" sz="2000"/>
              <a:t>City on four rivers</a:t>
            </a:r>
            <a:endParaRPr lang="sl-SI" sz="200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094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F0665E-8A1C-4BE3-A823-0C569A1A6D8E}"/>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a:solidFill>
                  <a:schemeClr val="tx1"/>
                </a:solidFill>
                <a:latin typeface="+mj-lt"/>
                <a:ea typeface="+mj-ea"/>
                <a:cs typeface="+mj-cs"/>
              </a:rPr>
              <a:t>KORANA</a:t>
            </a:r>
          </a:p>
        </p:txBody>
      </p:sp>
      <p:pic>
        <p:nvPicPr>
          <p:cNvPr id="9" name="Slika 8" descr="Slika na kojoj se prikazuje voda, na otvorenom, priroda, jezero&#10;&#10;Opis je automatski generiran">
            <a:extLst>
              <a:ext uri="{FF2B5EF4-FFF2-40B4-BE49-F238E27FC236}">
                <a16:creationId xmlns:a16="http://schemas.microsoft.com/office/drawing/2014/main" id="{CC5E4A4A-157D-4E77-A9F5-6850423D417E}"/>
              </a:ext>
            </a:extLst>
          </p:cNvPr>
          <p:cNvPicPr>
            <a:picLocks noChangeAspect="1"/>
          </p:cNvPicPr>
          <p:nvPr/>
        </p:nvPicPr>
        <p:blipFill rotWithShape="1">
          <a:blip r:embed="rId2">
            <a:extLst>
              <a:ext uri="{28A0092B-C50C-407E-A947-70E740481C1C}">
                <a14:useLocalDpi xmlns:a14="http://schemas.microsoft.com/office/drawing/2010/main" val="0"/>
              </a:ext>
            </a:extLst>
          </a:blip>
          <a:srcRect l="8861" r="16902" b="-3"/>
          <a:stretch/>
        </p:blipFill>
        <p:spPr>
          <a:xfrm>
            <a:off x="20" y="1"/>
            <a:ext cx="4848284" cy="4359438"/>
          </a:xfrm>
          <a:prstGeom prst="rect">
            <a:avLst/>
          </a:prstGeom>
        </p:spPr>
      </p:pic>
      <p:pic>
        <p:nvPicPr>
          <p:cNvPr id="7" name="Slika 6" descr="Slika na kojoj se prikazuje voda, nebo, na otvorenom, jezero&#10;&#10;Opis je automatski generiran">
            <a:extLst>
              <a:ext uri="{FF2B5EF4-FFF2-40B4-BE49-F238E27FC236}">
                <a16:creationId xmlns:a16="http://schemas.microsoft.com/office/drawing/2014/main" id="{4104839F-65CA-48EB-B5F1-E8D4D48531D0}"/>
              </a:ext>
            </a:extLst>
          </p:cNvPr>
          <p:cNvPicPr>
            <a:picLocks noChangeAspect="1"/>
          </p:cNvPicPr>
          <p:nvPr/>
        </p:nvPicPr>
        <p:blipFill rotWithShape="1">
          <a:blip r:embed="rId3">
            <a:extLst>
              <a:ext uri="{28A0092B-C50C-407E-A947-70E740481C1C}">
                <a14:useLocalDpi xmlns:a14="http://schemas.microsoft.com/office/drawing/2010/main" val="0"/>
              </a:ext>
            </a:extLst>
          </a:blip>
          <a:srcRect t="9504" r="-1" b="-1"/>
          <a:stretch/>
        </p:blipFill>
        <p:spPr>
          <a:xfrm>
            <a:off x="4972050" y="-1"/>
            <a:ext cx="7216902" cy="4359440"/>
          </a:xfrm>
          <a:prstGeom prst="rect">
            <a:avLst/>
          </a:prstGeom>
        </p:spPr>
      </p:pic>
      <p:pic>
        <p:nvPicPr>
          <p:cNvPr id="5" name="Rezervirano mjesto sadržaja 4" descr="Slika na kojoj se prikazuje voda, na otvorenom, nebo, stablo&#10;&#10;Opis je automatski generiran">
            <a:extLst>
              <a:ext uri="{FF2B5EF4-FFF2-40B4-BE49-F238E27FC236}">
                <a16:creationId xmlns:a16="http://schemas.microsoft.com/office/drawing/2014/main" id="{8004F431-0A1A-4079-A421-9A1CAF12A82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679" r="2" b="24614"/>
          <a:stretch/>
        </p:blipFill>
        <p:spPr>
          <a:xfrm>
            <a:off x="20" y="4472610"/>
            <a:ext cx="4848284" cy="2385390"/>
          </a:xfrm>
          <a:prstGeom prst="rect">
            <a:avLst/>
          </a:prstGeom>
        </p:spPr>
      </p:pic>
    </p:spTree>
    <p:extLst>
      <p:ext uri="{BB962C8B-B14F-4D97-AF65-F5344CB8AC3E}">
        <p14:creationId xmlns:p14="http://schemas.microsoft.com/office/powerpoint/2010/main" val="17624022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167532-CE78-42EB-B24F-0E6829F7A4FB}"/>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a:solidFill>
                  <a:schemeClr val="tx1"/>
                </a:solidFill>
                <a:latin typeface="+mj-lt"/>
                <a:ea typeface="+mj-ea"/>
                <a:cs typeface="+mj-cs"/>
              </a:rPr>
              <a:t>MREŽNICA</a:t>
            </a:r>
          </a:p>
        </p:txBody>
      </p:sp>
      <p:pic>
        <p:nvPicPr>
          <p:cNvPr id="7" name="Slika 6" descr="Slika na kojoj se prikazuje stablo, priroda, dolina, jaruga&#10;&#10;Opis je automatski generiran">
            <a:extLst>
              <a:ext uri="{FF2B5EF4-FFF2-40B4-BE49-F238E27FC236}">
                <a16:creationId xmlns:a16="http://schemas.microsoft.com/office/drawing/2014/main" id="{D66BF6ED-0978-4F0B-8A70-69F3800CBEF8}"/>
              </a:ext>
            </a:extLst>
          </p:cNvPr>
          <p:cNvPicPr>
            <a:picLocks noChangeAspect="1"/>
          </p:cNvPicPr>
          <p:nvPr/>
        </p:nvPicPr>
        <p:blipFill rotWithShape="1">
          <a:blip r:embed="rId2">
            <a:extLst>
              <a:ext uri="{28A0092B-C50C-407E-A947-70E740481C1C}">
                <a14:useLocalDpi xmlns:a14="http://schemas.microsoft.com/office/drawing/2010/main" val="0"/>
              </a:ext>
            </a:extLst>
          </a:blip>
          <a:srcRect l="16119" r="2973" b="1"/>
          <a:stretch/>
        </p:blipFill>
        <p:spPr>
          <a:xfrm>
            <a:off x="20" y="1"/>
            <a:ext cx="4848284" cy="4359438"/>
          </a:xfrm>
          <a:prstGeom prst="rect">
            <a:avLst/>
          </a:prstGeom>
        </p:spPr>
      </p:pic>
      <p:pic>
        <p:nvPicPr>
          <p:cNvPr id="9" name="Slika 8" descr="Slika na kojoj se prikazuje stablo, voda, rijeka, na otvorenom&#10;&#10;Opis je automatski generiran">
            <a:extLst>
              <a:ext uri="{FF2B5EF4-FFF2-40B4-BE49-F238E27FC236}">
                <a16:creationId xmlns:a16="http://schemas.microsoft.com/office/drawing/2014/main" id="{6EA68F54-99AE-467A-A9B4-73FE715070B5}"/>
              </a:ext>
            </a:extLst>
          </p:cNvPr>
          <p:cNvPicPr>
            <a:picLocks noChangeAspect="1"/>
          </p:cNvPicPr>
          <p:nvPr/>
        </p:nvPicPr>
        <p:blipFill rotWithShape="1">
          <a:blip r:embed="rId3">
            <a:extLst>
              <a:ext uri="{28A0092B-C50C-407E-A947-70E740481C1C}">
                <a14:useLocalDpi xmlns:a14="http://schemas.microsoft.com/office/drawing/2010/main" val="0"/>
              </a:ext>
            </a:extLst>
          </a:blip>
          <a:srcRect t="1358" r="-1" b="8145"/>
          <a:stretch/>
        </p:blipFill>
        <p:spPr>
          <a:xfrm>
            <a:off x="4972050" y="-1"/>
            <a:ext cx="7216902" cy="4359440"/>
          </a:xfrm>
          <a:prstGeom prst="rect">
            <a:avLst/>
          </a:prstGeom>
        </p:spPr>
      </p:pic>
      <p:pic>
        <p:nvPicPr>
          <p:cNvPr id="5" name="Rezervirano mjesto sadržaja 4" descr="Slika na kojoj se prikazuje voda, na otvorenom, priroda, val&#10;&#10;Opis je automatski generiran">
            <a:extLst>
              <a:ext uri="{FF2B5EF4-FFF2-40B4-BE49-F238E27FC236}">
                <a16:creationId xmlns:a16="http://schemas.microsoft.com/office/drawing/2014/main" id="{68A80EC2-2F31-456D-A45D-C75672B14DE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2" b="26016"/>
          <a:stretch/>
        </p:blipFill>
        <p:spPr>
          <a:xfrm>
            <a:off x="20" y="4472610"/>
            <a:ext cx="4848284" cy="2385390"/>
          </a:xfrm>
          <a:prstGeom prst="rect">
            <a:avLst/>
          </a:prstGeom>
        </p:spPr>
      </p:pic>
    </p:spTree>
    <p:extLst>
      <p:ext uri="{BB962C8B-B14F-4D97-AF65-F5344CB8AC3E}">
        <p14:creationId xmlns:p14="http://schemas.microsoft.com/office/powerpoint/2010/main" val="37627519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CC7489-AB07-46A0-B45A-9979E2DA1483}"/>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a:solidFill>
                  <a:schemeClr val="tx1"/>
                </a:solidFill>
                <a:latin typeface="+mj-lt"/>
                <a:ea typeface="+mj-ea"/>
                <a:cs typeface="+mj-cs"/>
              </a:rPr>
              <a:t>DOBRA</a:t>
            </a:r>
          </a:p>
        </p:txBody>
      </p:sp>
      <p:pic>
        <p:nvPicPr>
          <p:cNvPr id="7" name="Slika 6" descr="Slika na kojoj se prikazuje nebo, stablo, na otvorenom, planina&#10;&#10;Opis je automatski generiran">
            <a:extLst>
              <a:ext uri="{FF2B5EF4-FFF2-40B4-BE49-F238E27FC236}">
                <a16:creationId xmlns:a16="http://schemas.microsoft.com/office/drawing/2014/main" id="{B019AB8E-5BF8-4742-AB0C-C34E50465FED}"/>
              </a:ext>
            </a:extLst>
          </p:cNvPr>
          <p:cNvPicPr>
            <a:picLocks noChangeAspect="1"/>
          </p:cNvPicPr>
          <p:nvPr/>
        </p:nvPicPr>
        <p:blipFill rotWithShape="1">
          <a:blip r:embed="rId2">
            <a:extLst>
              <a:ext uri="{28A0092B-C50C-407E-A947-70E740481C1C}">
                <a14:useLocalDpi xmlns:a14="http://schemas.microsoft.com/office/drawing/2010/main" val="0"/>
              </a:ext>
            </a:extLst>
          </a:blip>
          <a:srcRect l="10202" r="2774" b="1"/>
          <a:stretch/>
        </p:blipFill>
        <p:spPr>
          <a:xfrm>
            <a:off x="20" y="1"/>
            <a:ext cx="4848284" cy="4359438"/>
          </a:xfrm>
          <a:prstGeom prst="rect">
            <a:avLst/>
          </a:prstGeom>
        </p:spPr>
      </p:pic>
      <p:pic>
        <p:nvPicPr>
          <p:cNvPr id="5" name="Rezervirano mjesto sadržaja 4" descr="Slika na kojoj se prikazuje stablo, priroda, voda, rijeka&#10;&#10;Opis je automatski generiran">
            <a:extLst>
              <a:ext uri="{FF2B5EF4-FFF2-40B4-BE49-F238E27FC236}">
                <a16:creationId xmlns:a16="http://schemas.microsoft.com/office/drawing/2014/main" id="{7353F41E-AEAD-4DFC-A456-2A910DDD40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9503"/>
          <a:stretch/>
        </p:blipFill>
        <p:spPr>
          <a:xfrm>
            <a:off x="4972050" y="-1"/>
            <a:ext cx="7216902" cy="4359440"/>
          </a:xfrm>
          <a:prstGeom prst="rect">
            <a:avLst/>
          </a:prstGeom>
        </p:spPr>
      </p:pic>
      <p:pic>
        <p:nvPicPr>
          <p:cNvPr id="9" name="Slika 8" descr="Slika na kojoj se prikazuje tekst, stablo&#10;&#10;Opis je automatski generiran">
            <a:extLst>
              <a:ext uri="{FF2B5EF4-FFF2-40B4-BE49-F238E27FC236}">
                <a16:creationId xmlns:a16="http://schemas.microsoft.com/office/drawing/2014/main" id="{11606EB4-B877-4D9B-B6BC-B87AF2A4AE12}"/>
              </a:ext>
            </a:extLst>
          </p:cNvPr>
          <p:cNvPicPr>
            <a:picLocks noChangeAspect="1"/>
          </p:cNvPicPr>
          <p:nvPr/>
        </p:nvPicPr>
        <p:blipFill rotWithShape="1">
          <a:blip r:embed="rId4">
            <a:extLst>
              <a:ext uri="{28A0092B-C50C-407E-A947-70E740481C1C}">
                <a14:useLocalDpi xmlns:a14="http://schemas.microsoft.com/office/drawing/2010/main" val="0"/>
              </a:ext>
            </a:extLst>
          </a:blip>
          <a:srcRect t="16369" r="2" b="16693"/>
          <a:stretch/>
        </p:blipFill>
        <p:spPr>
          <a:xfrm>
            <a:off x="20" y="4472610"/>
            <a:ext cx="4848284" cy="2385390"/>
          </a:xfrm>
          <a:prstGeom prst="rect">
            <a:avLst/>
          </a:prstGeom>
        </p:spPr>
      </p:pic>
    </p:spTree>
    <p:extLst>
      <p:ext uri="{BB962C8B-B14F-4D97-AF65-F5344CB8AC3E}">
        <p14:creationId xmlns:p14="http://schemas.microsoft.com/office/powerpoint/2010/main" val="23895664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193799FB-DF8E-44F3-9EF6-3FAC8FF93660}"/>
              </a:ext>
            </a:extLst>
          </p:cNvPr>
          <p:cNvSpPr>
            <a:spLocks noGrp="1"/>
          </p:cNvSpPr>
          <p:nvPr>
            <p:ph type="title"/>
          </p:nvPr>
        </p:nvSpPr>
        <p:spPr>
          <a:xfrm>
            <a:off x="826396" y="586855"/>
            <a:ext cx="4230100" cy="3387497"/>
          </a:xfrm>
        </p:spPr>
        <p:txBody>
          <a:bodyPr anchor="b">
            <a:normAutofit/>
          </a:bodyPr>
          <a:lstStyle/>
          <a:p>
            <a:pPr algn="r"/>
            <a:r>
              <a:rPr lang="hr-HR" sz="4000" dirty="0" err="1">
                <a:solidFill>
                  <a:srgbClr val="FFFFFF"/>
                </a:solidFill>
              </a:rPr>
              <a:t>Thank</a:t>
            </a:r>
            <a:r>
              <a:rPr lang="hr-HR" sz="4000" dirty="0">
                <a:solidFill>
                  <a:srgbClr val="FFFFFF"/>
                </a:solidFill>
              </a:rPr>
              <a:t> </a:t>
            </a:r>
            <a:r>
              <a:rPr lang="hr-HR" sz="4000" dirty="0" err="1">
                <a:solidFill>
                  <a:srgbClr val="FFFFFF"/>
                </a:solidFill>
              </a:rPr>
              <a:t>you</a:t>
            </a:r>
            <a:r>
              <a:rPr lang="hr-HR" sz="4000" dirty="0">
                <a:solidFill>
                  <a:srgbClr val="FFFFFF"/>
                </a:solidFill>
              </a:rPr>
              <a:t> for </a:t>
            </a:r>
            <a:r>
              <a:rPr lang="hr-HR" sz="4000" dirty="0" err="1">
                <a:solidFill>
                  <a:srgbClr val="FFFFFF"/>
                </a:solidFill>
              </a:rPr>
              <a:t>your</a:t>
            </a:r>
            <a:r>
              <a:rPr lang="hr-HR" sz="4000" dirty="0">
                <a:solidFill>
                  <a:srgbClr val="FFFFFF"/>
                </a:solidFill>
              </a:rPr>
              <a:t> </a:t>
            </a:r>
            <a:r>
              <a:rPr lang="hr-HR" sz="4000" dirty="0" err="1">
                <a:solidFill>
                  <a:srgbClr val="FFFFFF"/>
                </a:solidFill>
              </a:rPr>
              <a:t>attention</a:t>
            </a:r>
            <a:r>
              <a:rPr lang="hr-HR" sz="4000" dirty="0">
                <a:solidFill>
                  <a:srgbClr val="FFFFFF"/>
                </a:solidFill>
              </a:rPr>
              <a:t>! </a:t>
            </a:r>
            <a:br>
              <a:rPr lang="hr-HR" sz="4000" dirty="0">
                <a:solidFill>
                  <a:srgbClr val="FFFFFF"/>
                </a:solidFill>
              </a:rPr>
            </a:br>
            <a:r>
              <a:rPr lang="hr-HR" sz="4000" dirty="0" err="1">
                <a:solidFill>
                  <a:srgbClr val="FFFFFF"/>
                </a:solidFill>
              </a:rPr>
              <a:t>We</a:t>
            </a:r>
            <a:r>
              <a:rPr lang="hr-HR" sz="4000" dirty="0">
                <a:solidFill>
                  <a:srgbClr val="FFFFFF"/>
                </a:solidFill>
              </a:rPr>
              <a:t> are sure </a:t>
            </a:r>
            <a:r>
              <a:rPr lang="hr-HR" sz="4000" dirty="0" err="1">
                <a:solidFill>
                  <a:srgbClr val="FFFFFF"/>
                </a:solidFill>
              </a:rPr>
              <a:t>you</a:t>
            </a:r>
            <a:r>
              <a:rPr lang="hr-HR" sz="4000" dirty="0">
                <a:solidFill>
                  <a:srgbClr val="FFFFFF"/>
                </a:solidFill>
              </a:rPr>
              <a:t> </a:t>
            </a:r>
            <a:r>
              <a:rPr lang="hr-HR" sz="4000" dirty="0" err="1">
                <a:solidFill>
                  <a:srgbClr val="FFFFFF"/>
                </a:solidFill>
              </a:rPr>
              <a:t>will</a:t>
            </a:r>
            <a:r>
              <a:rPr lang="hr-HR" sz="4000" dirty="0">
                <a:solidFill>
                  <a:srgbClr val="FFFFFF"/>
                </a:solidFill>
              </a:rPr>
              <a:t> </a:t>
            </a:r>
            <a:r>
              <a:rPr lang="hr-HR" sz="4000" dirty="0" err="1">
                <a:solidFill>
                  <a:srgbClr val="FFFFFF"/>
                </a:solidFill>
              </a:rPr>
              <a:t>like</a:t>
            </a:r>
            <a:r>
              <a:rPr lang="hr-HR" sz="4000" dirty="0">
                <a:solidFill>
                  <a:srgbClr val="FFFFFF"/>
                </a:solidFill>
              </a:rPr>
              <a:t> </a:t>
            </a:r>
            <a:r>
              <a:rPr lang="hr-HR" sz="4000" dirty="0" err="1">
                <a:solidFill>
                  <a:srgbClr val="FFFFFF"/>
                </a:solidFill>
              </a:rPr>
              <a:t>our</a:t>
            </a:r>
            <a:r>
              <a:rPr lang="hr-HR" sz="4000" dirty="0">
                <a:solidFill>
                  <a:srgbClr val="FFFFFF"/>
                </a:solidFill>
              </a:rPr>
              <a:t> </a:t>
            </a:r>
            <a:r>
              <a:rPr lang="hr-HR" sz="4000" dirty="0" err="1">
                <a:solidFill>
                  <a:srgbClr val="FFFFFF"/>
                </a:solidFill>
              </a:rPr>
              <a:t>city</a:t>
            </a:r>
            <a:r>
              <a:rPr lang="hr-HR" sz="4000" dirty="0">
                <a:solidFill>
                  <a:srgbClr val="FFFFFF"/>
                </a:solidFill>
              </a:rPr>
              <a:t> Karlovac!</a:t>
            </a:r>
            <a:endParaRPr lang="sl-SI" sz="4000" dirty="0">
              <a:solidFill>
                <a:srgbClr val="FFFFFF"/>
              </a:solidFill>
            </a:endParaRPr>
          </a:p>
        </p:txBody>
      </p:sp>
      <p:sp>
        <p:nvSpPr>
          <p:cNvPr id="3" name="Rezervirano mjesto sadržaja 2">
            <a:extLst>
              <a:ext uri="{FF2B5EF4-FFF2-40B4-BE49-F238E27FC236}">
                <a16:creationId xmlns:a16="http://schemas.microsoft.com/office/drawing/2014/main" id="{59255717-B450-417B-9123-52BBCA2B4815}"/>
              </a:ext>
            </a:extLst>
          </p:cNvPr>
          <p:cNvSpPr>
            <a:spLocks noGrp="1"/>
          </p:cNvSpPr>
          <p:nvPr>
            <p:ph idx="1"/>
          </p:nvPr>
        </p:nvSpPr>
        <p:spPr>
          <a:xfrm>
            <a:off x="6503158" y="649480"/>
            <a:ext cx="4862447" cy="5546047"/>
          </a:xfrm>
        </p:spPr>
        <p:txBody>
          <a:bodyPr anchor="ctr">
            <a:normAutofit/>
          </a:bodyPr>
          <a:lstStyle/>
          <a:p>
            <a:endParaRPr lang="hr-HR"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r>
              <a:rPr lang="sl-SI" sz="2000" dirty="0" err="1"/>
              <a:t>Made</a:t>
            </a:r>
            <a:r>
              <a:rPr lang="sl-SI" sz="2000" dirty="0"/>
              <a:t> </a:t>
            </a:r>
            <a:r>
              <a:rPr lang="sl-SI" sz="2000" dirty="0" err="1"/>
              <a:t>by</a:t>
            </a:r>
            <a:r>
              <a:rPr lang="sl-SI" sz="2000" dirty="0"/>
              <a:t> J. </a:t>
            </a:r>
            <a:r>
              <a:rPr lang="sl-SI" sz="2000" dirty="0" err="1"/>
              <a:t>Bukovac</a:t>
            </a:r>
            <a:r>
              <a:rPr lang="sl-SI" sz="2000" dirty="0"/>
              <a:t> </a:t>
            </a:r>
            <a:r>
              <a:rPr lang="sl-SI" sz="2000" dirty="0" err="1"/>
              <a:t>and</a:t>
            </a:r>
            <a:r>
              <a:rPr lang="sl-SI" sz="2000" dirty="0"/>
              <a:t> L. Novosel </a:t>
            </a:r>
            <a:r>
              <a:rPr lang="sl-SI" sz="2000" dirty="0" err="1"/>
              <a:t>from</a:t>
            </a:r>
            <a:r>
              <a:rPr lang="sl-SI" sz="2000" dirty="0"/>
              <a:t> </a:t>
            </a:r>
            <a:r>
              <a:rPr lang="sl-SI" sz="2000" dirty="0" err="1">
                <a:solidFill>
                  <a:srgbClr val="002060"/>
                </a:solidFill>
                <a:hlinkClick r:id="rId2">
                  <a:extLst>
                    <a:ext uri="{A12FA001-AC4F-418D-AE19-62706E023703}">
                      <ahyp:hlinkClr xmlns:ahyp="http://schemas.microsoft.com/office/drawing/2018/hyperlinkcolor" val="tx"/>
                    </a:ext>
                  </a:extLst>
                </a:hlinkClick>
              </a:rPr>
              <a:t>Tehnical</a:t>
            </a:r>
            <a:r>
              <a:rPr lang="sl-SI" sz="2000" dirty="0">
                <a:solidFill>
                  <a:srgbClr val="002060"/>
                </a:solidFill>
                <a:hlinkClick r:id="rId2">
                  <a:extLst>
                    <a:ext uri="{A12FA001-AC4F-418D-AE19-62706E023703}">
                      <ahyp:hlinkClr xmlns:ahyp="http://schemas.microsoft.com/office/drawing/2018/hyperlinkcolor" val="tx"/>
                    </a:ext>
                  </a:extLst>
                </a:hlinkClick>
              </a:rPr>
              <a:t> </a:t>
            </a:r>
            <a:r>
              <a:rPr lang="sl-SI" sz="2000" dirty="0" err="1">
                <a:solidFill>
                  <a:srgbClr val="002060"/>
                </a:solidFill>
                <a:hlinkClick r:id="rId2">
                  <a:extLst>
                    <a:ext uri="{A12FA001-AC4F-418D-AE19-62706E023703}">
                      <ahyp:hlinkClr xmlns:ahyp="http://schemas.microsoft.com/office/drawing/2018/hyperlinkcolor" val="tx"/>
                    </a:ext>
                  </a:extLst>
                </a:hlinkClick>
              </a:rPr>
              <a:t>School</a:t>
            </a:r>
            <a:r>
              <a:rPr lang="sl-SI" sz="2000" dirty="0">
                <a:solidFill>
                  <a:srgbClr val="002060"/>
                </a:solidFill>
                <a:hlinkClick r:id="rId2">
                  <a:extLst>
                    <a:ext uri="{A12FA001-AC4F-418D-AE19-62706E023703}">
                      <ahyp:hlinkClr xmlns:ahyp="http://schemas.microsoft.com/office/drawing/2018/hyperlinkcolor" val="tx"/>
                    </a:ext>
                  </a:extLst>
                </a:hlinkClick>
              </a:rPr>
              <a:t> </a:t>
            </a:r>
            <a:r>
              <a:rPr lang="sl-SI" sz="2000" dirty="0" err="1">
                <a:solidFill>
                  <a:srgbClr val="002060"/>
                </a:solidFill>
                <a:hlinkClick r:id="rId2">
                  <a:extLst>
                    <a:ext uri="{A12FA001-AC4F-418D-AE19-62706E023703}">
                      <ahyp:hlinkClr xmlns:ahyp="http://schemas.microsoft.com/office/drawing/2018/hyperlinkcolor" val="tx"/>
                    </a:ext>
                  </a:extLst>
                </a:hlinkClick>
              </a:rPr>
              <a:t>Karlovac</a:t>
            </a:r>
            <a:endParaRPr lang="sl-SI" sz="2000" dirty="0">
              <a:solidFill>
                <a:srgbClr val="002060"/>
              </a:solidFill>
            </a:endParaRPr>
          </a:p>
        </p:txBody>
      </p:sp>
    </p:spTree>
    <p:extLst>
      <p:ext uri="{BB962C8B-B14F-4D97-AF65-F5344CB8AC3E}">
        <p14:creationId xmlns:p14="http://schemas.microsoft.com/office/powerpoint/2010/main" val="71187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trava, priroda, prikazano&#10;&#10;Opis je automatski generiran">
            <a:extLst>
              <a:ext uri="{FF2B5EF4-FFF2-40B4-BE49-F238E27FC236}">
                <a16:creationId xmlns:a16="http://schemas.microsoft.com/office/drawing/2014/main" id="{C26A7E9C-E66A-4060-8185-8626A744FB4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Naslov 1">
            <a:extLst>
              <a:ext uri="{FF2B5EF4-FFF2-40B4-BE49-F238E27FC236}">
                <a16:creationId xmlns:a16="http://schemas.microsoft.com/office/drawing/2014/main" id="{6FA17B52-2C95-46CE-9BD1-84222EA669F0}"/>
              </a:ext>
            </a:extLst>
          </p:cNvPr>
          <p:cNvSpPr>
            <a:spLocks noGrp="1"/>
          </p:cNvSpPr>
          <p:nvPr>
            <p:ph type="title"/>
          </p:nvPr>
        </p:nvSpPr>
        <p:spPr>
          <a:xfrm>
            <a:off x="841249" y="941832"/>
            <a:ext cx="10506456" cy="2057400"/>
          </a:xfrm>
        </p:spPr>
        <p:txBody>
          <a:bodyPr anchor="b">
            <a:normAutofit/>
          </a:bodyPr>
          <a:lstStyle/>
          <a:p>
            <a:r>
              <a:rPr lang="hr-HR" sz="5000" dirty="0">
                <a:latin typeface="Arial" panose="020B0604020202020204" pitchFamily="34" charset="0"/>
                <a:cs typeface="Arial" panose="020B0604020202020204" pitchFamily="34" charset="0"/>
              </a:rPr>
              <a:t>Must </a:t>
            </a:r>
            <a:r>
              <a:rPr lang="hr-HR" sz="5000" dirty="0" err="1">
                <a:latin typeface="Arial" panose="020B0604020202020204" pitchFamily="34" charset="0"/>
                <a:cs typeface="Arial" panose="020B0604020202020204" pitchFamily="34" charset="0"/>
              </a:rPr>
              <a:t>see</a:t>
            </a:r>
            <a:r>
              <a:rPr lang="hr-HR" sz="5000" dirty="0">
                <a:latin typeface="Arial" panose="020B0604020202020204" pitchFamily="34" charset="0"/>
                <a:cs typeface="Arial" panose="020B0604020202020204" pitchFamily="34" charset="0"/>
              </a:rPr>
              <a:t> </a:t>
            </a:r>
            <a:r>
              <a:rPr lang="hr-HR" sz="5000" dirty="0" err="1">
                <a:latin typeface="Arial" panose="020B0604020202020204" pitchFamily="34" charset="0"/>
                <a:cs typeface="Arial" panose="020B0604020202020204" pitchFamily="34" charset="0"/>
              </a:rPr>
              <a:t>locations</a:t>
            </a:r>
            <a:endParaRPr lang="sl-SI" sz="5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4DA962B7-DFF6-45B2-82BC-90064BA3E570}"/>
              </a:ext>
            </a:extLst>
          </p:cNvPr>
          <p:cNvSpPr>
            <a:spLocks noGrp="1"/>
          </p:cNvSpPr>
          <p:nvPr>
            <p:ph idx="1"/>
          </p:nvPr>
        </p:nvSpPr>
        <p:spPr>
          <a:xfrm>
            <a:off x="841248" y="3502152"/>
            <a:ext cx="10506456" cy="2670048"/>
          </a:xfrm>
        </p:spPr>
        <p:txBody>
          <a:bodyPr>
            <a:normAutofit/>
          </a:bodyPr>
          <a:lstStyle/>
          <a:p>
            <a:r>
              <a:rPr lang="hr-HR" sz="1700" dirty="0">
                <a:latin typeface="Arial" panose="020B0604020202020204" pitchFamily="34" charset="0"/>
                <a:cs typeface="Arial" panose="020B0604020202020204" pitchFamily="34" charset="0"/>
              </a:rPr>
              <a:t>Karlovac Star</a:t>
            </a:r>
          </a:p>
          <a:p>
            <a:r>
              <a:rPr lang="hr-HR" sz="1700" dirty="0" err="1">
                <a:latin typeface="Arial" panose="020B0604020202020204" pitchFamily="34" charset="0"/>
                <a:cs typeface="Arial" panose="020B0604020202020204" pitchFamily="34" charset="0"/>
              </a:rPr>
              <a:t>Homeland</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War</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Museum</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Turanj</a:t>
            </a:r>
            <a:endParaRPr lang="hr-HR" sz="1700" dirty="0">
              <a:latin typeface="Arial" panose="020B0604020202020204" pitchFamily="34" charset="0"/>
              <a:cs typeface="Arial" panose="020B0604020202020204" pitchFamily="34" charset="0"/>
            </a:endParaRPr>
          </a:p>
          <a:p>
            <a:r>
              <a:rPr lang="hr-HR" sz="1700" dirty="0">
                <a:latin typeface="Arial" panose="020B0604020202020204" pitchFamily="34" charset="0"/>
                <a:cs typeface="Arial" panose="020B0604020202020204" pitchFamily="34" charset="0"/>
              </a:rPr>
              <a:t>Old </a:t>
            </a:r>
            <a:r>
              <a:rPr lang="hr-HR" sz="1700" dirty="0" err="1">
                <a:latin typeface="Arial" panose="020B0604020202020204" pitchFamily="34" charset="0"/>
                <a:cs typeface="Arial" panose="020B0604020202020204" pitchFamily="34" charset="0"/>
              </a:rPr>
              <a:t>town</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of</a:t>
            </a:r>
            <a:r>
              <a:rPr lang="hr-HR" sz="1700" dirty="0">
                <a:latin typeface="Arial" panose="020B0604020202020204" pitchFamily="34" charset="0"/>
                <a:cs typeface="Arial" panose="020B0604020202020204" pitchFamily="34" charset="0"/>
              </a:rPr>
              <a:t> Dubovac</a:t>
            </a:r>
          </a:p>
          <a:p>
            <a:r>
              <a:rPr lang="hr-HR" sz="1700" dirty="0">
                <a:latin typeface="Arial" panose="020B0604020202020204" pitchFamily="34" charset="0"/>
                <a:cs typeface="Arial" panose="020B0604020202020204" pitchFamily="34" charset="0"/>
              </a:rPr>
              <a:t>„</a:t>
            </a:r>
            <a:r>
              <a:rPr lang="hr-HR" sz="1700" dirty="0" err="1">
                <a:latin typeface="Arial" panose="020B0604020202020204" pitchFamily="34" charset="0"/>
                <a:cs typeface="Arial" panose="020B0604020202020204" pitchFamily="34" charset="0"/>
              </a:rPr>
              <a:t>Zorin</a:t>
            </a:r>
            <a:r>
              <a:rPr lang="hr-HR" sz="1700" dirty="0">
                <a:latin typeface="Arial" panose="020B0604020202020204" pitchFamily="34" charset="0"/>
                <a:cs typeface="Arial" panose="020B0604020202020204" pitchFamily="34" charset="0"/>
              </a:rPr>
              <a:t> dom” </a:t>
            </a:r>
            <a:r>
              <a:rPr lang="hr-HR" sz="1700" dirty="0" err="1">
                <a:latin typeface="Arial" panose="020B0604020202020204" pitchFamily="34" charset="0"/>
                <a:cs typeface="Arial" panose="020B0604020202020204" pitchFamily="34" charset="0"/>
              </a:rPr>
              <a:t>theatre</a:t>
            </a:r>
            <a:endParaRPr lang="hr-HR" sz="1700" dirty="0">
              <a:latin typeface="Arial" panose="020B0604020202020204" pitchFamily="34" charset="0"/>
              <a:cs typeface="Arial" panose="020B0604020202020204" pitchFamily="34" charset="0"/>
            </a:endParaRPr>
          </a:p>
          <a:p>
            <a:r>
              <a:rPr lang="hr-HR" sz="1700" dirty="0" err="1">
                <a:latin typeface="Arial" panose="020B0604020202020204" pitchFamily="34" charset="0"/>
                <a:cs typeface="Arial" panose="020B0604020202020204" pitchFamily="34" charset="0"/>
              </a:rPr>
              <a:t>Freshwater</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aquarium</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Aquatika</a:t>
            </a:r>
            <a:r>
              <a:rPr lang="hr-HR" sz="1700" dirty="0">
                <a:latin typeface="Arial" panose="020B0604020202020204" pitchFamily="34" charset="0"/>
                <a:cs typeface="Arial" panose="020B0604020202020204" pitchFamily="34" charset="0"/>
              </a:rPr>
              <a:t>”</a:t>
            </a:r>
          </a:p>
          <a:p>
            <a:r>
              <a:rPr lang="hr-HR" sz="1700" dirty="0">
                <a:latin typeface="Arial" panose="020B0604020202020204" pitchFamily="34" charset="0"/>
                <a:cs typeface="Arial" panose="020B0604020202020204" pitchFamily="34" charset="0"/>
              </a:rPr>
              <a:t>NK Karlovac 1919 </a:t>
            </a:r>
            <a:r>
              <a:rPr lang="hr-HR" sz="1700" dirty="0" err="1">
                <a:latin typeface="Arial" panose="020B0604020202020204" pitchFamily="34" charset="0"/>
                <a:cs typeface="Arial" panose="020B0604020202020204" pitchFamily="34" charset="0"/>
              </a:rPr>
              <a:t>football</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stadium</a:t>
            </a:r>
            <a:r>
              <a:rPr lang="hr-HR" sz="1700" dirty="0">
                <a:latin typeface="Arial" panose="020B0604020202020204" pitchFamily="34" charset="0"/>
                <a:cs typeface="Arial" panose="020B0604020202020204" pitchFamily="34" charset="0"/>
              </a:rPr>
              <a:t> „Branko Čavlović </a:t>
            </a:r>
            <a:r>
              <a:rPr lang="hr-HR" sz="1700" dirty="0" err="1">
                <a:latin typeface="Arial" panose="020B0604020202020204" pitchFamily="34" charset="0"/>
                <a:cs typeface="Arial" panose="020B0604020202020204" pitchFamily="34" charset="0"/>
              </a:rPr>
              <a:t>Čavlek</a:t>
            </a:r>
            <a:r>
              <a:rPr lang="hr-HR" sz="1700" dirty="0">
                <a:latin typeface="Arial" panose="020B0604020202020204" pitchFamily="34" charset="0"/>
                <a:cs typeface="Arial" panose="020B0604020202020204" pitchFamily="34" charset="0"/>
              </a:rPr>
              <a:t>”</a:t>
            </a:r>
          </a:p>
          <a:p>
            <a:r>
              <a:rPr lang="hr-HR" sz="1700" dirty="0" err="1">
                <a:latin typeface="Arial" panose="020B0604020202020204" pitchFamily="34" charset="0"/>
                <a:cs typeface="Arial" panose="020B0604020202020204" pitchFamily="34" charset="0"/>
              </a:rPr>
              <a:t>Four</a:t>
            </a:r>
            <a:r>
              <a:rPr lang="hr-HR" sz="1700" dirty="0">
                <a:latin typeface="Arial" panose="020B0604020202020204" pitchFamily="34" charset="0"/>
                <a:cs typeface="Arial" panose="020B0604020202020204" pitchFamily="34" charset="0"/>
              </a:rPr>
              <a:t> </a:t>
            </a:r>
            <a:r>
              <a:rPr lang="hr-HR" sz="1700" dirty="0" err="1">
                <a:latin typeface="Arial" panose="020B0604020202020204" pitchFamily="34" charset="0"/>
                <a:cs typeface="Arial" panose="020B0604020202020204" pitchFamily="34" charset="0"/>
              </a:rPr>
              <a:t>rivers</a:t>
            </a:r>
            <a:r>
              <a:rPr lang="hr-HR" sz="1700" dirty="0">
                <a:latin typeface="Arial" panose="020B0604020202020204" pitchFamily="34" charset="0"/>
                <a:cs typeface="Arial" panose="020B0604020202020204" pitchFamily="34" charset="0"/>
              </a:rPr>
              <a:t> – Kupa, Korana, Mrežnica </a:t>
            </a:r>
            <a:r>
              <a:rPr lang="hr-HR" sz="1700" dirty="0" err="1">
                <a:latin typeface="Arial" panose="020B0604020202020204" pitchFamily="34" charset="0"/>
                <a:cs typeface="Arial" panose="020B0604020202020204" pitchFamily="34" charset="0"/>
              </a:rPr>
              <a:t>and</a:t>
            </a:r>
            <a:r>
              <a:rPr lang="hr-HR" sz="1700" dirty="0">
                <a:latin typeface="Arial" panose="020B0604020202020204" pitchFamily="34" charset="0"/>
                <a:cs typeface="Arial" panose="020B0604020202020204" pitchFamily="34" charset="0"/>
              </a:rPr>
              <a:t> Dobra</a:t>
            </a:r>
          </a:p>
          <a:p>
            <a:endParaRPr lang="hr-HR" sz="1700" dirty="0">
              <a:latin typeface="Arial" panose="020B0604020202020204" pitchFamily="34" charset="0"/>
              <a:cs typeface="Arial" panose="020B0604020202020204" pitchFamily="34" charset="0"/>
            </a:endParaRPr>
          </a:p>
          <a:p>
            <a:endParaRPr lang="sl-SI" sz="1700" dirty="0"/>
          </a:p>
        </p:txBody>
      </p:sp>
    </p:spTree>
    <p:extLst>
      <p:ext uri="{BB962C8B-B14F-4D97-AF65-F5344CB8AC3E}">
        <p14:creationId xmlns:p14="http://schemas.microsoft.com/office/powerpoint/2010/main" val="42020754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1B185A03-0E36-4EBA-A8D6-FE50E74C3687}"/>
              </a:ext>
            </a:extLst>
          </p:cNvPr>
          <p:cNvSpPr>
            <a:spLocks noGrp="1"/>
          </p:cNvSpPr>
          <p:nvPr>
            <p:ph type="title"/>
          </p:nvPr>
        </p:nvSpPr>
        <p:spPr>
          <a:xfrm>
            <a:off x="833002" y="448253"/>
            <a:ext cx="10520702" cy="1325563"/>
          </a:xfrm>
        </p:spPr>
        <p:txBody>
          <a:bodyPr>
            <a:normAutofit/>
          </a:bodyPr>
          <a:lstStyle/>
          <a:p>
            <a:r>
              <a:rPr lang="hr-HR">
                <a:latin typeface="Arial" panose="020B0604020202020204" pitchFamily="34" charset="0"/>
                <a:cs typeface="Arial" panose="020B0604020202020204" pitchFamily="34" charset="0"/>
              </a:rPr>
              <a:t>Karlovac Star</a:t>
            </a:r>
            <a:endParaRPr lang="sl-SI" dirty="0">
              <a:latin typeface="Arial" panose="020B0604020202020204" pitchFamily="34" charset="0"/>
              <a:cs typeface="Arial" panose="020B0604020202020204" pitchFamily="34" charset="0"/>
            </a:endParaRPr>
          </a:p>
        </p:txBody>
      </p:sp>
      <p:sp>
        <p:nvSpPr>
          <p:cNvPr id="3" name="Rezervirano mjesto sadržaja 2">
            <a:extLst>
              <a:ext uri="{FF2B5EF4-FFF2-40B4-BE49-F238E27FC236}">
                <a16:creationId xmlns:a16="http://schemas.microsoft.com/office/drawing/2014/main" id="{AC6358BD-0820-4BFF-B7EE-23EBBB331511}"/>
              </a:ext>
            </a:extLst>
          </p:cNvPr>
          <p:cNvSpPr>
            <a:spLocks noGrp="1"/>
          </p:cNvSpPr>
          <p:nvPr>
            <p:ph idx="1"/>
          </p:nvPr>
        </p:nvSpPr>
        <p:spPr>
          <a:xfrm>
            <a:off x="838200" y="2191807"/>
            <a:ext cx="4936067" cy="3985155"/>
          </a:xfrm>
        </p:spPr>
        <p:txBody>
          <a:bodyPr>
            <a:normAutofit/>
          </a:bodyPr>
          <a:lstStyle/>
          <a:p>
            <a:r>
              <a:rPr lang="en-US" sz="2000" b="0" i="0">
                <a:effectLst/>
                <a:latin typeface="Arial" panose="020B0604020202020204" pitchFamily="34" charset="0"/>
                <a:cs typeface="Arial" panose="020B0604020202020204" pitchFamily="34" charset="0"/>
              </a:rPr>
              <a:t>The city of Karlovac was built on the edge of the Pannonian Plain in times when the border of the Ottoman and Habsburg Empires was formed along the Rivers Kupa and Korana</a:t>
            </a:r>
            <a:endParaRPr lang="hr-HR" sz="2000">
              <a:latin typeface="Arial" panose="020B0604020202020204" pitchFamily="34" charset="0"/>
              <a:cs typeface="Arial" panose="020B0604020202020204" pitchFamily="34" charset="0"/>
            </a:endParaRPr>
          </a:p>
          <a:p>
            <a:r>
              <a:rPr lang="en-US" sz="2000" i="0">
                <a:effectLst/>
                <a:latin typeface="Arial" panose="020B0604020202020204" pitchFamily="34" charset="0"/>
                <a:cs typeface="Arial" panose="020B0604020202020204" pitchFamily="34" charset="0"/>
              </a:rPr>
              <a:t>This is the oldest part of Karlovac, surrounded by the defensive moats, giving a new dimension to today’s parks, clearly delineating the Star.</a:t>
            </a:r>
            <a:endParaRPr lang="hr-HR" sz="2000" i="0">
              <a:effectLst/>
              <a:latin typeface="Arial" panose="020B0604020202020204" pitchFamily="34" charset="0"/>
              <a:cs typeface="Arial" panose="020B0604020202020204" pitchFamily="34" charset="0"/>
            </a:endParaRPr>
          </a:p>
          <a:p>
            <a:endParaRPr lang="sl-SI" sz="2000" dirty="0">
              <a:latin typeface="Arial" panose="020B0604020202020204" pitchFamily="34" charset="0"/>
              <a:cs typeface="Arial" panose="020B0604020202020204" pitchFamily="34" charset="0"/>
            </a:endParaRPr>
          </a:p>
        </p:txBody>
      </p:sp>
      <p:pic>
        <p:nvPicPr>
          <p:cNvPr id="5" name="Slika 4" descr="Slika na kojoj se prikazuje karta&#10;&#10;Opis je automatski generiran">
            <a:extLst>
              <a:ext uri="{FF2B5EF4-FFF2-40B4-BE49-F238E27FC236}">
                <a16:creationId xmlns:a16="http://schemas.microsoft.com/office/drawing/2014/main" id="{2084A504-BF11-44E4-8B97-DB602C6A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335778"/>
            <a:ext cx="4935970" cy="3697213"/>
          </a:xfrm>
          <a:prstGeom prst="rect">
            <a:avLst/>
          </a:prstGeom>
        </p:spPr>
      </p:pic>
    </p:spTree>
    <p:extLst>
      <p:ext uri="{BB962C8B-B14F-4D97-AF65-F5344CB8AC3E}">
        <p14:creationId xmlns:p14="http://schemas.microsoft.com/office/powerpoint/2010/main" val="24549729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trava, nebo, na otvorenom, polje&#10;&#10;Opis je automatski generiran">
            <a:extLst>
              <a:ext uri="{FF2B5EF4-FFF2-40B4-BE49-F238E27FC236}">
                <a16:creationId xmlns:a16="http://schemas.microsoft.com/office/drawing/2014/main" id="{F7A4A1CB-66D5-4EE5-BDF7-BF4AA31A226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6023" b="9707"/>
          <a:stretch/>
        </p:blipFill>
        <p:spPr>
          <a:xfrm>
            <a:off x="20" y="10"/>
            <a:ext cx="12191979" cy="6857990"/>
          </a:xfrm>
          <a:prstGeom prst="rect">
            <a:avLst/>
          </a:prstGeom>
        </p:spPr>
      </p:pic>
      <p:sp>
        <p:nvSpPr>
          <p:cNvPr id="2" name="Naslov 1">
            <a:extLst>
              <a:ext uri="{FF2B5EF4-FFF2-40B4-BE49-F238E27FC236}">
                <a16:creationId xmlns:a16="http://schemas.microsoft.com/office/drawing/2014/main" id="{1B81AC79-78E2-4B75-8D42-5DF0645DAC4B}"/>
              </a:ext>
            </a:extLst>
          </p:cNvPr>
          <p:cNvSpPr>
            <a:spLocks noGrp="1"/>
          </p:cNvSpPr>
          <p:nvPr>
            <p:ph type="title"/>
          </p:nvPr>
        </p:nvSpPr>
        <p:spPr>
          <a:xfrm>
            <a:off x="841249" y="941832"/>
            <a:ext cx="10506456" cy="2057400"/>
          </a:xfrm>
        </p:spPr>
        <p:txBody>
          <a:bodyPr anchor="b">
            <a:normAutofit/>
          </a:bodyPr>
          <a:lstStyle/>
          <a:p>
            <a:r>
              <a:rPr lang="hr-HR" sz="5000"/>
              <a:t>Homeland War Museum Turanj </a:t>
            </a:r>
            <a:endParaRPr lang="sl-SI" sz="5000"/>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235E16F8-58B9-4C69-BEFB-881BD1664762}"/>
              </a:ext>
            </a:extLst>
          </p:cNvPr>
          <p:cNvSpPr>
            <a:spLocks noGrp="1"/>
          </p:cNvSpPr>
          <p:nvPr>
            <p:ph idx="1"/>
          </p:nvPr>
        </p:nvSpPr>
        <p:spPr>
          <a:xfrm>
            <a:off x="841248" y="3502152"/>
            <a:ext cx="10506456" cy="2670048"/>
          </a:xfrm>
        </p:spPr>
        <p:txBody>
          <a:bodyPr>
            <a:normAutofit/>
          </a:bodyPr>
          <a:lstStyle/>
          <a:p>
            <a:r>
              <a:rPr lang="en-US" sz="2000" b="0" i="0">
                <a:effectLst/>
                <a:latin typeface="Arial" panose="020B0604020202020204" pitchFamily="34" charset="0"/>
                <a:cs typeface="Arial" panose="020B0604020202020204" pitchFamily="34" charset="0"/>
              </a:rPr>
              <a:t>The city of Karlovac and its defenders endured fierce attacks in the Homeland War and played a key role in the defence of the Croatian territory, as well as in the creation of the independent Republic of Croatia. </a:t>
            </a:r>
            <a:endParaRPr lang="hr-HR" sz="2000" b="0" i="0">
              <a:effectLst/>
              <a:latin typeface="Arial" panose="020B0604020202020204" pitchFamily="34" charset="0"/>
              <a:cs typeface="Arial" panose="020B0604020202020204" pitchFamily="34" charset="0"/>
            </a:endParaRPr>
          </a:p>
          <a:p>
            <a:r>
              <a:rPr lang="en-US" sz="2000" b="0" i="0">
                <a:effectLst/>
                <a:latin typeface="Arial" panose="020B0604020202020204" pitchFamily="34" charset="0"/>
                <a:cs typeface="Arial" panose="020B0604020202020204" pitchFamily="34" charset="0"/>
              </a:rPr>
              <a:t>The permanent interactive museum exhibition containing 350 original artefacts and more than 3 hours of multimedia content</a:t>
            </a:r>
            <a:r>
              <a:rPr lang="hr-HR" sz="2000" b="0" i="0">
                <a:effectLst/>
                <a:latin typeface="Arial" panose="020B0604020202020204" pitchFamily="34" charset="0"/>
                <a:cs typeface="Arial" panose="020B0604020202020204" pitchFamily="34" charset="0"/>
              </a:rPr>
              <a:t> </a:t>
            </a:r>
          </a:p>
          <a:p>
            <a:r>
              <a:rPr lang="hr-HR" sz="2000">
                <a:latin typeface="Arial" panose="020B0604020202020204" pitchFamily="34" charset="0"/>
                <a:cs typeface="Arial" panose="020B0604020202020204" pitchFamily="34" charset="0"/>
              </a:rPr>
              <a:t>It a</a:t>
            </a:r>
            <a:r>
              <a:rPr lang="en-US" sz="2000" b="0" i="0">
                <a:effectLst/>
                <a:latin typeface="Arial" panose="020B0604020202020204" pitchFamily="34" charset="0"/>
                <a:cs typeface="Arial" panose="020B0604020202020204" pitchFamily="34" charset="0"/>
              </a:rPr>
              <a:t>lso has a Memorial Room of the Fallen Karlovac Defenders from the Homeland War</a:t>
            </a:r>
            <a:endParaRPr lang="sl-S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3479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stablo, nebo, na otvorenom, priroda&#10;&#10;Opis je automatski generiran">
            <a:extLst>
              <a:ext uri="{FF2B5EF4-FFF2-40B4-BE49-F238E27FC236}">
                <a16:creationId xmlns:a16="http://schemas.microsoft.com/office/drawing/2014/main" id="{BA3D17FC-6F06-4E7D-9BD2-0500FD130AB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152" b="2976"/>
          <a:stretch/>
        </p:blipFill>
        <p:spPr>
          <a:xfrm>
            <a:off x="20" y="10"/>
            <a:ext cx="12191979" cy="6857990"/>
          </a:xfrm>
          <a:prstGeom prst="rect">
            <a:avLst/>
          </a:prstGeom>
        </p:spPr>
      </p:pic>
      <p:sp>
        <p:nvSpPr>
          <p:cNvPr id="2" name="Naslov 1">
            <a:extLst>
              <a:ext uri="{FF2B5EF4-FFF2-40B4-BE49-F238E27FC236}">
                <a16:creationId xmlns:a16="http://schemas.microsoft.com/office/drawing/2014/main" id="{60F82AF2-726A-44E2-A03C-F36DC6FF2C70}"/>
              </a:ext>
            </a:extLst>
          </p:cNvPr>
          <p:cNvSpPr>
            <a:spLocks noGrp="1"/>
          </p:cNvSpPr>
          <p:nvPr>
            <p:ph type="title"/>
          </p:nvPr>
        </p:nvSpPr>
        <p:spPr>
          <a:xfrm>
            <a:off x="841249" y="941832"/>
            <a:ext cx="10506456" cy="2057400"/>
          </a:xfrm>
        </p:spPr>
        <p:txBody>
          <a:bodyPr anchor="b">
            <a:normAutofit/>
          </a:bodyPr>
          <a:lstStyle/>
          <a:p>
            <a:r>
              <a:rPr lang="hr-HR" sz="5000">
                <a:latin typeface="Arial" panose="020B0604020202020204" pitchFamily="34" charset="0"/>
                <a:cs typeface="Arial" panose="020B0604020202020204" pitchFamily="34" charset="0"/>
              </a:rPr>
              <a:t>Old town of Dubovac</a:t>
            </a:r>
            <a:endParaRPr lang="sl-SI" sz="50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26207B77-DD58-4F15-832B-95836493ACCA}"/>
              </a:ext>
            </a:extLst>
          </p:cNvPr>
          <p:cNvSpPr>
            <a:spLocks noGrp="1"/>
          </p:cNvSpPr>
          <p:nvPr>
            <p:ph idx="1"/>
          </p:nvPr>
        </p:nvSpPr>
        <p:spPr>
          <a:xfrm>
            <a:off x="841248" y="3502152"/>
            <a:ext cx="10506456" cy="2670048"/>
          </a:xfrm>
        </p:spPr>
        <p:txBody>
          <a:bodyPr>
            <a:normAutofit/>
          </a:bodyPr>
          <a:lstStyle/>
          <a:p>
            <a:r>
              <a:rPr lang="hr-HR" sz="2000">
                <a:latin typeface="Arial" panose="020B0604020202020204" pitchFamily="34" charset="0"/>
                <a:cs typeface="Arial" panose="020B0604020202020204" pitchFamily="34" charset="0"/>
              </a:rPr>
              <a:t>It was buldt in 13th century</a:t>
            </a:r>
            <a:endParaRPr lang="hr-HR" sz="2000" i="0">
              <a:effectLst/>
              <a:latin typeface="Arial" panose="020B0604020202020204" pitchFamily="34" charset="0"/>
              <a:cs typeface="Arial" panose="020B0604020202020204" pitchFamily="34" charset="0"/>
            </a:endParaRPr>
          </a:p>
          <a:p>
            <a:r>
              <a:rPr lang="en-US" sz="2000" i="0">
                <a:effectLst/>
                <a:latin typeface="Arial" panose="020B0604020202020204" pitchFamily="34" charset="0"/>
                <a:cs typeface="Arial" panose="020B0604020202020204" pitchFamily="34" charset="0"/>
              </a:rPr>
              <a:t>The Dubovac Castle is one of the best-preserved and most beautiful monuments of medieval architecture in Croatia.</a:t>
            </a:r>
            <a:endParaRPr lang="hr-HR" sz="2000" i="0">
              <a:effectLst/>
              <a:latin typeface="Arial" panose="020B0604020202020204" pitchFamily="34" charset="0"/>
              <a:cs typeface="Arial" panose="020B0604020202020204" pitchFamily="34" charset="0"/>
            </a:endParaRPr>
          </a:p>
          <a:p>
            <a:endParaRPr lang="hr-HR" sz="2000" i="0">
              <a:effectLst/>
              <a:latin typeface="Arial" panose="020B0604020202020204" pitchFamily="34" charset="0"/>
              <a:cs typeface="Arial" panose="020B0604020202020204" pitchFamily="34" charset="0"/>
            </a:endParaRPr>
          </a:p>
          <a:p>
            <a:endParaRPr lang="sl-SI"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7088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nebo, na otvorenom, zgrada, trava&#10;&#10;Opis je automatski generiran">
            <a:extLst>
              <a:ext uri="{FF2B5EF4-FFF2-40B4-BE49-F238E27FC236}">
                <a16:creationId xmlns:a16="http://schemas.microsoft.com/office/drawing/2014/main" id="{6038EDA3-DF15-4F2A-986D-DD5CBDBD5112}"/>
              </a:ext>
            </a:extLst>
          </p:cNvPr>
          <p:cNvPicPr>
            <a:picLocks noChangeAspect="1"/>
          </p:cNvPicPr>
          <p:nvPr/>
        </p:nvPicPr>
        <p:blipFill rotWithShape="1">
          <a:blip r:embed="rId2">
            <a:extLst>
              <a:ext uri="{28A0092B-C50C-407E-A947-70E740481C1C}">
                <a14:useLocalDpi xmlns:a14="http://schemas.microsoft.com/office/drawing/2010/main" val="0"/>
              </a:ext>
            </a:extLst>
          </a:blip>
          <a:srcRect r="12300"/>
          <a:stretch/>
        </p:blipFill>
        <p:spPr>
          <a:xfrm>
            <a:off x="3522468" y="10"/>
            <a:ext cx="8669532" cy="6857990"/>
          </a:xfrm>
          <a:prstGeom prst="rect">
            <a:avLst/>
          </a:prstGeom>
        </p:spPr>
      </p:pic>
      <p:sp>
        <p:nvSpPr>
          <p:cNvPr id="17"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7B12C805-742F-4130-97C0-40EE18D5B491}"/>
              </a:ext>
            </a:extLst>
          </p:cNvPr>
          <p:cNvSpPr>
            <a:spLocks noGrp="1"/>
          </p:cNvSpPr>
          <p:nvPr>
            <p:ph type="title"/>
          </p:nvPr>
        </p:nvSpPr>
        <p:spPr>
          <a:xfrm>
            <a:off x="371094" y="1161288"/>
            <a:ext cx="3438144" cy="1124712"/>
          </a:xfrm>
        </p:spPr>
        <p:txBody>
          <a:bodyPr anchor="b">
            <a:normAutofit/>
          </a:bodyPr>
          <a:lstStyle/>
          <a:p>
            <a:r>
              <a:rPr lang="hr-HR" sz="2800"/>
              <a:t>„Zorin dom” theatre</a:t>
            </a:r>
            <a:endParaRPr lang="sl-SI" sz="28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441E9E6F-712D-4574-8CFE-262ABE08FAFC}"/>
              </a:ext>
            </a:extLst>
          </p:cNvPr>
          <p:cNvSpPr>
            <a:spLocks noGrp="1"/>
          </p:cNvSpPr>
          <p:nvPr>
            <p:ph idx="1"/>
          </p:nvPr>
        </p:nvSpPr>
        <p:spPr>
          <a:xfrm>
            <a:off x="371094" y="2718054"/>
            <a:ext cx="3438906" cy="3207258"/>
          </a:xfrm>
        </p:spPr>
        <p:txBody>
          <a:bodyPr anchor="t">
            <a:normAutofit/>
          </a:bodyPr>
          <a:lstStyle/>
          <a:p>
            <a:r>
              <a:rPr lang="en-US" sz="1700" b="0" i="0">
                <a:effectLst/>
                <a:latin typeface="Arial" panose="020B0604020202020204" pitchFamily="34" charset="0"/>
                <a:cs typeface="Arial" panose="020B0604020202020204" pitchFamily="34" charset="0"/>
              </a:rPr>
              <a:t>The beautiful building is the pride of Karlovac and its citizens and has become a symbol of its culture, connecting all generations.</a:t>
            </a:r>
            <a:endParaRPr lang="hr-HR" sz="1700" b="0" i="0">
              <a:effectLst/>
              <a:latin typeface="Arial" panose="020B0604020202020204" pitchFamily="34" charset="0"/>
              <a:cs typeface="Arial" panose="020B0604020202020204" pitchFamily="34" charset="0"/>
            </a:endParaRPr>
          </a:p>
          <a:p>
            <a:r>
              <a:rPr lang="en-US" sz="1700" b="0" i="0">
                <a:effectLst/>
                <a:latin typeface="Arial" panose="020B0604020202020204" pitchFamily="34" charset="0"/>
                <a:cs typeface="Arial" panose="020B0604020202020204" pitchFamily="34" charset="0"/>
              </a:rPr>
              <a:t>Sometimes, during the quiet Karlovac nights, while sitting on a bench in the Zorin dom park, you can hear the soprano singing and let your mind wander back to the age of great formal balls.</a:t>
            </a:r>
            <a:endParaRPr lang="sl-SI"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178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1A400CC1-CB83-4BE3-9DA5-96D5E1ED0D60}"/>
              </a:ext>
            </a:extLst>
          </p:cNvPr>
          <p:cNvPicPr>
            <a:picLocks noChangeAspect="1"/>
          </p:cNvPicPr>
          <p:nvPr/>
        </p:nvPicPr>
        <p:blipFill rotWithShape="1">
          <a:blip r:embed="rId2">
            <a:extLst>
              <a:ext uri="{28A0092B-C50C-407E-A947-70E740481C1C}">
                <a14:useLocalDpi xmlns:a14="http://schemas.microsoft.com/office/drawing/2010/main" val="0"/>
              </a:ext>
            </a:extLst>
          </a:blip>
          <a:srcRect t="16404" r="-1" b="548"/>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680B9D25-A3E1-4F95-8782-989BAF9AB462}"/>
              </a:ext>
            </a:extLst>
          </p:cNvPr>
          <p:cNvSpPr>
            <a:spLocks noGrp="1"/>
          </p:cNvSpPr>
          <p:nvPr>
            <p:ph type="title"/>
          </p:nvPr>
        </p:nvSpPr>
        <p:spPr>
          <a:xfrm>
            <a:off x="618062" y="4185749"/>
            <a:ext cx="9265771" cy="622836"/>
          </a:xfrm>
        </p:spPr>
        <p:txBody>
          <a:bodyPr>
            <a:normAutofit/>
          </a:bodyPr>
          <a:lstStyle/>
          <a:p>
            <a:r>
              <a:rPr lang="hr-HR" sz="3600">
                <a:latin typeface="Arial" panose="020B0604020202020204" pitchFamily="34" charset="0"/>
                <a:cs typeface="Arial" panose="020B0604020202020204" pitchFamily="34" charset="0"/>
              </a:rPr>
              <a:t>Freshwater aquarium „Aquatika”</a:t>
            </a:r>
            <a:endParaRPr lang="sl-SI" sz="3600" dirty="0"/>
          </a:p>
        </p:txBody>
      </p:sp>
      <p:sp>
        <p:nvSpPr>
          <p:cNvPr id="3" name="Rezervirano mjesto sadržaja 2">
            <a:extLst>
              <a:ext uri="{FF2B5EF4-FFF2-40B4-BE49-F238E27FC236}">
                <a16:creationId xmlns:a16="http://schemas.microsoft.com/office/drawing/2014/main" id="{4F0BDAEE-5C6E-4881-9C25-6D0AE9E2A289}"/>
              </a:ext>
            </a:extLst>
          </p:cNvPr>
          <p:cNvSpPr>
            <a:spLocks noGrp="1"/>
          </p:cNvSpPr>
          <p:nvPr>
            <p:ph idx="1"/>
          </p:nvPr>
        </p:nvSpPr>
        <p:spPr>
          <a:xfrm>
            <a:off x="618063" y="4856921"/>
            <a:ext cx="9565028" cy="1249240"/>
          </a:xfrm>
        </p:spPr>
        <p:txBody>
          <a:bodyPr>
            <a:normAutofit/>
          </a:bodyPr>
          <a:lstStyle/>
          <a:p>
            <a:r>
              <a:rPr lang="en-US" sz="1800" b="0" i="0">
                <a:effectLst/>
                <a:latin typeface="Arial" panose="020B0604020202020204" pitchFamily="34" charset="0"/>
                <a:cs typeface="Arial" panose="020B0604020202020204" pitchFamily="34" charset="0"/>
              </a:rPr>
              <a:t>Freshwater aquarium Aquatika presents the flora and fauna of Croatian rivers and lakes, geological history, traditional culture and history of the basin of four Karlovac rivers. </a:t>
            </a:r>
            <a:endParaRPr lang="hr-HR" sz="1800" b="0" i="0">
              <a:effectLst/>
              <a:latin typeface="Arial" panose="020B0604020202020204" pitchFamily="34" charset="0"/>
              <a:cs typeface="Arial" panose="020B0604020202020204" pitchFamily="34" charset="0"/>
            </a:endParaRPr>
          </a:p>
          <a:p>
            <a:r>
              <a:rPr lang="en-US" sz="1800" b="0" i="0">
                <a:effectLst/>
                <a:latin typeface="Arial" panose="020B0604020202020204" pitchFamily="34" charset="0"/>
                <a:cs typeface="Arial" panose="020B0604020202020204" pitchFamily="34" charset="0"/>
              </a:rPr>
              <a:t>Visitors can witness richness of life in rivers and lakes, and more than one hundred freshwater fish species, of which 40 are endemic. </a:t>
            </a:r>
            <a:endParaRPr lang="sl-SI"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3021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slov 1">
            <a:extLst>
              <a:ext uri="{FF2B5EF4-FFF2-40B4-BE49-F238E27FC236}">
                <a16:creationId xmlns:a16="http://schemas.microsoft.com/office/drawing/2014/main" id="{70B94DD6-53F0-4DEE-86E8-7558807D3EAB}"/>
              </a:ext>
            </a:extLst>
          </p:cNvPr>
          <p:cNvSpPr>
            <a:spLocks noGrp="1"/>
          </p:cNvSpPr>
          <p:nvPr>
            <p:ph type="title"/>
          </p:nvPr>
        </p:nvSpPr>
        <p:spPr>
          <a:xfrm>
            <a:off x="1295400" y="669925"/>
            <a:ext cx="4800600" cy="1325563"/>
          </a:xfrm>
        </p:spPr>
        <p:txBody>
          <a:bodyPr anchor="b">
            <a:normAutofit/>
          </a:bodyPr>
          <a:lstStyle/>
          <a:p>
            <a:r>
              <a:rPr lang="hr-HR" sz="2800">
                <a:solidFill>
                  <a:schemeClr val="bg1"/>
                </a:solidFill>
                <a:latin typeface="Arial" panose="020B0604020202020204" pitchFamily="34" charset="0"/>
                <a:cs typeface="Arial" panose="020B0604020202020204" pitchFamily="34" charset="0"/>
              </a:rPr>
              <a:t>NK Karlovac 1919 football stadium „Branko Čavlović Čavlek”</a:t>
            </a:r>
            <a:endParaRPr lang="sl-SI" sz="2800">
              <a:solidFill>
                <a:schemeClr val="bg1"/>
              </a:solidFill>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Slika 6">
            <a:extLst>
              <a:ext uri="{FF2B5EF4-FFF2-40B4-BE49-F238E27FC236}">
                <a16:creationId xmlns:a16="http://schemas.microsoft.com/office/drawing/2014/main" id="{20C121DA-8F01-4266-8100-26FAA6FE4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032" y="369913"/>
            <a:ext cx="2796962" cy="2784532"/>
          </a:xfrm>
          <a:prstGeom prst="rect">
            <a:avLst/>
          </a:prstGeom>
        </p:spPr>
      </p:pic>
      <p:sp>
        <p:nvSpPr>
          <p:cNvPr id="18" name="Rectangle 17">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stadion&#10;&#10;Opis je automatski generiran">
            <a:extLst>
              <a:ext uri="{FF2B5EF4-FFF2-40B4-BE49-F238E27FC236}">
                <a16:creationId xmlns:a16="http://schemas.microsoft.com/office/drawing/2014/main" id="{70EAB4AE-B4A4-4869-9D48-911D76CB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661" y="3926320"/>
            <a:ext cx="3588640" cy="2392426"/>
          </a:xfrm>
          <a:prstGeom prst="rect">
            <a:avLst/>
          </a:prstGeom>
        </p:spPr>
      </p:pic>
      <p:sp>
        <p:nvSpPr>
          <p:cNvPr id="20" name="Rectangle 19">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Rezervirano mjesto sadržaja 2">
            <a:extLst>
              <a:ext uri="{FF2B5EF4-FFF2-40B4-BE49-F238E27FC236}">
                <a16:creationId xmlns:a16="http://schemas.microsoft.com/office/drawing/2014/main" id="{7F2EE0E2-236E-41D5-8D09-9D0FDE053917}"/>
              </a:ext>
            </a:extLst>
          </p:cNvPr>
          <p:cNvGraphicFramePr>
            <a:graphicFrameLocks noGrp="1"/>
          </p:cNvGraphicFramePr>
          <p:nvPr>
            <p:ph idx="1"/>
            <p:extLst>
              <p:ext uri="{D42A27DB-BD31-4B8C-83A1-F6EECF244321}">
                <p14:modId xmlns:p14="http://schemas.microsoft.com/office/powerpoint/2010/main" val="1189680937"/>
              </p:ext>
            </p:extLst>
          </p:nvPr>
        </p:nvGraphicFramePr>
        <p:xfrm>
          <a:off x="1295400" y="2288833"/>
          <a:ext cx="4800600" cy="371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409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F7A49E-E0B8-444A-A14E-5135415A08B2}"/>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100" kern="1200">
                <a:solidFill>
                  <a:schemeClr val="tx1"/>
                </a:solidFill>
                <a:latin typeface="+mj-lt"/>
                <a:ea typeface="+mj-ea"/>
                <a:cs typeface="+mj-cs"/>
              </a:rPr>
              <a:t>KUPA</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3" name="Rezervirano mjesto sadržaja 2">
            <a:extLst>
              <a:ext uri="{FF2B5EF4-FFF2-40B4-BE49-F238E27FC236}">
                <a16:creationId xmlns:a16="http://schemas.microsoft.com/office/drawing/2014/main" id="{3E19FA32-780F-4658-8589-8C527C771C85}"/>
              </a:ext>
            </a:extLst>
          </p:cNvPr>
          <p:cNvSpPr>
            <a:spLocks noGrp="1"/>
          </p:cNvSpPr>
          <p:nvPr>
            <p:ph idx="1"/>
          </p:nvPr>
        </p:nvSpPr>
        <p:spPr>
          <a:xfrm>
            <a:off x="5202619" y="5958038"/>
            <a:ext cx="6638807" cy="424446"/>
          </a:xfrm>
        </p:spPr>
        <p:txBody>
          <a:bodyPr vert="horz" lIns="91440" tIns="45720" rIns="91440" bIns="45720" rtlCol="0">
            <a:normAutofit/>
          </a:bodyPr>
          <a:lstStyle/>
          <a:p>
            <a:pPr marL="0" indent="0">
              <a:buNone/>
            </a:pPr>
            <a:r>
              <a:rPr lang="en-US" sz="1600" kern="1200">
                <a:solidFill>
                  <a:schemeClr val="tx1"/>
                </a:solidFill>
                <a:latin typeface="+mn-lt"/>
                <a:ea typeface="+mn-ea"/>
                <a:cs typeface="+mn-cs"/>
              </a:rPr>
              <a:t> </a:t>
            </a:r>
          </a:p>
        </p:txBody>
      </p:sp>
      <p:pic>
        <p:nvPicPr>
          <p:cNvPr id="9" name="Slika 8" descr="Slika na kojoj se prikazuje tekst, scena, put, cesta&#10;&#10;Opis je automatski generiran">
            <a:extLst>
              <a:ext uri="{FF2B5EF4-FFF2-40B4-BE49-F238E27FC236}">
                <a16:creationId xmlns:a16="http://schemas.microsoft.com/office/drawing/2014/main" id="{5BA5CB58-7537-4391-B735-6A34B9515C3B}"/>
              </a:ext>
            </a:extLst>
          </p:cNvPr>
          <p:cNvPicPr>
            <a:picLocks noChangeAspect="1"/>
          </p:cNvPicPr>
          <p:nvPr/>
        </p:nvPicPr>
        <p:blipFill rotWithShape="1">
          <a:blip r:embed="rId2">
            <a:extLst>
              <a:ext uri="{28A0092B-C50C-407E-A947-70E740481C1C}">
                <a14:useLocalDpi xmlns:a14="http://schemas.microsoft.com/office/drawing/2010/main" val="0"/>
              </a:ext>
            </a:extLst>
          </a:blip>
          <a:srcRect t="24469" b="19558"/>
          <a:stretch/>
        </p:blipFill>
        <p:spPr>
          <a:xfrm>
            <a:off x="20" y="1"/>
            <a:ext cx="4848284" cy="4359438"/>
          </a:xfrm>
          <a:prstGeom prst="rect">
            <a:avLst/>
          </a:prstGeom>
        </p:spPr>
      </p:pic>
      <p:pic>
        <p:nvPicPr>
          <p:cNvPr id="5" name="Slika 4" descr="Slika na kojoj se prikazuje trava, nebo, na otvorenom, rijeka&#10;&#10;Opis je automatski generiran">
            <a:extLst>
              <a:ext uri="{FF2B5EF4-FFF2-40B4-BE49-F238E27FC236}">
                <a16:creationId xmlns:a16="http://schemas.microsoft.com/office/drawing/2014/main" id="{1BC4AA96-25C8-4A13-8041-21C4D75C8C59}"/>
              </a:ext>
            </a:extLst>
          </p:cNvPr>
          <p:cNvPicPr>
            <a:picLocks noChangeAspect="1"/>
          </p:cNvPicPr>
          <p:nvPr/>
        </p:nvPicPr>
        <p:blipFill rotWithShape="1">
          <a:blip r:embed="rId3">
            <a:extLst>
              <a:ext uri="{28A0092B-C50C-407E-A947-70E740481C1C}">
                <a14:useLocalDpi xmlns:a14="http://schemas.microsoft.com/office/drawing/2010/main" val="0"/>
              </a:ext>
            </a:extLst>
          </a:blip>
          <a:srcRect r="-1" b="9503"/>
          <a:stretch/>
        </p:blipFill>
        <p:spPr>
          <a:xfrm>
            <a:off x="4972050" y="-1"/>
            <a:ext cx="7216902" cy="4359440"/>
          </a:xfrm>
          <a:prstGeom prst="rect">
            <a:avLst/>
          </a:prstGeom>
        </p:spPr>
      </p:pic>
      <p:pic>
        <p:nvPicPr>
          <p:cNvPr id="7" name="Slika 6" descr="Slika na kojoj se prikazuje nebo, voda, trava, na otvorenom&#10;&#10;Opis je automatski generiran">
            <a:extLst>
              <a:ext uri="{FF2B5EF4-FFF2-40B4-BE49-F238E27FC236}">
                <a16:creationId xmlns:a16="http://schemas.microsoft.com/office/drawing/2014/main" id="{2F872991-31D0-455D-965D-F586AEFD5605}"/>
              </a:ext>
            </a:extLst>
          </p:cNvPr>
          <p:cNvPicPr>
            <a:picLocks noChangeAspect="1"/>
          </p:cNvPicPr>
          <p:nvPr/>
        </p:nvPicPr>
        <p:blipFill rotWithShape="1">
          <a:blip r:embed="rId4">
            <a:extLst>
              <a:ext uri="{28A0092B-C50C-407E-A947-70E740481C1C}">
                <a14:useLocalDpi xmlns:a14="http://schemas.microsoft.com/office/drawing/2010/main" val="0"/>
              </a:ext>
            </a:extLst>
          </a:blip>
          <a:srcRect t="15410" r="2" b="18991"/>
          <a:stretch/>
        </p:blipFill>
        <p:spPr>
          <a:xfrm>
            <a:off x="20" y="4472610"/>
            <a:ext cx="4848284" cy="2385390"/>
          </a:xfrm>
          <a:prstGeom prst="rect">
            <a:avLst/>
          </a:prstGeom>
        </p:spPr>
      </p:pic>
    </p:spTree>
    <p:extLst>
      <p:ext uri="{BB962C8B-B14F-4D97-AF65-F5344CB8AC3E}">
        <p14:creationId xmlns:p14="http://schemas.microsoft.com/office/powerpoint/2010/main" val="972778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444</Words>
  <Application>Microsoft Office PowerPoint</Application>
  <PresentationFormat>Široki zaslon</PresentationFormat>
  <Paragraphs>49</Paragraphs>
  <Slides>13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13</vt:i4>
      </vt:variant>
    </vt:vector>
  </HeadingPairs>
  <TitlesOfParts>
    <vt:vector size="17" baseType="lpstr">
      <vt:lpstr>Arial</vt:lpstr>
      <vt:lpstr>Calibri</vt:lpstr>
      <vt:lpstr>Calibri Light</vt:lpstr>
      <vt:lpstr>Tema sustava Office</vt:lpstr>
      <vt:lpstr>Karlovac </vt:lpstr>
      <vt:lpstr>Must see locations</vt:lpstr>
      <vt:lpstr>Karlovac Star</vt:lpstr>
      <vt:lpstr>Homeland War Museum Turanj </vt:lpstr>
      <vt:lpstr>Old town of Dubovac</vt:lpstr>
      <vt:lpstr>„Zorin dom” theatre</vt:lpstr>
      <vt:lpstr>Freshwater aquarium „Aquatika”</vt:lpstr>
      <vt:lpstr>NK Karlovac 1919 football stadium „Branko Čavlović Čavlek”</vt:lpstr>
      <vt:lpstr>KUPA </vt:lpstr>
      <vt:lpstr>KORANA</vt:lpstr>
      <vt:lpstr>MREŽNICA</vt:lpstr>
      <vt:lpstr>DOBRA</vt:lpstr>
      <vt:lpstr>Thank you for your attention!  We are sure you will like our city Karlovac!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Karlovac </dc:title>
  <dc:creator>Luka Novosel</dc:creator>
  <cp:lastModifiedBy>Luka Novosel</cp:lastModifiedBy>
  <cp:revision>1</cp:revision>
  <dcterms:created xsi:type="dcterms:W3CDTF">2021-11-28T19:26:45Z</dcterms:created>
  <dcterms:modified xsi:type="dcterms:W3CDTF">2021-11-28T20:41:38Z</dcterms:modified>
</cp:coreProperties>
</file>